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287D36-4BD7-44FA-BE0C-B15A6FBE917E}" type="datetimeFigureOut">
              <a:rPr lang="en-US" smtClean="0"/>
              <a:t>2/11/2011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31F5CE-9FF0-482B-978C-6B2F2ECA7CA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we move on to Chapters 7,</a:t>
            </a:r>
            <a:r>
              <a:rPr lang="en-US" baseline="0" dirty="0" smtClean="0"/>
              <a:t> 8, and 9 which start getting into investments, such as bonds and stocks, the management of those investments from an insurance perspective, and the needs and sources of those investments.</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Unlike bonds, whose pricing can be determined by a set formula,</a:t>
            </a:r>
            <a:r>
              <a:rPr lang="en-US" baseline="0" dirty="0" smtClean="0"/>
              <a:t> and only varies primarily due to interest rate changes, stock pricing is much more volatile.  To make sense of this volatility investors take one or several approaches to understanding pricing.  These are further explained on the next slide, but shown here is a brief overview.</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a:t>
            </a:r>
            <a:r>
              <a:rPr lang="en-US" baseline="0" dirty="0" smtClean="0"/>
              <a:t> approach, known as Economic Theory, looks at pricing changes through the lens of supply and demand.  It looks at the overall economy, expects individual company stocks to move similar to their industry and if not, because of a company specific factor.</a:t>
            </a:r>
          </a:p>
          <a:p>
            <a:endParaRPr lang="en-US" baseline="0" dirty="0" smtClean="0"/>
          </a:p>
          <a:p>
            <a:r>
              <a:rPr lang="en-US" baseline="0" dirty="0" smtClean="0"/>
              <a:t>The second approach, known as Fundamental Analysis, looks at statistical data of individual stocks and compares them to others within their industry to determine if a stock is underpriced.</a:t>
            </a:r>
          </a:p>
          <a:p>
            <a:endParaRPr lang="en-US" baseline="0" dirty="0" smtClean="0"/>
          </a:p>
          <a:p>
            <a:r>
              <a:rPr lang="en-US" baseline="0" dirty="0" smtClean="0"/>
              <a:t>The third approach, known as Technical Analysis, looks at industries and the market overall to detect patterns in stock pricing to determine the best time to buy.  Used along with Fundamental Analysis.</a:t>
            </a:r>
          </a:p>
          <a:p>
            <a:endParaRPr lang="en-US" baseline="0" dirty="0" smtClean="0"/>
          </a:p>
          <a:p>
            <a:r>
              <a:rPr lang="en-US" baseline="0" dirty="0" smtClean="0"/>
              <a:t>Efficient Market Hypothesis looks at stock pricing from different viewpoints, with weak and semi-strong being the most accepted forms.  They are defined above.</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when a company purchases stock how is it shown on their balance sheet?  Here companies are faced with several choices.</a:t>
            </a:r>
          </a:p>
          <a:p>
            <a:endParaRPr lang="en-US" baseline="0" dirty="0" smtClean="0"/>
          </a:p>
          <a:p>
            <a:r>
              <a:rPr lang="en-US" baseline="0" dirty="0" smtClean="0"/>
              <a:t>They can either show the securities at their historical cost.  This is easy to produce as it is unchanging and requires only good documentation of purchase price and can be used for stocks and bonds.</a:t>
            </a:r>
          </a:p>
          <a:p>
            <a:endParaRPr lang="en-US" baseline="0" dirty="0" smtClean="0"/>
          </a:p>
          <a:p>
            <a:r>
              <a:rPr lang="en-US" baseline="0" dirty="0" smtClean="0"/>
              <a:t>Another option, which is available only for bonds, is to show the amortized cost.  This is because a bond matures over time and therefore as you approach the maturity date there is less discounting, as shown in the example.  Stocks, of course, have no maturity date and because of that cannot use this method.</a:t>
            </a:r>
          </a:p>
          <a:p>
            <a:endParaRPr lang="en-US" baseline="0" dirty="0" smtClean="0"/>
          </a:p>
          <a:p>
            <a:r>
              <a:rPr lang="en-US" baseline="0" dirty="0" smtClean="0"/>
              <a:t>The final method is to show the Fair Value, also known as the market value.  It can be used for both stocks and bonds and due to price fluctuations requires regular recordkeeping.  If a security is not actively traded, then market value is based on similar investments.</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a:t>
            </a:r>
            <a:r>
              <a:rPr lang="en-US" baseline="0" dirty="0" smtClean="0"/>
              <a:t> of the decision depends on how long the company expects to hold an investment.  There are three classifications: Held-to-Maturity, Available-for-Sale, and Trading Securities, defined above and shown from long-term to short-term.</a:t>
            </a:r>
          </a:p>
          <a:p>
            <a:endParaRPr lang="en-US" baseline="0" dirty="0" smtClean="0"/>
          </a:p>
          <a:p>
            <a:r>
              <a:rPr lang="en-US" baseline="0" dirty="0" smtClean="0"/>
              <a:t>Some times, like during the 2008 stock market decline, companies are faced with the issue of investments that are now valued very differently from what their historical cost was.  They haven’t sold the investment, so they are not considered realized gains or losses, but unrealized gains or losses.  To accurately reflect their position on the security they will show it at Amortized Cost or Fair Value, instead of Cost.</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Earlier we looked at things that impact pricing of securities, such as Liquidity Risk and Credit Risk.  But how do we quantify</a:t>
            </a:r>
            <a:r>
              <a:rPr lang="en-US" baseline="0" dirty="0" smtClean="0"/>
              <a:t> how risky an investment is?  Well we can start by looking at historical data and go back to some of the math we reviewed in the First Session.</a:t>
            </a:r>
          </a:p>
          <a:p>
            <a:endParaRPr lang="en-US" baseline="0" dirty="0" smtClean="0"/>
          </a:p>
          <a:p>
            <a:r>
              <a:rPr lang="en-US" baseline="0" dirty="0" smtClean="0"/>
              <a:t>Some of the more basic calculations are mean, variance, and standard deviation.</a:t>
            </a:r>
          </a:p>
          <a:p>
            <a:endParaRPr lang="en-US" baseline="0" dirty="0" smtClean="0"/>
          </a:p>
          <a:p>
            <a:r>
              <a:rPr lang="en-US" baseline="0" dirty="0" smtClean="0"/>
              <a:t>Mean, as we discussed, is simply the average of all data values in a set.  Here we have 3, 9, 5, 2, 8, 7, 5, 5, and 1.  Added together they equal 45 and when divided by the nine values they give us an average of 5.</a:t>
            </a:r>
          </a:p>
          <a:p>
            <a:endParaRPr lang="en-US" baseline="0" dirty="0" smtClean="0"/>
          </a:p>
          <a:p>
            <a:r>
              <a:rPr lang="en-US" baseline="0" dirty="0" smtClean="0"/>
              <a:t>Variance, then, is a measure of the difference of each point from the mean, equal to the difference from the mean squared and divided by the number of data values minus one.  Squaring the difference penalizes values that are further from the mean.  Here our variance is 6.444.</a:t>
            </a:r>
          </a:p>
          <a:p>
            <a:endParaRPr lang="en-US" baseline="0" dirty="0" smtClean="0"/>
          </a:p>
          <a:p>
            <a:r>
              <a:rPr lang="en-US" baseline="0" dirty="0" smtClean="0"/>
              <a:t>The standard deviation is another measure of difference from the mean and is simply the square root of the variance, which in this case is 2.539.  Like variance, larger numbers indicate that individual data points are further away from the mean.</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all of those calculations are helpful,</a:t>
            </a:r>
            <a:r>
              <a:rPr lang="en-US" baseline="0" dirty="0" smtClean="0"/>
              <a:t> what if we want to compare data sets?  Well one way we can do that is with Coefficient of Variation, which compares data sets that have similar standard deviations, but different means.  The reason this is important is because a Standard Deviation of 10% means a lot more when your Mean return is 12% than it does when it is 40%.  To find coefficient of variation you simply divide the standard deviation by the mean.  If comparing two data sets, the one with the higher return should be the riskier investment because it has a larger standard deviation compared to its mean.</a:t>
            </a:r>
          </a:p>
          <a:p>
            <a:endParaRPr lang="en-US" baseline="0" dirty="0" smtClean="0"/>
          </a:p>
          <a:p>
            <a:r>
              <a:rPr lang="en-US" baseline="0" dirty="0" smtClean="0"/>
              <a:t>Value at Risk, or </a:t>
            </a:r>
            <a:r>
              <a:rPr lang="en-US" baseline="0" dirty="0" err="1" smtClean="0"/>
              <a:t>VaR</a:t>
            </a:r>
            <a:r>
              <a:rPr lang="en-US" baseline="0" dirty="0" smtClean="0"/>
              <a:t>, helps look at the likelihood of losses over a given time period.  To understand </a:t>
            </a:r>
            <a:r>
              <a:rPr lang="en-US" baseline="0" dirty="0" err="1" smtClean="0"/>
              <a:t>VaR</a:t>
            </a:r>
            <a:r>
              <a:rPr lang="en-US" baseline="0" dirty="0" smtClean="0"/>
              <a:t> we have to know two values, the probability of a loss and the time horizon over which this loss can occur.  The example above shows a </a:t>
            </a:r>
            <a:r>
              <a:rPr lang="en-US" baseline="0" dirty="0" err="1" smtClean="0"/>
              <a:t>VaR</a:t>
            </a:r>
            <a:r>
              <a:rPr lang="en-US" baseline="0" dirty="0" smtClean="0"/>
              <a:t> as measured on an annual basis, but this could also be shown daily, monthly, etc.</a:t>
            </a:r>
          </a:p>
          <a:p>
            <a:endParaRPr lang="en-US" baseline="0" dirty="0" smtClean="0"/>
          </a:p>
          <a:p>
            <a:r>
              <a:rPr lang="en-US" baseline="0" dirty="0" smtClean="0"/>
              <a:t>Another measure of variability is Beta, also shown as ß.  It measures an investments variability against the market average volatility.  If the market goes up 5%, does it go up 10%?  Go up 2.5%?  Go up 5%?  As shown in the examples, this would return different Betas.</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you might guess, most companies don’t typically only carry one investment, but many, which is called a portfolio.  The overall goal of any investment department</a:t>
            </a:r>
            <a:r>
              <a:rPr lang="en-US" baseline="0" dirty="0" smtClean="0"/>
              <a:t> is to maximize the return at a given level of risk, or to minimize risk for a given level of return.  To do this they diversify their investments, because unless all of the investments you choose have identical returns and betas one investment will move somewhat independent of the others and this can help you balance out losses.  While the risk posed by individual companies or industries can be diversified by mixing classes of industries (known as company specific risk), risk that affects the market as a whole can not be eliminated (known as market risk).</a:t>
            </a:r>
          </a:p>
          <a:p>
            <a:endParaRPr lang="en-US" baseline="0" dirty="0" smtClean="0"/>
          </a:p>
          <a:p>
            <a:r>
              <a:rPr lang="en-US" baseline="0" dirty="0" smtClean="0"/>
              <a:t>To find the expected return, we can look at two company’s returns separately and combined.  As you can see, </a:t>
            </a:r>
            <a:r>
              <a:rPr lang="en-US" baseline="0" dirty="0" err="1" smtClean="0"/>
              <a:t>Cheesehead</a:t>
            </a:r>
            <a:r>
              <a:rPr lang="en-US" baseline="0" dirty="0" smtClean="0"/>
              <a:t> Novelty Company has seen a mixture of returns over the past five years, with a mean of 10% and a standard deviation of 20%.  Steel Curtain Interior Design may have had different results from year to year, in some cases making 42% return while </a:t>
            </a:r>
            <a:r>
              <a:rPr lang="en-US" baseline="0" dirty="0" err="1" smtClean="0"/>
              <a:t>Cheesehead</a:t>
            </a:r>
            <a:r>
              <a:rPr lang="en-US" baseline="0" dirty="0" smtClean="0"/>
              <a:t> lost 13%, but their mean and standard deviation matches </a:t>
            </a:r>
            <a:r>
              <a:rPr lang="en-US" baseline="0" dirty="0" err="1" smtClean="0"/>
              <a:t>Cheesehead</a:t>
            </a:r>
            <a:r>
              <a:rPr lang="en-US" baseline="0" dirty="0" smtClean="0"/>
              <a:t> nonetheless.</a:t>
            </a:r>
          </a:p>
          <a:p>
            <a:endParaRPr lang="en-US" baseline="0" dirty="0" smtClean="0"/>
          </a:p>
          <a:p>
            <a:r>
              <a:rPr lang="en-US" baseline="0" dirty="0" smtClean="0"/>
              <a:t>To combine the portfolios we take the average of each company’s results by year to create a new combined portfolio history.  Doing the same calculations on this combined portfolio returns a mean of 10%, which is the same as the individual company, but a standard deviation of 12%.  This shows us that we will be able to expect the same return on average (10%), but at a lower risk level (12% is less than 20%).</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we saw in the last slide, there</a:t>
            </a:r>
            <a:r>
              <a:rPr lang="en-US" baseline="0" dirty="0" smtClean="0"/>
              <a:t> are times when one stock moves in a similar direction as another and times when it may move in the exact opposite direction.  To quantify this we look at the Correlation Coefficient, which measures how two items move in relation to each other.  If two investments always move in the same direction, then they are called perfectly positively correlated, expressed as +1.  If they always move in the opposite directions, then they are called perfectly negatively correlated, expressed as -1.  If movements are completely independent, then they are considered to be perfectly uncorrelated, expressed as 0.</a:t>
            </a:r>
          </a:p>
          <a:p>
            <a:endParaRPr lang="en-US" baseline="0" dirty="0" smtClean="0"/>
          </a:p>
          <a:p>
            <a:r>
              <a:rPr lang="en-US" baseline="0" dirty="0" smtClean="0"/>
              <a:t>The final concept management concept is called Modern Portfolio Theory.  As we saw earlier, diversification can help a portfolio manager maximize return while minimizing risk.  However, there comes a certain point where additional investments have no impact on the return or risk of a portfolio and is known as the efficient frontier.  Past this optimum point diversification no longer serves any additional purpose.</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Unlike stocks, which last indefinitely in most situations,</a:t>
            </a:r>
            <a:r>
              <a:rPr lang="en-US" baseline="0" dirty="0" smtClean="0"/>
              <a:t> bonds have a defined maturity date and coupon payments and dates.  This regular pattern of cash inflows is quite different from insurance where the company may collect a premium and pay out expenses at policy inception, but then has no idea when a loss may occur and how cash outflows may be structured.  But it a company knows that it can expect to pay losses at certain times of the year they can structure their investments to mature at this same time, thereby avoiding the need to sell an asset that may be difficult to liquidate and may only be possible at a loss.  An example is shown above.</a:t>
            </a:r>
          </a:p>
          <a:p>
            <a:endParaRPr lang="en-US" baseline="0" dirty="0" smtClean="0"/>
          </a:p>
          <a:p>
            <a:r>
              <a:rPr lang="en-US" baseline="0" dirty="0" smtClean="0"/>
              <a:t>However, that isn’t to say this eliminates the risk to a company.  As we learned earlier, bond values and interest rates move in opposite directions, because bonds with a higher rate is more attractive than one with a lower rate, and this is quantified by the PV formula.  Let’s say that same bond the company purchased with a 10 year maturity has matured one year, but the interest rate has increased to 10% from 8%.  That same 9-year PV shows us that the bond is now worth $848,195 and is well below the $1,000,500 that the company was expecting to pay for its anticipated $1M loss.</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noted in the previously slide, an</a:t>
            </a:r>
            <a:r>
              <a:rPr lang="en-US" baseline="0" dirty="0" smtClean="0"/>
              <a:t> insurer may collect premium and pay expenses, but have no idea when losses are expected and when payments will be made.  This delay in claims payment provides funds which the company may invest.  But what about the coupon payments which are paid over the life of the bond prior to maturity?  In some cases, the rate of return available to reinvest those funds may be less than the rate which the original investment returned.</a:t>
            </a:r>
          </a:p>
          <a:p>
            <a:endParaRPr lang="en-US" baseline="0" dirty="0" smtClean="0"/>
          </a:p>
          <a:p>
            <a:r>
              <a:rPr lang="en-US" dirty="0" smtClean="0"/>
              <a:t>Further, how can we compare two bonds</a:t>
            </a:r>
            <a:r>
              <a:rPr lang="en-US" baseline="0" dirty="0" smtClean="0"/>
              <a:t> which have different maturities and coupon rates?  For our example we examine a zero-coupon bond with a 6% yield, whose duration is equal to its time to maturity, in this case five years, and a seven year bond paying a 10% coupon.</a:t>
            </a:r>
          </a:p>
          <a:p>
            <a:endParaRPr lang="en-US" baseline="0" dirty="0" smtClean="0"/>
          </a:p>
          <a:p>
            <a:r>
              <a:rPr lang="en-US" baseline="0" dirty="0" smtClean="0"/>
              <a:t>By comparing the Present Value of each coupon payment and principal repayment compared to its share of the principal and multiplying that by the year we can see the weighted average life of that payment.  When added together, we can see how long it will take for the coupon payments and maturity to equal the cost of the bond, in this case being 5.355 years.  That tells us the duration of Bond B is longer than that of Bond A, so Bond A will recover its cost more quickly.</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a:t>
            </a:r>
            <a:r>
              <a:rPr lang="en-US" baseline="0" dirty="0" smtClean="0"/>
              <a:t> understand investments like bonds and stocks we must first understand where these investments come from and how they are traded among investors.  This is known as the Financial Market, because it is where securities are traded.  Within this market are two markets that are classified based on the length of time to maturity.  Long-term securities, or those with one year or more to maturity, are traded in the Capital Market, while short-term securities, or those with one year or less to maturity, are traded in the Money Market.</a:t>
            </a:r>
          </a:p>
          <a:p>
            <a:endParaRPr lang="en-US" baseline="0" dirty="0" smtClean="0"/>
          </a:p>
          <a:p>
            <a:r>
              <a:rPr lang="en-US" baseline="0" dirty="0" smtClean="0"/>
              <a:t>The next step is to determine whether these are new securities, which are traded in the Primary Market, or previously issued securities, which are traded in the Secondary Market.  New securities would include things like new issues of company stocks (Initial Public Offering) while previously issued securities are those that are traded on stock exchanges like the New York Stock Exchange, </a:t>
            </a:r>
            <a:r>
              <a:rPr lang="en-US" baseline="0" dirty="0" err="1" smtClean="0"/>
              <a:t>Nasdaq</a:t>
            </a:r>
            <a:r>
              <a:rPr lang="en-US" baseline="0" dirty="0" smtClean="0"/>
              <a:t>, etc.</a:t>
            </a:r>
          </a:p>
          <a:p>
            <a:endParaRPr lang="en-US" baseline="0" dirty="0" smtClean="0"/>
          </a:p>
          <a:p>
            <a:r>
              <a:rPr lang="en-US" baseline="0" dirty="0" smtClean="0"/>
              <a:t>Within the Primary Market, there are several methods for bringing buyers and sellers together, as defined above.</a:t>
            </a:r>
          </a:p>
          <a:p>
            <a:endParaRPr lang="en-US" baseline="0" dirty="0" smtClean="0"/>
          </a:p>
          <a:p>
            <a:r>
              <a:rPr lang="en-US" baseline="0" dirty="0" smtClean="0"/>
              <a:t>Within the Secondary Market, there are two important ways to look at the how trading impacts the overall market.  Market Depth is a market’s ability to handle a large number of transactions without impacting overall pricing because enough trades are priced above and below current pricing.  Market Breadth is the percentage of overall market involved in trading.  Large-capitalization stocks size can have a disproportionate impact on the market indices, so you have to account what amount of the market is trading.</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now we understand stocks and bonds, we have to understand why companies are required to have the capital they do.</a:t>
            </a:r>
          </a:p>
          <a:p>
            <a:endParaRPr lang="en-US" baseline="0" dirty="0" smtClean="0"/>
          </a:p>
          <a:p>
            <a:r>
              <a:rPr lang="en-US" baseline="0" dirty="0" smtClean="0"/>
              <a:t>The simplest answer is for Operational needs, as this capital supports the company’s operations including sales, marketing, advertising, technology and human resource expenses.  Here it includes not just typical surplus, but also debt that the company can use to generate funds (like bonds).</a:t>
            </a:r>
          </a:p>
          <a:p>
            <a:endParaRPr lang="en-US" baseline="0" dirty="0" smtClean="0"/>
          </a:p>
          <a:p>
            <a:r>
              <a:rPr lang="en-US" baseline="0" dirty="0" smtClean="0"/>
              <a:t>Another reason to have capital on hand is for investors.  Using this capital to generate additional profits increases the value of the company as measured by ROE.  Investors are looking for the highest possible return for given risk levels, so increasing profitability improves your return, up to a certain point where it becomes to risky.</a:t>
            </a:r>
          </a:p>
          <a:p>
            <a:endParaRPr lang="en-US" baseline="0" dirty="0" smtClean="0"/>
          </a:p>
          <a:p>
            <a:r>
              <a:rPr lang="en-US" baseline="0" dirty="0" smtClean="0"/>
              <a:t>The final reason is for Regulatory purposes.  To protect the general public an insurer has to carry a certain amount of capital relative to their writings or reserves to pay for losses.  If a company does not have this money available they are said to be insolvent and could come under the control of regulators and ultimately be liquidated.  Unlike operational capital, where we could count debt because it generated revenues, here we can not as the debt does not contribute to a company’s ability to pay off creditors or policyholders.</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capital doesn’t only come through the issue of stocks or bonds.  It should also come from within a company and there are</a:t>
            </a:r>
            <a:r>
              <a:rPr lang="en-US" baseline="0" dirty="0" smtClean="0"/>
              <a:t> several internal sources.</a:t>
            </a:r>
          </a:p>
          <a:p>
            <a:endParaRPr lang="en-US" baseline="0" dirty="0" smtClean="0"/>
          </a:p>
          <a:p>
            <a:r>
              <a:rPr lang="en-US" baseline="0" dirty="0" smtClean="0"/>
              <a:t>Again, the most basic is from a company’s business operations, which for insurers includes both underwriting profits and investment income.  Related to this, a company can also improve its capital through improved loss reserve valuations and recognizing an asset at market value if it is significantly higher than historical cost.  It should be noted that a company must be careful when reducing their outstanding reserves (Premium or Loss &amp; LAE) because reducing these too far, or when it does not accurately reflect expectations, can put a company into serious financial trouble if loss reserves develop negatively over time.  Most companies, especially insurers, are expected to be very conservative, so many will leave reserves well above where they should be to protect themselves from adverse development.</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two other</a:t>
            </a:r>
            <a:r>
              <a:rPr lang="en-US" baseline="0" dirty="0" smtClean="0"/>
              <a:t> methods of providing internal capital, but they are both rarely used because of the negative side effect each has, and those are reducing Shareholder Dividends or Policyholder Dividends.</a:t>
            </a:r>
          </a:p>
          <a:p>
            <a:endParaRPr lang="en-US" baseline="0" dirty="0" smtClean="0"/>
          </a:p>
          <a:p>
            <a:r>
              <a:rPr lang="en-US" baseline="0" dirty="0" smtClean="0"/>
              <a:t>While reducing Shareholder Dividends can immediately provide additional funds to a company that it would otherwise pay out to shareholders, doing this can signal that the company is facing difficult earnings, or can simply reflect that the rate of return is now expected to be lower, which may cause shareholders to leave for investments with higher returns.  Either way can lead to investor’s selling the stock enough to drop its price, which ultimately reduces the company’s value.</a:t>
            </a:r>
          </a:p>
          <a:p>
            <a:endParaRPr lang="en-US" baseline="0" dirty="0" smtClean="0"/>
          </a:p>
          <a:p>
            <a:r>
              <a:rPr lang="en-US" baseline="0" dirty="0" smtClean="0"/>
              <a:t>Policyholder dividends are used in some cases to reduce policy premiums or to distribute surplus funds to policyholders.  By reducing or eliminating these it can cause policyholders to seek coverage from other companies whose premiums are now lower.</a:t>
            </a:r>
          </a:p>
          <a:p>
            <a:endParaRPr lang="en-US" baseline="0" dirty="0" smtClean="0"/>
          </a:p>
          <a:p>
            <a:r>
              <a:rPr lang="en-US" baseline="0" dirty="0" smtClean="0"/>
              <a:t>Another method for generating capital is simply to reduce the risk a company carriers.  For insurers this represents writing fewer new policies, cancelling poorly performing or risky policies, tightening underwriting guidelines, purchasing additional reinsurance, etc.  This reduces the amount of capital that is required from an operational or regulatory standpoint.  However, many companies may be hesitant to give up market share simply to gain capital, unless the company is facing financial difficulties.</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Following up on what we discussed earlier</a:t>
            </a:r>
            <a:r>
              <a:rPr lang="en-US" baseline="0" dirty="0" smtClean="0"/>
              <a:t> a company can seek capital from external sources by issuing bonds and stocks to investors.</a:t>
            </a:r>
          </a:p>
          <a:p>
            <a:endParaRPr lang="en-US" baseline="0" dirty="0" smtClean="0"/>
          </a:p>
          <a:p>
            <a:r>
              <a:rPr lang="en-US" baseline="0" dirty="0" smtClean="0"/>
              <a:t>Another method which is some times considered to be “renting capital” is purchasing reinsurance.  Purchasing reinsurance helps reduce a company’s exposure to losses and in some cases pays a ceding commission which can offset acquisition expenses, thereby increasing surplus.</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However, it should be noted that Mutual</a:t>
            </a:r>
            <a:r>
              <a:rPr lang="en-US" baseline="0" dirty="0" smtClean="0"/>
              <a:t> insurance companies are unable to access external capital through offering stocks and bonds to investors because unlike Stock insurance companies who are owned by stockholders, they are owned by their policyholders.  To get around this a mutual insurance company may wish to re-organize under a different capital structure.</a:t>
            </a:r>
          </a:p>
          <a:p>
            <a:endParaRPr lang="en-US" baseline="0" dirty="0" smtClean="0"/>
          </a:p>
          <a:p>
            <a:r>
              <a:rPr lang="en-US" baseline="0" dirty="0" smtClean="0"/>
              <a:t>For some companies, the best option is to demutualize, thereby becoming a stock company.  To do this they distribute funds to policyholders in the form of stock, cash, and policy enhancements to their policyholders in a proportionate value to what they currently own under the mutual structure.  The company must approve distribution plans with regulators to ensure that values are adequate.  After the process is complete they can sell stock like any other company.</a:t>
            </a:r>
          </a:p>
          <a:p>
            <a:endParaRPr lang="en-US" baseline="0" dirty="0" smtClean="0"/>
          </a:p>
          <a:p>
            <a:r>
              <a:rPr lang="en-US" baseline="0" dirty="0" smtClean="0"/>
              <a:t>Another way to create a stock company is through a Mutual Holding Company Conversion.  In this method the mutual company becomes a stock insurance company who is wholly owned by a mutual insurance company parent.  This maintains the mutual status of the company and avoids disbursing funds to policyholders, but gives the company the option of issuing stocks and bonds.  However, if stocks are issued, policyholders have the first opportunity to purchase the issue.</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form</a:t>
            </a:r>
            <a:r>
              <a:rPr lang="en-US" baseline="0" dirty="0" smtClean="0"/>
              <a:t> of reinsurance transfers a company’s entire risk to another entity.  This is known as a portfolio transfer because all losses are transferred to the new company in exchange for a cash payment for accepting the portfolio.  If the payment made is less than expected losses, the company transferring the portfolio effectively profits from the deal.</a:t>
            </a:r>
          </a:p>
          <a:p>
            <a:endParaRPr lang="en-US" baseline="0" dirty="0" smtClean="0"/>
          </a:p>
          <a:p>
            <a:r>
              <a:rPr lang="en-US" baseline="0" dirty="0" smtClean="0"/>
              <a:t>As noted earlier in Reinsurance, ceding commissions can offset the expense recognition that occurs when writing new policies.  By accepting this money they are effectively “renting” the reinsurer’s capital to offset expenses.</a:t>
            </a:r>
          </a:p>
          <a:p>
            <a:endParaRPr lang="en-US" baseline="0" dirty="0" smtClean="0"/>
          </a:p>
          <a:p>
            <a:r>
              <a:rPr lang="en-US" baseline="0" dirty="0" smtClean="0"/>
              <a:t>One type of reinsurance that is gaining somewhat in popularity, especially with larger stock owned companies, are Catastrophe Bonds, or CAT Bonds for short.  Here, the insurer purchases a CAT Bond from investors and like most bonds may make interest payments (coupons) and ultimately principal repayment.  However, if a catastrophic loss occurs over a set threshold, the company can reduce or eliminate interest payments and even principal repayment.  It is simply a way to securitize risk (back risk with a security).</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 security we will discuss are Bonds, which are a debt instrument</a:t>
            </a:r>
            <a:r>
              <a:rPr lang="en-US" baseline="0" dirty="0" smtClean="0"/>
              <a:t> because they are an agreement by a company to collect money today in exchange for periodic payments and ultimately repayment of the borrowed money, similar to a standard loan.  Within bonds, there are several important factors that are considered for pricing:</a:t>
            </a:r>
          </a:p>
          <a:p>
            <a:endParaRPr lang="en-US" baseline="0" dirty="0" smtClean="0"/>
          </a:p>
          <a:p>
            <a:r>
              <a:rPr lang="en-US" baseline="0" dirty="0" smtClean="0"/>
              <a:t>Maturity Date – time to repayment of principal</a:t>
            </a:r>
          </a:p>
          <a:p>
            <a:r>
              <a:rPr lang="en-US" baseline="0" dirty="0" smtClean="0"/>
              <a:t>Principal – amount of money borrowed.  Also known as Face Value or Par Value.</a:t>
            </a:r>
          </a:p>
          <a:p>
            <a:r>
              <a:rPr lang="en-US" baseline="0" dirty="0" smtClean="0"/>
              <a:t>Coupon Rate – bond’s annual interest rate.  Essentially the annual payment of interest earned.  The bonds coupon payment divided by the face value.  Conversely, Coupon payment can be found by multiplying the coupon rate times the face value.</a:t>
            </a:r>
          </a:p>
          <a:p>
            <a:r>
              <a:rPr lang="en-US" baseline="0" dirty="0" smtClean="0"/>
              <a:t>Rights and Duties of the Insurer and Buyer</a:t>
            </a:r>
          </a:p>
          <a:p>
            <a:endParaRPr lang="en-US" baseline="0" dirty="0" smtClean="0"/>
          </a:p>
          <a:p>
            <a:r>
              <a:rPr lang="en-US" baseline="0" dirty="0" smtClean="0"/>
              <a:t>Finally, to determine what the Rate of Return is for a bond, you add up the total coupon payments and capital gain or loss (difference between purchase price of bond and payment at maturity) and divide by the Principal (face value).</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that we understand overall what bonds</a:t>
            </a:r>
            <a:r>
              <a:rPr lang="en-US" baseline="0" dirty="0" smtClean="0"/>
              <a:t> are, we can look at the types of bonds that exist and the differences between them.</a:t>
            </a:r>
          </a:p>
          <a:p>
            <a:endParaRPr lang="en-US" baseline="0" dirty="0" smtClean="0"/>
          </a:p>
          <a:p>
            <a:r>
              <a:rPr lang="en-US" baseline="0" dirty="0" smtClean="0"/>
              <a:t>The first type are Federal Bonds, or those issued by the United States Treasury.  Because the government has the ability to tax its citizens to raise additional money, they are considered default free and because of that are the most secure of all bonds.  Within Treasury Bonds there are several types which are classified by their time to maturity.</a:t>
            </a:r>
          </a:p>
          <a:p>
            <a:endParaRPr lang="en-US" baseline="0" dirty="0" smtClean="0"/>
          </a:p>
          <a:p>
            <a:r>
              <a:rPr lang="en-US" baseline="0" dirty="0" smtClean="0"/>
              <a:t>The second type are Corporate Bonds, which are those sold by corporations to investors.  They are typically classified by the company’s sector and the interest earned is taxable as income.</a:t>
            </a:r>
          </a:p>
          <a:p>
            <a:endParaRPr lang="en-US" baseline="0" dirty="0" smtClean="0"/>
          </a:p>
          <a:p>
            <a:r>
              <a:rPr lang="en-US" baseline="0" dirty="0" smtClean="0"/>
              <a:t>The third type are State and Local Bonds, which are those issued by state governments and city or municipal governments (known as Muni’s).  Their interest is tax exempt, so when comparing these bonds to other investments you have to factor in the lack of taxes.  While Federal Bonds are backed by their taxing power, State &amp; Local Bonds can either be backed by taxes, known as General Obligation Bonds, or by the revenue generated by the project financed, known as Revenue Bonds.</a:t>
            </a:r>
          </a:p>
          <a:p>
            <a:endParaRPr lang="en-US" baseline="0" dirty="0" smtClean="0"/>
          </a:p>
          <a:p>
            <a:r>
              <a:rPr lang="en-US" baseline="0" dirty="0" smtClean="0"/>
              <a:t>The last two bonds are international in nature and known as Eurobonds, which are typically issued by organizations like the IMF or other Central Banks to provide debt to developing foreign countries, or Foreign Bonds, which are bonds issued outside a corporation or government’s home.</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bonds provide</a:t>
            </a:r>
            <a:r>
              <a:rPr lang="en-US" baseline="0" dirty="0" smtClean="0"/>
              <a:t> investors with</a:t>
            </a:r>
            <a:r>
              <a:rPr lang="en-US" dirty="0" smtClean="0"/>
              <a:t> options that if used properly can provide additional security</a:t>
            </a:r>
            <a:r>
              <a:rPr lang="en-US" baseline="0" dirty="0" smtClean="0"/>
              <a:t> or returns.  These are shown above with their definitions.</a:t>
            </a:r>
          </a:p>
          <a:p>
            <a:endParaRPr lang="en-US" baseline="0" dirty="0" smtClean="0"/>
          </a:p>
          <a:p>
            <a:r>
              <a:rPr lang="en-US" baseline="0" dirty="0" smtClean="0"/>
              <a:t>As noted in the Federal Bond and State &amp; Local Bond sections, bonds can be backed by several sources of funds or assets by which the organization expects to repay the bond.  Because corporations do not have the ability to tax, they have other ways of backing their bonds, known as collateral.  These forms of collateral are explained in the second section.</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several things which impact the rate</a:t>
            </a:r>
            <a:r>
              <a:rPr lang="en-US" baseline="0" dirty="0" smtClean="0"/>
              <a:t> expected by investors.  This can be due to Credit Risk or Liquidity Risk, which impact how risky investors consider the bond.  Like any investment, the greater the risk, the greater return is expected from investors.</a:t>
            </a:r>
          </a:p>
          <a:p>
            <a:endParaRPr lang="en-US" baseline="0" dirty="0" smtClean="0"/>
          </a:p>
          <a:p>
            <a:r>
              <a:rPr lang="en-US" baseline="0" dirty="0" smtClean="0"/>
              <a:t>Maturity Term is also important when analyzing bonds.  Because bond prices are inversely related to interest rates, the further from maturity you are the greater the impact that interest rates can have.  Yield curves are a visual way to look at the impact of maturity term.</a:t>
            </a:r>
          </a:p>
          <a:p>
            <a:endParaRPr lang="en-US" baseline="0" dirty="0" smtClean="0"/>
          </a:p>
          <a:p>
            <a:r>
              <a:rPr lang="en-US" baseline="0" dirty="0" smtClean="0"/>
              <a:t>Yield to Maturity is simply the rate of return required by the marketplace.  As we look at bond pricing later this rate of return will be called the discount rate and is used in a manner similar to Interest Rate portion of the Present Value formula.</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look at an example of how a bond would be priced.  As mentioned</a:t>
            </a:r>
            <a:r>
              <a:rPr lang="en-US" baseline="0" dirty="0" smtClean="0"/>
              <a:t> on the previous slide, it looks a lot like a Present Value of Future Cash Flows formula in that we discount each of the coupon payments to its present value and do the same for the Principal, or Face Value.  When added together, they provide us with the Bond Price.</a:t>
            </a:r>
          </a:p>
          <a:p>
            <a:endParaRPr lang="en-US" baseline="0" dirty="0" smtClean="0"/>
          </a:p>
          <a:p>
            <a:r>
              <a:rPr lang="en-US" baseline="0" dirty="0" smtClean="0"/>
              <a:t>If a bond is priced above its Face Value, it is said to be priced at a Premium.  If priced below the Face Value, then the bond is being sold at a Discount.</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Where Bonds are a debt instrument with a promise</a:t>
            </a:r>
            <a:r>
              <a:rPr lang="en-US" baseline="0" dirty="0" smtClean="0"/>
              <a:t> of repayment, Stocks are a type of ownership interest in a company and are thereby backed by the value of the firm.  After creditors and bondholders are satisfied upon liquidation of a company, stockholders are the last to be paid and are only paid if equity remains after liquidation of all assets.  Further differentiating themselves from bonds, stocks have no maturity date and can be held indefinitely until the stock is sold, the organization goes out of business, or is merged with another company.</a:t>
            </a:r>
          </a:p>
          <a:p>
            <a:endParaRPr lang="en-US" baseline="0" dirty="0" smtClean="0"/>
          </a:p>
          <a:p>
            <a:r>
              <a:rPr lang="en-US" baseline="0" dirty="0" smtClean="0"/>
              <a:t>Where the annual rate of return for bonds was the coupon payments and capital gain divided by the bond price, the rate of return for stocks is similar, with dividends taking the place of coupon payments and the share price replacing the bond price.</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Like bonds,</a:t>
            </a:r>
            <a:r>
              <a:rPr lang="en-US" baseline="0" dirty="0" smtClean="0"/>
              <a:t> there are different types of stock, known as Preferred and Common, with each having different rights.</a:t>
            </a:r>
          </a:p>
          <a:p>
            <a:endParaRPr lang="en-US" baseline="0" dirty="0" smtClean="0"/>
          </a:p>
          <a:p>
            <a:r>
              <a:rPr lang="en-US" baseline="0" dirty="0" smtClean="0"/>
              <a:t>Preferred Stocks are the first stocks to receive dividend and liquidation payments, though neither are guaranteed (unlike bonds where the coupon payment is contractually guaranteed).  These dividends are not tax deductible for investors, so it is treated as income.  Unlike Common Stock, they do not include voting rights, so you are giving up something in exchange for the better guarantees.</a:t>
            </a:r>
          </a:p>
          <a:p>
            <a:endParaRPr lang="en-US" baseline="0" dirty="0" smtClean="0"/>
          </a:p>
          <a:p>
            <a:r>
              <a:rPr lang="en-US" baseline="0" dirty="0" smtClean="0"/>
              <a:t>Common Stock is what most people think of when they think about stocks.  It represents a simple ownership interest in a company and includes voting rights at stockholder meetings (or a shareholder can assigned a proxy voter if they are unable to attend).  They are lowest on the list when it comes to dividend and liquidation priority.</a:t>
            </a:r>
            <a:endParaRPr lang="en-US" dirty="0"/>
          </a:p>
        </p:txBody>
      </p:sp>
      <p:sp>
        <p:nvSpPr>
          <p:cNvPr id="4" name="Slide Number Placeholder 3"/>
          <p:cNvSpPr>
            <a:spLocks noGrp="1"/>
          </p:cNvSpPr>
          <p:nvPr>
            <p:ph type="sldNum" sz="quarter" idx="10"/>
          </p:nvPr>
        </p:nvSpPr>
        <p:spPr/>
        <p:txBody>
          <a:bodyPr/>
          <a:lstStyle/>
          <a:p>
            <a:fld id="{288AD50C-86E9-4785-8A52-B9917A5F2D7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7C7C50-FE59-487C-8F31-75C4338ABF1E}" type="datetimeFigureOut">
              <a:rPr lang="en-US" smtClean="0"/>
              <a:t>2/11/2011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EA1F1-9783-4A06-985F-460BD76B292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7C7C50-FE59-487C-8F31-75C4338ABF1E}" type="datetimeFigureOut">
              <a:rPr lang="en-US" smtClean="0"/>
              <a:t>2/11/2011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EA1F1-9783-4A06-985F-460BD76B29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7C7C50-FE59-487C-8F31-75C4338ABF1E}" type="datetimeFigureOut">
              <a:rPr lang="en-US" smtClean="0"/>
              <a:t>2/11/2011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EA1F1-9783-4A06-985F-460BD76B292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7C7C50-FE59-487C-8F31-75C4338ABF1E}" type="datetimeFigureOut">
              <a:rPr lang="en-US" smtClean="0"/>
              <a:t>2/11/2011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EA1F1-9783-4A06-985F-460BD76B292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7C7C50-FE59-487C-8F31-75C4338ABF1E}" type="datetimeFigureOut">
              <a:rPr lang="en-US" smtClean="0"/>
              <a:t>2/11/2011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EA1F1-9783-4A06-985F-460BD76B292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7C7C50-FE59-487C-8F31-75C4338ABF1E}" type="datetimeFigureOut">
              <a:rPr lang="en-US" smtClean="0"/>
              <a:t>2/11/2011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EA1F1-9783-4A06-985F-460BD76B292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7C7C50-FE59-487C-8F31-75C4338ABF1E}" type="datetimeFigureOut">
              <a:rPr lang="en-US" smtClean="0"/>
              <a:t>2/11/2011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2EA1F1-9783-4A06-985F-460BD76B292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7C7C50-FE59-487C-8F31-75C4338ABF1E}" type="datetimeFigureOut">
              <a:rPr lang="en-US" smtClean="0"/>
              <a:t>2/11/2011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2EA1F1-9783-4A06-985F-460BD76B29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7C7C50-FE59-487C-8F31-75C4338ABF1E}" type="datetimeFigureOut">
              <a:rPr lang="en-US" smtClean="0"/>
              <a:t>2/11/2011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2EA1F1-9783-4A06-985F-460BD76B29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7C7C50-FE59-487C-8F31-75C4338ABF1E}" type="datetimeFigureOut">
              <a:rPr lang="en-US" smtClean="0"/>
              <a:t>2/11/2011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EA1F1-9783-4A06-985F-460BD76B292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7C7C50-FE59-487C-8F31-75C4338ABF1E}" type="datetimeFigureOut">
              <a:rPr lang="en-US" smtClean="0"/>
              <a:t>2/11/2011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EA1F1-9783-4A06-985F-460BD76B292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7C7C50-FE59-487C-8F31-75C4338ABF1E}" type="datetimeFigureOut">
              <a:rPr lang="en-US" smtClean="0"/>
              <a:t>2/11/2011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2EA1F1-9783-4A06-985F-460BD76B29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Excel_2007_Workbook1.xlsx"/></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package" Target="../embeddings/Microsoft_Office_Excel_2007_Workbook2.xlsx"/></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package" Target="../embeddings/Microsoft_Office_Excel_2007_Workbook3.xlsx"/></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37360" y="381001"/>
            <a:ext cx="5638800" cy="761999"/>
          </a:xfrm>
          <a:prstGeom prst="rect">
            <a:avLst/>
          </a:prstGeom>
          <a:solidFill>
            <a:schemeClr val="bg1"/>
          </a:solidFill>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mj-lt"/>
                <a:ea typeface="+mj-ea"/>
                <a:cs typeface="+mj-cs"/>
              </a:rPr>
              <a:t>Session 4 – </a:t>
            </a:r>
            <a:r>
              <a:rPr lang="en-US" sz="4000" dirty="0" smtClean="0">
                <a:latin typeface="+mj-lt"/>
                <a:ea typeface="+mj-ea"/>
                <a:cs typeface="+mj-cs"/>
              </a:rPr>
              <a:t>March 22, 2011</a:t>
            </a:r>
            <a:endParaRPr kumimoji="0" lang="en-US" sz="40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 name="Title 1"/>
          <p:cNvSpPr>
            <a:spLocks noGrp="1"/>
          </p:cNvSpPr>
          <p:nvPr>
            <p:ph type="ctrTitle"/>
          </p:nvPr>
        </p:nvSpPr>
        <p:spPr>
          <a:xfrm>
            <a:off x="685800" y="990600"/>
            <a:ext cx="7848600" cy="1295400"/>
          </a:xfrm>
        </p:spPr>
        <p:txBody>
          <a:bodyPr>
            <a:noAutofit/>
          </a:bodyPr>
          <a:lstStyle/>
          <a:p>
            <a:r>
              <a:rPr lang="en-US" sz="2600" dirty="0" smtClean="0"/>
              <a:t>Chapter 7 – Bonds and Stocks</a:t>
            </a:r>
            <a:br>
              <a:rPr lang="en-US" sz="2600" dirty="0" smtClean="0"/>
            </a:br>
            <a:r>
              <a:rPr lang="en-US" sz="2600" dirty="0" smtClean="0"/>
              <a:t>Chapter 8 – Insurer Investment Portfolio Management</a:t>
            </a:r>
            <a:br>
              <a:rPr lang="en-US" sz="2600" dirty="0" smtClean="0"/>
            </a:br>
            <a:r>
              <a:rPr lang="en-US" sz="2600" dirty="0" smtClean="0"/>
              <a:t>Chapter 9 – Insurer Capital: Needs and Sources</a:t>
            </a:r>
            <a:endParaRPr lang="en-US" sz="2600" dirty="0"/>
          </a:p>
        </p:txBody>
      </p:sp>
      <p:pic>
        <p:nvPicPr>
          <p:cNvPr id="4" name="Picture 3" descr="stocks.jpg"/>
          <p:cNvPicPr>
            <a:picLocks noChangeAspect="1"/>
          </p:cNvPicPr>
          <p:nvPr/>
        </p:nvPicPr>
        <p:blipFill>
          <a:blip r:embed="rId3" cstate="print"/>
          <a:stretch>
            <a:fillRect/>
          </a:stretch>
        </p:blipFill>
        <p:spPr>
          <a:xfrm>
            <a:off x="838200" y="2286000"/>
            <a:ext cx="7315200" cy="4343400"/>
          </a:xfrm>
          <a:prstGeom prst="rect">
            <a:avLst/>
          </a:prstGeom>
        </p:spPr>
      </p:pic>
      <p:sp>
        <p:nvSpPr>
          <p:cNvPr id="5" name="Slide Number Placeholder 4"/>
          <p:cNvSpPr>
            <a:spLocks noGrp="1"/>
          </p:cNvSpPr>
          <p:nvPr>
            <p:ph type="sldNum" sz="quarter" idx="12"/>
          </p:nvPr>
        </p:nvSpPr>
        <p:spPr/>
        <p:txBody>
          <a:bodyPr/>
          <a:lstStyle/>
          <a:p>
            <a:fld id="{DD26710F-096F-40E8-B76B-EF69C67F41A1}"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7 – Bonds and Stocks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Stock Pricing &amp; Theories</a:t>
            </a:r>
          </a:p>
          <a:p>
            <a:pPr>
              <a:buNone/>
            </a:pPr>
            <a:endParaRPr lang="en-US" dirty="0" smtClean="0"/>
          </a:p>
        </p:txBody>
      </p:sp>
      <p:sp>
        <p:nvSpPr>
          <p:cNvPr id="19" name="TextBox 18"/>
          <p:cNvSpPr txBox="1"/>
          <p:nvPr/>
        </p:nvSpPr>
        <p:spPr>
          <a:xfrm>
            <a:off x="228600" y="1447800"/>
            <a:ext cx="8686800" cy="1477328"/>
          </a:xfrm>
          <a:prstGeom prst="rect">
            <a:avLst/>
          </a:prstGeom>
          <a:noFill/>
        </p:spPr>
        <p:txBody>
          <a:bodyPr wrap="square" rtlCol="0">
            <a:spAutoFit/>
          </a:bodyPr>
          <a:lstStyle/>
          <a:p>
            <a:r>
              <a:rPr lang="en-US" dirty="0" smtClean="0"/>
              <a:t>While bond prices move relative to interest rates, stock prices are more complex and not usually affected by interest rates, but by a company’s projected earnings, price-to-earning ratio compared to competitors and industry, potential takeover and breakup value, dividend payout ratio, and quality of management.  This is because their stocks represent claims on assets, net worth, and earnings, which can fluctuate.</a:t>
            </a:r>
          </a:p>
        </p:txBody>
      </p:sp>
      <p:sp>
        <p:nvSpPr>
          <p:cNvPr id="9" name="TextBox 8"/>
          <p:cNvSpPr txBox="1"/>
          <p:nvPr/>
        </p:nvSpPr>
        <p:spPr>
          <a:xfrm>
            <a:off x="152400" y="3124200"/>
            <a:ext cx="8839200" cy="1477328"/>
          </a:xfrm>
          <a:prstGeom prst="rect">
            <a:avLst/>
          </a:prstGeom>
          <a:noFill/>
        </p:spPr>
        <p:txBody>
          <a:bodyPr wrap="square" rtlCol="0">
            <a:spAutoFit/>
          </a:bodyPr>
          <a:lstStyle/>
          <a:p>
            <a:pPr>
              <a:buFont typeface="Arial" pitchFamily="34" charset="0"/>
              <a:buChar char="•"/>
            </a:pPr>
            <a:r>
              <a:rPr lang="en-US" dirty="0" smtClean="0"/>
              <a:t>  Economic Theory – changes caused by supply/demand from three factors.</a:t>
            </a:r>
          </a:p>
          <a:p>
            <a:pPr>
              <a:buFont typeface="Arial" pitchFamily="34" charset="0"/>
              <a:buChar char="•"/>
            </a:pPr>
            <a:r>
              <a:rPr lang="en-US" dirty="0" smtClean="0"/>
              <a:t>  Fundamental Analysis – pricing stock through analysis of fundamental data.</a:t>
            </a:r>
          </a:p>
          <a:p>
            <a:pPr>
              <a:buFont typeface="Arial" pitchFamily="34" charset="0"/>
              <a:buChar char="•"/>
            </a:pPr>
            <a:r>
              <a:rPr lang="en-US" dirty="0" smtClean="0"/>
              <a:t>  Technical Analysis – detect patterns in market activity, past prices, and market volume.</a:t>
            </a:r>
          </a:p>
          <a:p>
            <a:pPr>
              <a:buFont typeface="Arial" pitchFamily="34" charset="0"/>
              <a:buChar char="•"/>
            </a:pPr>
            <a:r>
              <a:rPr lang="en-US" dirty="0" smtClean="0"/>
              <a:t>  Efficient Market Hypothesis – stock prices reflect expectation of all market participants and </a:t>
            </a:r>
          </a:p>
          <a:p>
            <a:r>
              <a:rPr lang="en-US" dirty="0" smtClean="0"/>
              <a:t>    no individual has superior knowledge.  Three forms, weak &amp; semi-strong most accepted.</a:t>
            </a:r>
          </a:p>
        </p:txBody>
      </p:sp>
      <p:sp>
        <p:nvSpPr>
          <p:cNvPr id="8" name="TextBox 7"/>
          <p:cNvSpPr txBox="1"/>
          <p:nvPr/>
        </p:nvSpPr>
        <p:spPr>
          <a:xfrm>
            <a:off x="152400" y="1066800"/>
            <a:ext cx="8839200" cy="430887"/>
          </a:xfrm>
          <a:prstGeom prst="rect">
            <a:avLst/>
          </a:prstGeom>
          <a:noFill/>
        </p:spPr>
        <p:txBody>
          <a:bodyPr wrap="square" rtlCol="0">
            <a:spAutoFit/>
          </a:bodyPr>
          <a:lstStyle/>
          <a:p>
            <a:r>
              <a:rPr lang="en-US" sz="2200" dirty="0" smtClean="0"/>
              <a:t>Factors affecting pricing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7 – Bonds and Stocks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Stock Pricing &amp; Theories</a:t>
            </a:r>
          </a:p>
          <a:p>
            <a:pPr>
              <a:buNone/>
            </a:pPr>
            <a:endParaRPr lang="en-US" dirty="0" smtClean="0"/>
          </a:p>
        </p:txBody>
      </p:sp>
      <p:sp>
        <p:nvSpPr>
          <p:cNvPr id="9" name="TextBox 8"/>
          <p:cNvSpPr txBox="1"/>
          <p:nvPr/>
        </p:nvSpPr>
        <p:spPr>
          <a:xfrm>
            <a:off x="0" y="1066800"/>
            <a:ext cx="9144000" cy="369332"/>
          </a:xfrm>
          <a:prstGeom prst="rect">
            <a:avLst/>
          </a:prstGeom>
          <a:noFill/>
        </p:spPr>
        <p:txBody>
          <a:bodyPr wrap="square" rtlCol="0">
            <a:spAutoFit/>
          </a:bodyPr>
          <a:lstStyle/>
          <a:p>
            <a:r>
              <a:rPr lang="en-US" dirty="0" smtClean="0"/>
              <a:t>Economic Theory – changes caused by supply/demand from three factors:</a:t>
            </a:r>
          </a:p>
        </p:txBody>
      </p:sp>
      <p:sp>
        <p:nvSpPr>
          <p:cNvPr id="11" name="TextBox 10"/>
          <p:cNvSpPr txBox="1"/>
          <p:nvPr/>
        </p:nvSpPr>
        <p:spPr>
          <a:xfrm>
            <a:off x="228600" y="1371600"/>
            <a:ext cx="8686800" cy="1107996"/>
          </a:xfrm>
          <a:prstGeom prst="rect">
            <a:avLst/>
          </a:prstGeom>
          <a:noFill/>
        </p:spPr>
        <p:txBody>
          <a:bodyPr wrap="square" rtlCol="0">
            <a:spAutoFit/>
          </a:bodyPr>
          <a:lstStyle/>
          <a:p>
            <a:pPr>
              <a:buFont typeface="Arial" pitchFamily="34" charset="0"/>
              <a:buChar char="•"/>
            </a:pPr>
            <a:r>
              <a:rPr lang="en-US" sz="1600" dirty="0" smtClean="0"/>
              <a:t>  Overall economic environment affects pricing of stocks positively, negatively, not at all.</a:t>
            </a:r>
          </a:p>
          <a:p>
            <a:pPr>
              <a:buFont typeface="Arial" pitchFamily="34" charset="0"/>
              <a:buChar char="•"/>
            </a:pPr>
            <a:r>
              <a:rPr lang="en-US" sz="1600" dirty="0" smtClean="0"/>
              <a:t>  Price of individual company tends to move same direction of industry competitors.</a:t>
            </a:r>
          </a:p>
          <a:p>
            <a:pPr>
              <a:buFont typeface="Arial" pitchFamily="34" charset="0"/>
              <a:buChar char="•"/>
            </a:pPr>
            <a:r>
              <a:rPr lang="en-US" sz="1600" dirty="0" smtClean="0"/>
              <a:t>  Price movement of individual company is independent of company’s group due to company specific </a:t>
            </a:r>
          </a:p>
          <a:p>
            <a:r>
              <a:rPr lang="en-US" sz="1600" dirty="0" smtClean="0"/>
              <a:t>     factor (management, new product or process, etc).</a:t>
            </a:r>
          </a:p>
        </p:txBody>
      </p:sp>
      <p:sp>
        <p:nvSpPr>
          <p:cNvPr id="12" name="TextBox 11"/>
          <p:cNvSpPr txBox="1"/>
          <p:nvPr/>
        </p:nvSpPr>
        <p:spPr>
          <a:xfrm>
            <a:off x="0" y="2438400"/>
            <a:ext cx="9144000" cy="369332"/>
          </a:xfrm>
          <a:prstGeom prst="rect">
            <a:avLst/>
          </a:prstGeom>
          <a:noFill/>
        </p:spPr>
        <p:txBody>
          <a:bodyPr wrap="square" rtlCol="0">
            <a:spAutoFit/>
          </a:bodyPr>
          <a:lstStyle/>
          <a:p>
            <a:r>
              <a:rPr lang="en-US" dirty="0" smtClean="0"/>
              <a:t>Fundamental Analysis – pricing stock through analysis of fundamental data.</a:t>
            </a:r>
          </a:p>
        </p:txBody>
      </p:sp>
      <p:sp>
        <p:nvSpPr>
          <p:cNvPr id="13" name="TextBox 12"/>
          <p:cNvSpPr txBox="1"/>
          <p:nvPr/>
        </p:nvSpPr>
        <p:spPr>
          <a:xfrm>
            <a:off x="228600" y="2743200"/>
            <a:ext cx="8686800" cy="584775"/>
          </a:xfrm>
          <a:prstGeom prst="rect">
            <a:avLst/>
          </a:prstGeom>
          <a:noFill/>
        </p:spPr>
        <p:txBody>
          <a:bodyPr wrap="square" rtlCol="0">
            <a:spAutoFit/>
          </a:bodyPr>
          <a:lstStyle/>
          <a:p>
            <a:pPr>
              <a:buFont typeface="Arial" pitchFamily="34" charset="0"/>
              <a:buChar char="•"/>
            </a:pPr>
            <a:r>
              <a:rPr lang="en-US" sz="1600" dirty="0" smtClean="0"/>
              <a:t>  Expected growth rate of earnings, Sales stability, Dividend Payout Ratio, Financial leverage, and Institutional stock ownership.</a:t>
            </a:r>
          </a:p>
        </p:txBody>
      </p:sp>
      <p:sp>
        <p:nvSpPr>
          <p:cNvPr id="10" name="TextBox 9"/>
          <p:cNvSpPr txBox="1"/>
          <p:nvPr/>
        </p:nvSpPr>
        <p:spPr>
          <a:xfrm>
            <a:off x="0" y="3352800"/>
            <a:ext cx="9144000" cy="369332"/>
          </a:xfrm>
          <a:prstGeom prst="rect">
            <a:avLst/>
          </a:prstGeom>
          <a:noFill/>
        </p:spPr>
        <p:txBody>
          <a:bodyPr wrap="square" rtlCol="0">
            <a:spAutoFit/>
          </a:bodyPr>
          <a:lstStyle/>
          <a:p>
            <a:r>
              <a:rPr lang="en-US" dirty="0" smtClean="0"/>
              <a:t>Technical Analysis – detect patterns in market activity, past prices, and market volume.</a:t>
            </a:r>
          </a:p>
        </p:txBody>
      </p:sp>
      <p:sp>
        <p:nvSpPr>
          <p:cNvPr id="14" name="TextBox 13"/>
          <p:cNvSpPr txBox="1"/>
          <p:nvPr/>
        </p:nvSpPr>
        <p:spPr>
          <a:xfrm>
            <a:off x="228600" y="3657600"/>
            <a:ext cx="8686800" cy="584775"/>
          </a:xfrm>
          <a:prstGeom prst="rect">
            <a:avLst/>
          </a:prstGeom>
          <a:noFill/>
        </p:spPr>
        <p:txBody>
          <a:bodyPr wrap="square" rtlCol="0">
            <a:spAutoFit/>
          </a:bodyPr>
          <a:lstStyle/>
          <a:p>
            <a:pPr>
              <a:buFont typeface="Arial" pitchFamily="34" charset="0"/>
              <a:buChar char="•"/>
            </a:pPr>
            <a:r>
              <a:rPr lang="en-US" sz="1600" dirty="0" smtClean="0"/>
              <a:t>  Do not measure the intrinsic value of particular stock, but believe historical performance will provide predictable trends and patterns.  Most effective when combined with fundamental analysis.</a:t>
            </a:r>
          </a:p>
        </p:txBody>
      </p:sp>
      <p:sp>
        <p:nvSpPr>
          <p:cNvPr id="15" name="TextBox 14"/>
          <p:cNvSpPr txBox="1"/>
          <p:nvPr/>
        </p:nvSpPr>
        <p:spPr>
          <a:xfrm>
            <a:off x="0" y="4267200"/>
            <a:ext cx="9144000" cy="646331"/>
          </a:xfrm>
          <a:prstGeom prst="rect">
            <a:avLst/>
          </a:prstGeom>
          <a:noFill/>
        </p:spPr>
        <p:txBody>
          <a:bodyPr wrap="square" rtlCol="0">
            <a:spAutoFit/>
          </a:bodyPr>
          <a:lstStyle/>
          <a:p>
            <a:r>
              <a:rPr lang="en-US" dirty="0" smtClean="0"/>
              <a:t>Efficient Market Hypothesis – stock prices reflect expectation of all market participants and no individual has superior knowledge.  Three forms, weak &amp; semi-strong most accepted:</a:t>
            </a:r>
          </a:p>
        </p:txBody>
      </p:sp>
      <p:sp>
        <p:nvSpPr>
          <p:cNvPr id="17" name="TextBox 16"/>
          <p:cNvSpPr txBox="1"/>
          <p:nvPr/>
        </p:nvSpPr>
        <p:spPr>
          <a:xfrm>
            <a:off x="457200" y="4876800"/>
            <a:ext cx="8686800" cy="1815882"/>
          </a:xfrm>
          <a:prstGeom prst="rect">
            <a:avLst/>
          </a:prstGeom>
          <a:noFill/>
        </p:spPr>
        <p:txBody>
          <a:bodyPr wrap="square" rtlCol="0">
            <a:spAutoFit/>
          </a:bodyPr>
          <a:lstStyle/>
          <a:p>
            <a:pPr>
              <a:buFont typeface="Arial" pitchFamily="34" charset="0"/>
              <a:buChar char="•"/>
            </a:pPr>
            <a:r>
              <a:rPr lang="en-US" sz="1600" dirty="0" smtClean="0"/>
              <a:t>  Weak form: current stock price reflects all historical info and price changes are random, so technical </a:t>
            </a:r>
          </a:p>
          <a:p>
            <a:r>
              <a:rPr lang="en-US" sz="1600" dirty="0" smtClean="0"/>
              <a:t>     research is of no use.  Suggests past pricing will not assist an investor in earning a high profit.</a:t>
            </a:r>
          </a:p>
          <a:p>
            <a:pPr>
              <a:buFont typeface="Arial" pitchFamily="34" charset="0"/>
              <a:buChar char="•"/>
            </a:pPr>
            <a:r>
              <a:rPr lang="en-US" sz="1600" dirty="0" smtClean="0"/>
              <a:t>  Semi-strong form: price reflects all historical and current info.  Rejects fundamental analysis because </a:t>
            </a:r>
          </a:p>
          <a:p>
            <a:r>
              <a:rPr lang="en-US" sz="1600" dirty="0" smtClean="0"/>
              <a:t>     all current info is included and implies most investors cannot outperform the market consistently.</a:t>
            </a:r>
          </a:p>
          <a:p>
            <a:pPr>
              <a:buFont typeface="Arial" pitchFamily="34" charset="0"/>
              <a:buChar char="•"/>
            </a:pPr>
            <a:r>
              <a:rPr lang="en-US" sz="1600" dirty="0" smtClean="0"/>
              <a:t>  Strong form: most controversial theory, it assets prices reflect historical and current data, but also </a:t>
            </a:r>
          </a:p>
          <a:p>
            <a:r>
              <a:rPr lang="en-US" sz="1600" dirty="0" smtClean="0"/>
              <a:t>     insider information available only to insiders or experts.  Suggests not even managers can </a:t>
            </a:r>
          </a:p>
          <a:p>
            <a:r>
              <a:rPr lang="en-US" sz="1600" dirty="0" smtClean="0"/>
              <a:t>     outperform the market.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1000"/>
                                        <p:tgtEl>
                                          <p:spTgt spid="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left)">
                                      <p:cBhvr>
                                        <p:cTn id="10" dur="10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1000"/>
                                        <p:tgtEl>
                                          <p:spTgt spid="12"/>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left)">
                                      <p:cBhvr>
                                        <p:cTn id="18" dur="10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1000"/>
                                        <p:tgtEl>
                                          <p:spTgt spid="10"/>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left)">
                                      <p:cBhvr>
                                        <p:cTn id="26" dur="10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left)">
                                      <p:cBhvr>
                                        <p:cTn id="31" dur="1000"/>
                                        <p:tgtEl>
                                          <p:spTgt spid="15"/>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left)">
                                      <p:cBhvr>
                                        <p:cTn id="34"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13" grpId="0"/>
      <p:bldP spid="10" grpId="0"/>
      <p:bldP spid="14" grpId="0"/>
      <p:bldP spid="15"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7 – Bonds and Stocks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Valuing Stocks &amp; Bonds on Financial Statements</a:t>
            </a:r>
          </a:p>
          <a:p>
            <a:pPr>
              <a:buNone/>
            </a:pPr>
            <a:endParaRPr lang="en-US" dirty="0" smtClean="0"/>
          </a:p>
        </p:txBody>
      </p:sp>
      <p:sp>
        <p:nvSpPr>
          <p:cNvPr id="19" name="TextBox 18"/>
          <p:cNvSpPr txBox="1"/>
          <p:nvPr/>
        </p:nvSpPr>
        <p:spPr>
          <a:xfrm>
            <a:off x="457200" y="1371600"/>
            <a:ext cx="8458200" cy="923330"/>
          </a:xfrm>
          <a:prstGeom prst="rect">
            <a:avLst/>
          </a:prstGeom>
          <a:noFill/>
        </p:spPr>
        <p:txBody>
          <a:bodyPr wrap="square" rtlCol="0">
            <a:spAutoFit/>
          </a:bodyPr>
          <a:lstStyle/>
          <a:p>
            <a:pPr>
              <a:buFont typeface="Arial" pitchFamily="34" charset="0"/>
              <a:buChar char="•"/>
            </a:pPr>
            <a:r>
              <a:rPr lang="en-US" dirty="0" smtClean="0"/>
              <a:t>  Equal to its purchase price, including any cost of purchase such as broker’s fees.  </a:t>
            </a:r>
          </a:p>
          <a:p>
            <a:r>
              <a:rPr lang="en-US" dirty="0" smtClean="0"/>
              <a:t>    Readily updateable and verifiable, it reduces expense of creating, updating, and </a:t>
            </a:r>
          </a:p>
          <a:p>
            <a:r>
              <a:rPr lang="en-US" dirty="0" smtClean="0"/>
              <a:t>    auditing financial statements.  Applies to stocks and bonds.</a:t>
            </a:r>
          </a:p>
        </p:txBody>
      </p:sp>
      <p:sp>
        <p:nvSpPr>
          <p:cNvPr id="20" name="TextBox 19"/>
          <p:cNvSpPr txBox="1"/>
          <p:nvPr/>
        </p:nvSpPr>
        <p:spPr>
          <a:xfrm>
            <a:off x="152400" y="1066800"/>
            <a:ext cx="8839200" cy="430887"/>
          </a:xfrm>
          <a:prstGeom prst="rect">
            <a:avLst/>
          </a:prstGeom>
          <a:noFill/>
        </p:spPr>
        <p:txBody>
          <a:bodyPr wrap="square" rtlCol="0">
            <a:spAutoFit/>
          </a:bodyPr>
          <a:lstStyle/>
          <a:p>
            <a:r>
              <a:rPr lang="en-US" sz="2200" dirty="0" smtClean="0"/>
              <a:t>Cost</a:t>
            </a:r>
          </a:p>
        </p:txBody>
      </p:sp>
      <p:sp>
        <p:nvSpPr>
          <p:cNvPr id="8" name="TextBox 7"/>
          <p:cNvSpPr txBox="1"/>
          <p:nvPr/>
        </p:nvSpPr>
        <p:spPr>
          <a:xfrm>
            <a:off x="152400" y="2286000"/>
            <a:ext cx="8839200" cy="430887"/>
          </a:xfrm>
          <a:prstGeom prst="rect">
            <a:avLst/>
          </a:prstGeom>
          <a:noFill/>
        </p:spPr>
        <p:txBody>
          <a:bodyPr wrap="square" rtlCol="0">
            <a:spAutoFit/>
          </a:bodyPr>
          <a:lstStyle/>
          <a:p>
            <a:r>
              <a:rPr lang="en-US" sz="2200" dirty="0" smtClean="0"/>
              <a:t>Amortized Cost</a:t>
            </a:r>
          </a:p>
        </p:txBody>
      </p:sp>
      <p:sp>
        <p:nvSpPr>
          <p:cNvPr id="11" name="TextBox 10"/>
          <p:cNvSpPr txBox="1"/>
          <p:nvPr/>
        </p:nvSpPr>
        <p:spPr>
          <a:xfrm>
            <a:off x="457200" y="2667000"/>
            <a:ext cx="8458200" cy="1200329"/>
          </a:xfrm>
          <a:prstGeom prst="rect">
            <a:avLst/>
          </a:prstGeom>
          <a:noFill/>
        </p:spPr>
        <p:txBody>
          <a:bodyPr wrap="square" rtlCol="0">
            <a:spAutoFit/>
          </a:bodyPr>
          <a:lstStyle/>
          <a:p>
            <a:pPr>
              <a:buFont typeface="Arial" pitchFamily="34" charset="0"/>
              <a:buChar char="•"/>
            </a:pPr>
            <a:r>
              <a:rPr lang="en-US" dirty="0" smtClean="0"/>
              <a:t>  Used to allocate the difference between a bond’s purchase price and face value over </a:t>
            </a:r>
          </a:p>
          <a:p>
            <a:r>
              <a:rPr lang="en-US" dirty="0" smtClean="0"/>
              <a:t>    the period of purchase to maturity.  This stabilizes the reported value over time, while </a:t>
            </a:r>
          </a:p>
          <a:p>
            <a:r>
              <a:rPr lang="en-US" dirty="0" smtClean="0"/>
              <a:t>    assuming bond is held to maturity, and insulates from large swings in market value </a:t>
            </a:r>
          </a:p>
          <a:p>
            <a:r>
              <a:rPr lang="en-US" dirty="0" smtClean="0"/>
              <a:t>    which is equal to amortized cost value and face value at maturity.</a:t>
            </a:r>
          </a:p>
        </p:txBody>
      </p:sp>
      <p:sp>
        <p:nvSpPr>
          <p:cNvPr id="14" name="TextBox 13"/>
          <p:cNvSpPr txBox="1"/>
          <p:nvPr/>
        </p:nvSpPr>
        <p:spPr>
          <a:xfrm>
            <a:off x="152400" y="4724400"/>
            <a:ext cx="8839200" cy="430887"/>
          </a:xfrm>
          <a:prstGeom prst="rect">
            <a:avLst/>
          </a:prstGeom>
          <a:noFill/>
        </p:spPr>
        <p:txBody>
          <a:bodyPr wrap="square" rtlCol="0">
            <a:spAutoFit/>
          </a:bodyPr>
          <a:lstStyle/>
          <a:p>
            <a:r>
              <a:rPr lang="en-US" sz="2200" dirty="0" smtClean="0"/>
              <a:t>Fair Value</a:t>
            </a:r>
          </a:p>
        </p:txBody>
      </p:sp>
      <p:sp>
        <p:nvSpPr>
          <p:cNvPr id="15" name="TextBox 14"/>
          <p:cNvSpPr txBox="1"/>
          <p:nvPr/>
        </p:nvSpPr>
        <p:spPr>
          <a:xfrm>
            <a:off x="838200" y="3886200"/>
            <a:ext cx="7162800" cy="830997"/>
          </a:xfrm>
          <a:prstGeom prst="rect">
            <a:avLst/>
          </a:prstGeom>
          <a:noFill/>
        </p:spPr>
        <p:txBody>
          <a:bodyPr wrap="square" rtlCol="0">
            <a:spAutoFit/>
          </a:bodyPr>
          <a:lstStyle/>
          <a:p>
            <a:r>
              <a:rPr lang="en-US" sz="1600" dirty="0" smtClean="0"/>
              <a:t>Example:  $10,300 for $10,000 bond with 4% coupon and three years until maturity.</a:t>
            </a:r>
          </a:p>
          <a:p>
            <a:r>
              <a:rPr lang="en-US" sz="1600" dirty="0" smtClean="0"/>
              <a:t>Bond’s value is reduced by $100 annually , as (10,300 – 10,000) ÷ 3 and effective coupon payment is $300. </a:t>
            </a:r>
          </a:p>
        </p:txBody>
      </p:sp>
      <p:sp>
        <p:nvSpPr>
          <p:cNvPr id="16" name="TextBox 15"/>
          <p:cNvSpPr txBox="1"/>
          <p:nvPr/>
        </p:nvSpPr>
        <p:spPr>
          <a:xfrm>
            <a:off x="457200" y="5105400"/>
            <a:ext cx="8458200" cy="1200329"/>
          </a:xfrm>
          <a:prstGeom prst="rect">
            <a:avLst/>
          </a:prstGeom>
          <a:noFill/>
        </p:spPr>
        <p:txBody>
          <a:bodyPr wrap="square" rtlCol="0">
            <a:spAutoFit/>
          </a:bodyPr>
          <a:lstStyle/>
          <a:p>
            <a:pPr>
              <a:buFont typeface="Arial" pitchFamily="34" charset="0"/>
              <a:buChar char="•"/>
            </a:pPr>
            <a:r>
              <a:rPr lang="en-US" dirty="0" smtClean="0"/>
              <a:t>  Valuing stocks and some bonds at market value if actively traded.  If not, market value </a:t>
            </a:r>
          </a:p>
          <a:p>
            <a:r>
              <a:rPr lang="en-US" dirty="0" smtClean="0"/>
              <a:t>    is based on market prices for similar investment classes or modeling expected future </a:t>
            </a:r>
          </a:p>
          <a:p>
            <a:r>
              <a:rPr lang="en-US" dirty="0" smtClean="0"/>
              <a:t>    cash flows.  SFAS provides guidance for fair value reporting, requiring increased </a:t>
            </a:r>
          </a:p>
          <a:p>
            <a:r>
              <a:rPr lang="en-US" dirty="0" smtClean="0"/>
              <a:t>    disclosures and transparency in calculations.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dissolve">
                                      <p:cBhvr>
                                        <p:cTn id="7" dur="10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1000"/>
                                        <p:tgtEl>
                                          <p:spTgt spid="11"/>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dissolve">
                                      <p:cBhvr>
                                        <p:cTn id="15" dur="10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dissolve">
                                      <p:cBhvr>
                                        <p:cTn id="20"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1" grpId="0"/>
      <p:bldP spid="15" grpId="0"/>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7 – Bonds and Stocks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Financial Reporting of Stocks &amp; Bonds</a:t>
            </a:r>
          </a:p>
          <a:p>
            <a:pPr>
              <a:buNone/>
            </a:pPr>
            <a:endParaRPr lang="en-US" dirty="0" smtClean="0"/>
          </a:p>
        </p:txBody>
      </p:sp>
      <p:sp>
        <p:nvSpPr>
          <p:cNvPr id="19" name="TextBox 18"/>
          <p:cNvSpPr txBox="1"/>
          <p:nvPr/>
        </p:nvSpPr>
        <p:spPr>
          <a:xfrm>
            <a:off x="457200" y="1447800"/>
            <a:ext cx="8686800" cy="1477328"/>
          </a:xfrm>
          <a:prstGeom prst="rect">
            <a:avLst/>
          </a:prstGeom>
          <a:noFill/>
        </p:spPr>
        <p:txBody>
          <a:bodyPr wrap="square" rtlCol="0">
            <a:spAutoFit/>
          </a:bodyPr>
          <a:lstStyle/>
          <a:p>
            <a:pPr>
              <a:buFont typeface="Arial" pitchFamily="34" charset="0"/>
              <a:buChar char="•"/>
            </a:pPr>
            <a:r>
              <a:rPr lang="en-US" dirty="0" smtClean="0"/>
              <a:t>  Held-to-Maturity – bonds intended to be held to maturity.</a:t>
            </a:r>
          </a:p>
          <a:p>
            <a:pPr>
              <a:buFont typeface="Arial" pitchFamily="34" charset="0"/>
              <a:buChar char="•"/>
            </a:pPr>
            <a:r>
              <a:rPr lang="en-US" dirty="0" smtClean="0"/>
              <a:t>  Available-for-Sale – stocks/bonds the management does not intend to sell in the near </a:t>
            </a:r>
          </a:p>
          <a:p>
            <a:r>
              <a:rPr lang="en-US" dirty="0" smtClean="0"/>
              <a:t>   future.  Indicate stocks are not long term and bonds not expected to be held to maturity.</a:t>
            </a:r>
          </a:p>
          <a:p>
            <a:pPr>
              <a:buFont typeface="Arial" pitchFamily="34" charset="0"/>
              <a:buChar char="•"/>
            </a:pPr>
            <a:r>
              <a:rPr lang="en-US" dirty="0" smtClean="0"/>
              <a:t>  Trading Securities – stocks/bonds held for short period of time with intention to sell in </a:t>
            </a:r>
          </a:p>
          <a:p>
            <a:r>
              <a:rPr lang="en-US" dirty="0" smtClean="0"/>
              <a:t>    the near future.</a:t>
            </a:r>
          </a:p>
        </p:txBody>
      </p:sp>
      <p:sp>
        <p:nvSpPr>
          <p:cNvPr id="20" name="TextBox 19"/>
          <p:cNvSpPr txBox="1"/>
          <p:nvPr/>
        </p:nvSpPr>
        <p:spPr>
          <a:xfrm>
            <a:off x="152400" y="1066800"/>
            <a:ext cx="8839200" cy="430887"/>
          </a:xfrm>
          <a:prstGeom prst="rect">
            <a:avLst/>
          </a:prstGeom>
          <a:noFill/>
        </p:spPr>
        <p:txBody>
          <a:bodyPr wrap="square" rtlCol="0">
            <a:spAutoFit/>
          </a:bodyPr>
          <a:lstStyle/>
          <a:p>
            <a:r>
              <a:rPr lang="en-US" sz="2200" dirty="0" smtClean="0"/>
              <a:t>Holding Period Classifications</a:t>
            </a:r>
          </a:p>
        </p:txBody>
      </p:sp>
      <p:sp>
        <p:nvSpPr>
          <p:cNvPr id="12" name="TextBox 11"/>
          <p:cNvSpPr txBox="1"/>
          <p:nvPr/>
        </p:nvSpPr>
        <p:spPr>
          <a:xfrm>
            <a:off x="152400" y="2895600"/>
            <a:ext cx="8839200" cy="430887"/>
          </a:xfrm>
          <a:prstGeom prst="rect">
            <a:avLst/>
          </a:prstGeom>
          <a:noFill/>
        </p:spPr>
        <p:txBody>
          <a:bodyPr wrap="square" rtlCol="0">
            <a:spAutoFit/>
          </a:bodyPr>
          <a:lstStyle/>
          <a:p>
            <a:r>
              <a:rPr lang="en-US" sz="2200" dirty="0" smtClean="0"/>
              <a:t>Realized / Unrealized Gains &amp; Losses</a:t>
            </a:r>
          </a:p>
        </p:txBody>
      </p:sp>
      <p:sp>
        <p:nvSpPr>
          <p:cNvPr id="13" name="TextBox 12"/>
          <p:cNvSpPr txBox="1"/>
          <p:nvPr/>
        </p:nvSpPr>
        <p:spPr>
          <a:xfrm>
            <a:off x="457200" y="3276600"/>
            <a:ext cx="8458200" cy="923330"/>
          </a:xfrm>
          <a:prstGeom prst="rect">
            <a:avLst/>
          </a:prstGeom>
          <a:noFill/>
        </p:spPr>
        <p:txBody>
          <a:bodyPr wrap="square" rtlCol="0">
            <a:spAutoFit/>
          </a:bodyPr>
          <a:lstStyle/>
          <a:p>
            <a:pPr>
              <a:buFont typeface="Arial" pitchFamily="34" charset="0"/>
              <a:buChar char="•"/>
            </a:pPr>
            <a:r>
              <a:rPr lang="en-US" dirty="0" smtClean="0"/>
              <a:t>  Realized – gain or loss at time of sale are included in earnings (net income).</a:t>
            </a:r>
          </a:p>
          <a:p>
            <a:pPr>
              <a:buFont typeface="Arial" pitchFamily="34" charset="0"/>
              <a:buChar char="•"/>
            </a:pPr>
            <a:r>
              <a:rPr lang="en-US" dirty="0" smtClean="0"/>
              <a:t>  Unrealized – fluctuations in market price before sale or maturity.  Impact on financial </a:t>
            </a:r>
          </a:p>
          <a:p>
            <a:r>
              <a:rPr lang="en-US" dirty="0" smtClean="0"/>
              <a:t>    statement depends on holding period classification.</a:t>
            </a:r>
          </a:p>
        </p:txBody>
      </p:sp>
      <p:graphicFrame>
        <p:nvGraphicFramePr>
          <p:cNvPr id="9" name="Object 8"/>
          <p:cNvGraphicFramePr>
            <a:graphicFrameLocks noChangeAspect="1"/>
          </p:cNvGraphicFramePr>
          <p:nvPr/>
        </p:nvGraphicFramePr>
        <p:xfrm>
          <a:off x="914400" y="4191000"/>
          <a:ext cx="6553200" cy="1535770"/>
        </p:xfrm>
        <a:graphic>
          <a:graphicData uri="http://schemas.openxmlformats.org/presentationml/2006/ole">
            <p:oleObj spid="_x0000_s1026" name="Worksheet" r:id="rId4" imgW="7153275" imgH="1676400" progId="Excel.Sheet.12">
              <p:embed/>
            </p:oleObj>
          </a:graphicData>
        </a:graphic>
      </p:graphicFrame>
      <p:sp>
        <p:nvSpPr>
          <p:cNvPr id="10" name="TextBox 9"/>
          <p:cNvSpPr txBox="1"/>
          <p:nvPr/>
        </p:nvSpPr>
        <p:spPr>
          <a:xfrm>
            <a:off x="152400" y="5791200"/>
            <a:ext cx="8839200" cy="430887"/>
          </a:xfrm>
          <a:prstGeom prst="rect">
            <a:avLst/>
          </a:prstGeom>
          <a:noFill/>
        </p:spPr>
        <p:txBody>
          <a:bodyPr wrap="square" rtlCol="0">
            <a:spAutoFit/>
          </a:bodyPr>
          <a:lstStyle/>
          <a:p>
            <a:r>
              <a:rPr lang="en-US" sz="2200" dirty="0" smtClean="0"/>
              <a:t>Impairment</a:t>
            </a:r>
          </a:p>
        </p:txBody>
      </p:sp>
      <p:sp>
        <p:nvSpPr>
          <p:cNvPr id="11" name="TextBox 10"/>
          <p:cNvSpPr txBox="1"/>
          <p:nvPr/>
        </p:nvSpPr>
        <p:spPr>
          <a:xfrm>
            <a:off x="457200" y="6096000"/>
            <a:ext cx="8458200" cy="646331"/>
          </a:xfrm>
          <a:prstGeom prst="rect">
            <a:avLst/>
          </a:prstGeom>
          <a:noFill/>
        </p:spPr>
        <p:txBody>
          <a:bodyPr wrap="square" rtlCol="0">
            <a:spAutoFit/>
          </a:bodyPr>
          <a:lstStyle/>
          <a:p>
            <a:pPr>
              <a:buFont typeface="Arial" pitchFamily="34" charset="0"/>
              <a:buChar char="•"/>
            </a:pPr>
            <a:r>
              <a:rPr lang="en-US" dirty="0" smtClean="0"/>
              <a:t>  When fair value is less than cost/amortized cost for other-than-temporary period.  Cost </a:t>
            </a:r>
          </a:p>
          <a:p>
            <a:r>
              <a:rPr lang="en-US" dirty="0" smtClean="0"/>
              <a:t>    basis changed to fair value and reflected in Earnings as a realized loss.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childTnLst>
                                </p:cTn>
                              </p:par>
                              <p:par>
                                <p:cTn id="13" presetID="10"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3"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8 – Insurer Investment Portfolio Management</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Quantitative Measures of Risk</a:t>
            </a:r>
          </a:p>
          <a:p>
            <a:pPr>
              <a:buNone/>
            </a:pPr>
            <a:endParaRPr lang="en-US" dirty="0" smtClean="0"/>
          </a:p>
        </p:txBody>
      </p:sp>
      <p:sp>
        <p:nvSpPr>
          <p:cNvPr id="31" name="TextBox 30"/>
          <p:cNvSpPr txBox="1"/>
          <p:nvPr/>
        </p:nvSpPr>
        <p:spPr>
          <a:xfrm>
            <a:off x="152400" y="1143000"/>
            <a:ext cx="8839200" cy="707886"/>
          </a:xfrm>
          <a:prstGeom prst="rect">
            <a:avLst/>
          </a:prstGeom>
          <a:noFill/>
        </p:spPr>
        <p:txBody>
          <a:bodyPr wrap="square" rtlCol="0">
            <a:spAutoFit/>
          </a:bodyPr>
          <a:lstStyle/>
          <a:p>
            <a:r>
              <a:rPr lang="en-US" sz="2000" dirty="0" smtClean="0"/>
              <a:t>While expected rate of return is usually the first consideration, other factors help quantify the risk that the actual return will be higher or lower than expected.</a:t>
            </a:r>
          </a:p>
        </p:txBody>
      </p:sp>
      <p:sp>
        <p:nvSpPr>
          <p:cNvPr id="7" name="TextBox 6"/>
          <p:cNvSpPr txBox="1"/>
          <p:nvPr/>
        </p:nvSpPr>
        <p:spPr>
          <a:xfrm>
            <a:off x="381000" y="2338626"/>
            <a:ext cx="8458200" cy="646331"/>
          </a:xfrm>
          <a:prstGeom prst="rect">
            <a:avLst/>
          </a:prstGeom>
          <a:noFill/>
        </p:spPr>
        <p:txBody>
          <a:bodyPr wrap="square" rtlCol="0">
            <a:spAutoFit/>
          </a:bodyPr>
          <a:lstStyle/>
          <a:p>
            <a:pPr>
              <a:buFont typeface="Arial" pitchFamily="34" charset="0"/>
              <a:buChar char="•"/>
            </a:pPr>
            <a:r>
              <a:rPr lang="en-US" dirty="0" smtClean="0"/>
              <a:t>  Variance – difference of investment’s return from the average.  Low variance  indicates </a:t>
            </a:r>
          </a:p>
          <a:p>
            <a:r>
              <a:rPr lang="en-US" dirty="0" smtClean="0"/>
              <a:t>    that the individual values are near the mean and high variance means the opposite.</a:t>
            </a:r>
          </a:p>
        </p:txBody>
      </p:sp>
      <p:sp>
        <p:nvSpPr>
          <p:cNvPr id="16" name="TextBox 15"/>
          <p:cNvSpPr txBox="1"/>
          <p:nvPr/>
        </p:nvSpPr>
        <p:spPr>
          <a:xfrm>
            <a:off x="533400" y="2948226"/>
            <a:ext cx="7467600" cy="338554"/>
          </a:xfrm>
          <a:prstGeom prst="rect">
            <a:avLst/>
          </a:prstGeom>
          <a:noFill/>
        </p:spPr>
        <p:txBody>
          <a:bodyPr wrap="square" rtlCol="0">
            <a:spAutoFit/>
          </a:bodyPr>
          <a:lstStyle/>
          <a:p>
            <a:pPr algn="ctr"/>
            <a:r>
              <a:rPr lang="en-US" sz="1600" dirty="0" smtClean="0"/>
              <a:t>Variance = Sum of Squared Deviations ÷ (n – 1)</a:t>
            </a:r>
          </a:p>
        </p:txBody>
      </p:sp>
      <p:sp>
        <p:nvSpPr>
          <p:cNvPr id="18" name="TextBox 17"/>
          <p:cNvSpPr txBox="1"/>
          <p:nvPr/>
        </p:nvSpPr>
        <p:spPr>
          <a:xfrm>
            <a:off x="762000" y="3405426"/>
            <a:ext cx="1981200" cy="1323439"/>
          </a:xfrm>
          <a:prstGeom prst="rect">
            <a:avLst/>
          </a:prstGeom>
          <a:noFill/>
        </p:spPr>
        <p:txBody>
          <a:bodyPr wrap="square" rtlCol="0">
            <a:spAutoFit/>
          </a:bodyPr>
          <a:lstStyle/>
          <a:p>
            <a:r>
              <a:rPr lang="en-US" sz="1600" dirty="0" smtClean="0"/>
              <a:t>(3 – 5) </a:t>
            </a:r>
            <a:r>
              <a:rPr lang="en-US" sz="1600" baseline="30000" dirty="0" smtClean="0"/>
              <a:t>2</a:t>
            </a:r>
            <a:r>
              <a:rPr lang="en-US" sz="1600" dirty="0" smtClean="0"/>
              <a:t> = -2</a:t>
            </a:r>
            <a:r>
              <a:rPr lang="en-US" sz="1600" baseline="30000" dirty="0" smtClean="0"/>
              <a:t> 2</a:t>
            </a:r>
            <a:r>
              <a:rPr lang="en-US" sz="1600" dirty="0" smtClean="0"/>
              <a:t> = 4 </a:t>
            </a:r>
          </a:p>
          <a:p>
            <a:r>
              <a:rPr lang="en-US" sz="1600" dirty="0" smtClean="0"/>
              <a:t>(9 – 5) </a:t>
            </a:r>
            <a:r>
              <a:rPr lang="en-US" sz="1600" baseline="30000" dirty="0" smtClean="0"/>
              <a:t>2</a:t>
            </a:r>
            <a:r>
              <a:rPr lang="en-US" sz="1600" dirty="0" smtClean="0"/>
              <a:t> =  4</a:t>
            </a:r>
            <a:r>
              <a:rPr lang="en-US" sz="1600" baseline="30000" dirty="0" smtClean="0"/>
              <a:t> 2</a:t>
            </a:r>
            <a:r>
              <a:rPr lang="en-US" sz="1600" dirty="0" smtClean="0"/>
              <a:t> = 16</a:t>
            </a:r>
          </a:p>
          <a:p>
            <a:r>
              <a:rPr lang="en-US" sz="1600" dirty="0" smtClean="0"/>
              <a:t>(5 – 5) </a:t>
            </a:r>
            <a:r>
              <a:rPr lang="en-US" sz="1600" baseline="30000" dirty="0" smtClean="0"/>
              <a:t>2</a:t>
            </a:r>
            <a:r>
              <a:rPr lang="en-US" sz="1600" dirty="0" smtClean="0"/>
              <a:t> =  0</a:t>
            </a:r>
            <a:r>
              <a:rPr lang="en-US" sz="1600" baseline="30000" dirty="0" smtClean="0"/>
              <a:t> 2</a:t>
            </a:r>
            <a:r>
              <a:rPr lang="en-US" sz="1600" dirty="0" smtClean="0"/>
              <a:t> = 0</a:t>
            </a:r>
          </a:p>
          <a:p>
            <a:r>
              <a:rPr lang="en-US" sz="1600" dirty="0" smtClean="0"/>
              <a:t>(2 – 5) </a:t>
            </a:r>
            <a:r>
              <a:rPr lang="en-US" sz="1600" baseline="30000" dirty="0" smtClean="0"/>
              <a:t>2</a:t>
            </a:r>
            <a:r>
              <a:rPr lang="en-US" sz="1600" dirty="0" smtClean="0"/>
              <a:t> = -3</a:t>
            </a:r>
            <a:r>
              <a:rPr lang="en-US" sz="1600" baseline="30000" dirty="0" smtClean="0"/>
              <a:t> 2 </a:t>
            </a:r>
            <a:r>
              <a:rPr lang="en-US" sz="1600" dirty="0" smtClean="0"/>
              <a:t>= 9</a:t>
            </a:r>
          </a:p>
          <a:p>
            <a:r>
              <a:rPr lang="en-US" sz="1600" dirty="0" smtClean="0"/>
              <a:t>(8 – 5) </a:t>
            </a:r>
            <a:r>
              <a:rPr lang="en-US" sz="1600" baseline="30000" dirty="0" smtClean="0"/>
              <a:t>2</a:t>
            </a:r>
            <a:r>
              <a:rPr lang="en-US" sz="1600" dirty="0" smtClean="0"/>
              <a:t> =  3</a:t>
            </a:r>
            <a:r>
              <a:rPr lang="en-US" sz="1600" baseline="30000" dirty="0" smtClean="0"/>
              <a:t> 2 </a:t>
            </a:r>
            <a:r>
              <a:rPr lang="en-US" sz="1600" dirty="0" smtClean="0"/>
              <a:t>= 9</a:t>
            </a:r>
          </a:p>
        </p:txBody>
      </p:sp>
      <p:sp>
        <p:nvSpPr>
          <p:cNvPr id="19" name="TextBox 18"/>
          <p:cNvSpPr txBox="1"/>
          <p:nvPr/>
        </p:nvSpPr>
        <p:spPr>
          <a:xfrm>
            <a:off x="2362200" y="3405426"/>
            <a:ext cx="1981200" cy="1354217"/>
          </a:xfrm>
          <a:prstGeom prst="rect">
            <a:avLst/>
          </a:prstGeom>
          <a:noFill/>
        </p:spPr>
        <p:txBody>
          <a:bodyPr wrap="square" rtlCol="0">
            <a:spAutoFit/>
          </a:bodyPr>
          <a:lstStyle/>
          <a:p>
            <a:r>
              <a:rPr lang="en-US" sz="1600" dirty="0" smtClean="0"/>
              <a:t>(7 – 5) </a:t>
            </a:r>
            <a:r>
              <a:rPr lang="en-US" sz="1600" baseline="30000" dirty="0" smtClean="0"/>
              <a:t>2</a:t>
            </a:r>
            <a:r>
              <a:rPr lang="en-US" sz="1600" dirty="0" smtClean="0"/>
              <a:t> =  2</a:t>
            </a:r>
            <a:r>
              <a:rPr lang="en-US" sz="1600" baseline="30000" dirty="0" smtClean="0"/>
              <a:t> 2</a:t>
            </a:r>
            <a:r>
              <a:rPr lang="en-US" sz="1600" dirty="0" smtClean="0"/>
              <a:t> = 4</a:t>
            </a:r>
          </a:p>
          <a:p>
            <a:r>
              <a:rPr lang="en-US" sz="1600" dirty="0" smtClean="0"/>
              <a:t>(5 – 5) </a:t>
            </a:r>
            <a:r>
              <a:rPr lang="en-US" sz="1600" baseline="30000" dirty="0" smtClean="0"/>
              <a:t>2</a:t>
            </a:r>
            <a:r>
              <a:rPr lang="en-US" sz="1600" dirty="0" smtClean="0"/>
              <a:t> =  0</a:t>
            </a:r>
            <a:r>
              <a:rPr lang="en-US" sz="1600" baseline="30000" dirty="0" smtClean="0"/>
              <a:t> 2</a:t>
            </a:r>
            <a:r>
              <a:rPr lang="en-US" sz="1600" dirty="0" smtClean="0"/>
              <a:t> = 0</a:t>
            </a:r>
          </a:p>
          <a:p>
            <a:r>
              <a:rPr lang="en-US" sz="1600" dirty="0" smtClean="0"/>
              <a:t>(5 – 5) </a:t>
            </a:r>
            <a:r>
              <a:rPr lang="en-US" sz="1600" baseline="30000" dirty="0" smtClean="0"/>
              <a:t>2</a:t>
            </a:r>
            <a:r>
              <a:rPr lang="en-US" sz="1600" dirty="0" smtClean="0"/>
              <a:t> =  0</a:t>
            </a:r>
            <a:r>
              <a:rPr lang="en-US" sz="1600" baseline="30000" dirty="0" smtClean="0"/>
              <a:t> 2 </a:t>
            </a:r>
            <a:r>
              <a:rPr lang="en-US" sz="1600" dirty="0" smtClean="0"/>
              <a:t>= 0</a:t>
            </a:r>
          </a:p>
          <a:p>
            <a:r>
              <a:rPr lang="en-US" sz="1600" dirty="0" smtClean="0"/>
              <a:t>(1 – 5) </a:t>
            </a:r>
            <a:r>
              <a:rPr lang="en-US" sz="1600" baseline="30000" dirty="0" smtClean="0"/>
              <a:t>2</a:t>
            </a:r>
            <a:r>
              <a:rPr lang="en-US" sz="1600" dirty="0" smtClean="0"/>
              <a:t> = -4</a:t>
            </a:r>
            <a:r>
              <a:rPr lang="en-US" sz="1600" baseline="30000" dirty="0" smtClean="0"/>
              <a:t> 2 </a:t>
            </a:r>
            <a:r>
              <a:rPr lang="en-US" sz="1600" dirty="0" smtClean="0"/>
              <a:t>= 16</a:t>
            </a:r>
          </a:p>
          <a:p>
            <a:endParaRPr lang="en-US" dirty="0" smtClean="0"/>
          </a:p>
        </p:txBody>
      </p:sp>
      <p:grpSp>
        <p:nvGrpSpPr>
          <p:cNvPr id="4" name="Group 19"/>
          <p:cNvGrpSpPr/>
          <p:nvPr/>
        </p:nvGrpSpPr>
        <p:grpSpPr>
          <a:xfrm>
            <a:off x="4267200" y="3176826"/>
            <a:ext cx="4191000" cy="861774"/>
            <a:chOff x="4191000" y="1752600"/>
            <a:chExt cx="3733800" cy="861774"/>
          </a:xfrm>
        </p:grpSpPr>
        <p:sp>
          <p:nvSpPr>
            <p:cNvPr id="21" name="TextBox 20"/>
            <p:cNvSpPr txBox="1"/>
            <p:nvPr/>
          </p:nvSpPr>
          <p:spPr>
            <a:xfrm>
              <a:off x="4191000" y="1905000"/>
              <a:ext cx="3733800" cy="646331"/>
            </a:xfrm>
            <a:prstGeom prst="rect">
              <a:avLst/>
            </a:prstGeom>
            <a:noFill/>
          </p:spPr>
          <p:txBody>
            <a:bodyPr wrap="square" rtlCol="0">
              <a:spAutoFit/>
            </a:bodyPr>
            <a:lstStyle/>
            <a:p>
              <a:r>
                <a:rPr lang="en-US" dirty="0" smtClean="0"/>
                <a:t>Variance =     4+16+0+9+9+4+0+0+16</a:t>
              </a:r>
            </a:p>
            <a:p>
              <a:r>
                <a:rPr lang="en-US" dirty="0" smtClean="0"/>
                <a:t>                                        9</a:t>
              </a:r>
            </a:p>
          </p:txBody>
        </p:sp>
        <p:sp>
          <p:nvSpPr>
            <p:cNvPr id="22" name="TextBox 21"/>
            <p:cNvSpPr txBox="1"/>
            <p:nvPr/>
          </p:nvSpPr>
          <p:spPr>
            <a:xfrm>
              <a:off x="5257800" y="1752600"/>
              <a:ext cx="1828800" cy="861774"/>
            </a:xfrm>
            <a:prstGeom prst="rect">
              <a:avLst/>
            </a:prstGeom>
            <a:noFill/>
          </p:spPr>
          <p:txBody>
            <a:bodyPr wrap="square" rtlCol="0">
              <a:spAutoFit/>
            </a:bodyPr>
            <a:lstStyle/>
            <a:p>
              <a:endParaRPr lang="en-US" sz="5000" dirty="0"/>
            </a:p>
          </p:txBody>
        </p:sp>
        <p:cxnSp>
          <p:nvCxnSpPr>
            <p:cNvPr id="23" name="Straight Connector 22"/>
            <p:cNvCxnSpPr/>
            <p:nvPr/>
          </p:nvCxnSpPr>
          <p:spPr>
            <a:xfrm>
              <a:off x="5277196" y="2209800"/>
              <a:ext cx="203661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4" name="TextBox 23"/>
          <p:cNvSpPr txBox="1"/>
          <p:nvPr/>
        </p:nvSpPr>
        <p:spPr>
          <a:xfrm>
            <a:off x="4267200" y="4015026"/>
            <a:ext cx="3505200" cy="369332"/>
          </a:xfrm>
          <a:prstGeom prst="rect">
            <a:avLst/>
          </a:prstGeom>
          <a:noFill/>
        </p:spPr>
        <p:txBody>
          <a:bodyPr wrap="square" rtlCol="0">
            <a:spAutoFit/>
          </a:bodyPr>
          <a:lstStyle/>
          <a:p>
            <a:r>
              <a:rPr lang="en-US" dirty="0" smtClean="0"/>
              <a:t>Variance = 6.444</a:t>
            </a:r>
            <a:endParaRPr lang="en-US" dirty="0"/>
          </a:p>
        </p:txBody>
      </p:sp>
      <p:sp>
        <p:nvSpPr>
          <p:cNvPr id="26" name="TextBox 25"/>
          <p:cNvSpPr txBox="1"/>
          <p:nvPr/>
        </p:nvSpPr>
        <p:spPr>
          <a:xfrm>
            <a:off x="3886200" y="1905000"/>
            <a:ext cx="4267200" cy="369332"/>
          </a:xfrm>
          <a:prstGeom prst="rect">
            <a:avLst/>
          </a:prstGeom>
          <a:noFill/>
        </p:spPr>
        <p:txBody>
          <a:bodyPr wrap="square" rtlCol="0">
            <a:spAutoFit/>
          </a:bodyPr>
          <a:lstStyle/>
          <a:p>
            <a:r>
              <a:rPr lang="en-US" dirty="0" smtClean="0"/>
              <a:t>Mean = (3 + 9 + 5 + 2 + 8 + 7 + 5 + 5 + 1) ÷ 9</a:t>
            </a:r>
          </a:p>
        </p:txBody>
      </p:sp>
      <p:sp>
        <p:nvSpPr>
          <p:cNvPr id="27" name="TextBox 26"/>
          <p:cNvSpPr txBox="1"/>
          <p:nvPr/>
        </p:nvSpPr>
        <p:spPr>
          <a:xfrm>
            <a:off x="609600" y="1905000"/>
            <a:ext cx="3124200" cy="381000"/>
          </a:xfrm>
          <a:prstGeom prst="rect">
            <a:avLst/>
          </a:prstGeom>
          <a:noFill/>
        </p:spPr>
        <p:txBody>
          <a:bodyPr wrap="square" rtlCol="0">
            <a:spAutoFit/>
          </a:bodyPr>
          <a:lstStyle/>
          <a:p>
            <a:r>
              <a:rPr lang="en-US" dirty="0" smtClean="0"/>
              <a:t>Example:  3, 9, 5, 2, 8, 7, 5, 5, 1</a:t>
            </a:r>
            <a:endParaRPr lang="en-US" dirty="0"/>
          </a:p>
        </p:txBody>
      </p:sp>
      <p:sp>
        <p:nvSpPr>
          <p:cNvPr id="28" name="TextBox 27"/>
          <p:cNvSpPr txBox="1"/>
          <p:nvPr/>
        </p:nvSpPr>
        <p:spPr>
          <a:xfrm>
            <a:off x="8001000" y="1905000"/>
            <a:ext cx="533400" cy="369332"/>
          </a:xfrm>
          <a:prstGeom prst="rect">
            <a:avLst/>
          </a:prstGeom>
          <a:noFill/>
        </p:spPr>
        <p:txBody>
          <a:bodyPr wrap="square" rtlCol="0">
            <a:spAutoFit/>
          </a:bodyPr>
          <a:lstStyle/>
          <a:p>
            <a:r>
              <a:rPr lang="en-US" dirty="0" smtClean="0"/>
              <a:t>= 5</a:t>
            </a:r>
          </a:p>
        </p:txBody>
      </p:sp>
      <p:sp>
        <p:nvSpPr>
          <p:cNvPr id="29" name="TextBox 28"/>
          <p:cNvSpPr txBox="1"/>
          <p:nvPr/>
        </p:nvSpPr>
        <p:spPr>
          <a:xfrm>
            <a:off x="381000" y="4777026"/>
            <a:ext cx="8458200" cy="923330"/>
          </a:xfrm>
          <a:prstGeom prst="rect">
            <a:avLst/>
          </a:prstGeom>
          <a:noFill/>
        </p:spPr>
        <p:txBody>
          <a:bodyPr wrap="square" rtlCol="0">
            <a:spAutoFit/>
          </a:bodyPr>
          <a:lstStyle/>
          <a:p>
            <a:pPr>
              <a:buFont typeface="Arial" pitchFamily="34" charset="0"/>
              <a:buChar char="•"/>
            </a:pPr>
            <a:r>
              <a:rPr lang="en-US" dirty="0" smtClean="0"/>
              <a:t>  Standard Deviation – difference of a value from the mean.  Low standard deviation </a:t>
            </a:r>
          </a:p>
          <a:p>
            <a:r>
              <a:rPr lang="en-US" dirty="0" smtClean="0"/>
              <a:t>    indicates data points are close to the average.  However, for data sets with large </a:t>
            </a:r>
          </a:p>
          <a:p>
            <a:r>
              <a:rPr lang="en-US" dirty="0" smtClean="0"/>
              <a:t>    values, the standard deviation will typically be larger as well, which can be misleading.</a:t>
            </a:r>
          </a:p>
        </p:txBody>
      </p:sp>
      <p:grpSp>
        <p:nvGrpSpPr>
          <p:cNvPr id="5" name="Group 42"/>
          <p:cNvGrpSpPr/>
          <p:nvPr/>
        </p:nvGrpSpPr>
        <p:grpSpPr>
          <a:xfrm>
            <a:off x="609600" y="5615226"/>
            <a:ext cx="7467600" cy="430887"/>
            <a:chOff x="609600" y="5410200"/>
            <a:chExt cx="7467600" cy="430887"/>
          </a:xfrm>
        </p:grpSpPr>
        <p:sp>
          <p:nvSpPr>
            <p:cNvPr id="30" name="TextBox 29"/>
            <p:cNvSpPr txBox="1"/>
            <p:nvPr/>
          </p:nvSpPr>
          <p:spPr>
            <a:xfrm>
              <a:off x="609600" y="5410200"/>
              <a:ext cx="7467600" cy="430887"/>
            </a:xfrm>
            <a:prstGeom prst="rect">
              <a:avLst/>
            </a:prstGeom>
            <a:noFill/>
          </p:spPr>
          <p:txBody>
            <a:bodyPr wrap="square" rtlCol="0">
              <a:spAutoFit/>
            </a:bodyPr>
            <a:lstStyle/>
            <a:p>
              <a:pPr algn="ctr"/>
              <a:r>
                <a:rPr lang="en-US" sz="1600" dirty="0" smtClean="0"/>
                <a:t>Standard Deviation =  </a:t>
              </a:r>
              <a:r>
                <a:rPr lang="en-US" sz="2200" dirty="0" smtClean="0"/>
                <a:t>√</a:t>
              </a:r>
              <a:r>
                <a:rPr lang="en-US" sz="1600" dirty="0" smtClean="0"/>
                <a:t> Variance</a:t>
              </a:r>
            </a:p>
          </p:txBody>
        </p:sp>
        <p:cxnSp>
          <p:nvCxnSpPr>
            <p:cNvPr id="33" name="Straight Connector 32"/>
            <p:cNvCxnSpPr/>
            <p:nvPr/>
          </p:nvCxnSpPr>
          <p:spPr>
            <a:xfrm>
              <a:off x="4876800" y="5562600"/>
              <a:ext cx="9144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 name="Group 44"/>
          <p:cNvGrpSpPr/>
          <p:nvPr/>
        </p:nvGrpSpPr>
        <p:grpSpPr>
          <a:xfrm>
            <a:off x="533400" y="5996226"/>
            <a:ext cx="4343400" cy="861774"/>
            <a:chOff x="4191000" y="1752600"/>
            <a:chExt cx="3733800" cy="861774"/>
          </a:xfrm>
        </p:grpSpPr>
        <p:sp>
          <p:nvSpPr>
            <p:cNvPr id="46" name="TextBox 45"/>
            <p:cNvSpPr txBox="1"/>
            <p:nvPr/>
          </p:nvSpPr>
          <p:spPr>
            <a:xfrm>
              <a:off x="4191000" y="1905000"/>
              <a:ext cx="3733800" cy="646331"/>
            </a:xfrm>
            <a:prstGeom prst="rect">
              <a:avLst/>
            </a:prstGeom>
            <a:noFill/>
          </p:spPr>
          <p:txBody>
            <a:bodyPr wrap="square" rtlCol="0">
              <a:spAutoFit/>
            </a:bodyPr>
            <a:lstStyle/>
            <a:p>
              <a:r>
                <a:rPr lang="en-US" dirty="0" smtClean="0"/>
                <a:t>Standard   =            4+16+0+9+9+4+0+0+16</a:t>
              </a:r>
            </a:p>
            <a:p>
              <a:r>
                <a:rPr lang="en-US" dirty="0" smtClean="0"/>
                <a:t>Deviation                                9</a:t>
              </a:r>
            </a:p>
          </p:txBody>
        </p:sp>
        <p:sp>
          <p:nvSpPr>
            <p:cNvPr id="47" name="TextBox 46"/>
            <p:cNvSpPr txBox="1"/>
            <p:nvPr/>
          </p:nvSpPr>
          <p:spPr>
            <a:xfrm>
              <a:off x="5257800" y="1752600"/>
              <a:ext cx="1828800" cy="861774"/>
            </a:xfrm>
            <a:prstGeom prst="rect">
              <a:avLst/>
            </a:prstGeom>
            <a:noFill/>
          </p:spPr>
          <p:txBody>
            <a:bodyPr wrap="square" rtlCol="0">
              <a:spAutoFit/>
            </a:bodyPr>
            <a:lstStyle/>
            <a:p>
              <a:r>
                <a:rPr lang="en-US" sz="5000" dirty="0" smtClean="0"/>
                <a:t>√</a:t>
              </a:r>
              <a:endParaRPr lang="en-US" sz="5000" dirty="0"/>
            </a:p>
          </p:txBody>
        </p:sp>
        <p:cxnSp>
          <p:nvCxnSpPr>
            <p:cNvPr id="48" name="Straight Connector 47"/>
            <p:cNvCxnSpPr/>
            <p:nvPr/>
          </p:nvCxnSpPr>
          <p:spPr>
            <a:xfrm>
              <a:off x="5715000" y="2209800"/>
              <a:ext cx="1981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5638800" y="1905000"/>
              <a:ext cx="2057400" cy="0"/>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0" name="TextBox 49"/>
          <p:cNvSpPr txBox="1"/>
          <p:nvPr/>
        </p:nvSpPr>
        <p:spPr>
          <a:xfrm>
            <a:off x="6019800" y="6301026"/>
            <a:ext cx="914400" cy="369332"/>
          </a:xfrm>
          <a:prstGeom prst="rect">
            <a:avLst/>
          </a:prstGeom>
          <a:noFill/>
        </p:spPr>
        <p:txBody>
          <a:bodyPr wrap="square" rtlCol="0">
            <a:spAutoFit/>
          </a:bodyPr>
          <a:lstStyle/>
          <a:p>
            <a:r>
              <a:rPr lang="en-US" dirty="0" smtClean="0"/>
              <a:t>= 2.539</a:t>
            </a:r>
            <a:endParaRPr lang="en-US" dirty="0"/>
          </a:p>
        </p:txBody>
      </p:sp>
      <p:grpSp>
        <p:nvGrpSpPr>
          <p:cNvPr id="8" name="Group 53"/>
          <p:cNvGrpSpPr/>
          <p:nvPr/>
        </p:nvGrpSpPr>
        <p:grpSpPr>
          <a:xfrm>
            <a:off x="4724400" y="6224826"/>
            <a:ext cx="1447800" cy="492443"/>
            <a:chOff x="4724400" y="6019800"/>
            <a:chExt cx="1447800" cy="492443"/>
          </a:xfrm>
        </p:grpSpPr>
        <p:sp>
          <p:nvSpPr>
            <p:cNvPr id="51" name="TextBox 50"/>
            <p:cNvSpPr txBox="1"/>
            <p:nvPr/>
          </p:nvSpPr>
          <p:spPr>
            <a:xfrm>
              <a:off x="4724400" y="6019800"/>
              <a:ext cx="1447800" cy="492443"/>
            </a:xfrm>
            <a:prstGeom prst="rect">
              <a:avLst/>
            </a:prstGeom>
            <a:noFill/>
          </p:spPr>
          <p:txBody>
            <a:bodyPr wrap="square" rtlCol="0">
              <a:spAutoFit/>
            </a:bodyPr>
            <a:lstStyle/>
            <a:p>
              <a:r>
                <a:rPr lang="en-US" dirty="0" smtClean="0"/>
                <a:t>or  </a:t>
              </a:r>
              <a:r>
                <a:rPr lang="en-US" sz="2600" dirty="0" smtClean="0"/>
                <a:t>√</a:t>
              </a:r>
              <a:r>
                <a:rPr lang="en-US" dirty="0" smtClean="0"/>
                <a:t>6.444</a:t>
              </a:r>
              <a:endParaRPr lang="en-US" dirty="0"/>
            </a:p>
          </p:txBody>
        </p:sp>
        <p:cxnSp>
          <p:nvCxnSpPr>
            <p:cNvPr id="53" name="Straight Connector 52"/>
            <p:cNvCxnSpPr/>
            <p:nvPr/>
          </p:nvCxnSpPr>
          <p:spPr>
            <a:xfrm>
              <a:off x="5257800" y="6172200"/>
              <a:ext cx="6096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left)">
                                      <p:cBhvr>
                                        <p:cTn id="12" dur="10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10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10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wipe(left)">
                                      <p:cBhvr>
                                        <p:cTn id="30" dur="1000"/>
                                        <p:tgtEl>
                                          <p:spTgt spid="18"/>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wipe(left)">
                                      <p:cBhvr>
                                        <p:cTn id="33" dur="1000"/>
                                        <p:tgtEl>
                                          <p:spTgt spid="19"/>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wipe(left)">
                                      <p:cBhvr>
                                        <p:cTn id="38" dur="500"/>
                                        <p:tgtEl>
                                          <p:spTgt spid="4"/>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1000"/>
                                        <p:tgtEl>
                                          <p:spTgt spid="24"/>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fade">
                                      <p:cBhvr>
                                        <p:cTn id="48" dur="1000"/>
                                        <p:tgtEl>
                                          <p:spTgt spid="5"/>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fade">
                                      <p:cBhvr>
                                        <p:cTn id="51" dur="1000"/>
                                        <p:tgtEl>
                                          <p:spTgt spid="29"/>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wipe(left)">
                                      <p:cBhvr>
                                        <p:cTn id="56" dur="1000"/>
                                        <p:tgtEl>
                                          <p:spTgt spid="6"/>
                                        </p:tgtEl>
                                      </p:cBhvr>
                                    </p:animEffect>
                                  </p:childTnLst>
                                </p:cTn>
                              </p:par>
                              <p:par>
                                <p:cTn id="57" presetID="22" presetClass="entr" presetSubtype="8" fill="hold" nodeType="withEffect">
                                  <p:stCondLst>
                                    <p:cond delay="0"/>
                                  </p:stCondLst>
                                  <p:childTnLst>
                                    <p:set>
                                      <p:cBhvr>
                                        <p:cTn id="58" dur="1" fill="hold">
                                          <p:stCondLst>
                                            <p:cond delay="0"/>
                                          </p:stCondLst>
                                        </p:cTn>
                                        <p:tgtEl>
                                          <p:spTgt spid="8"/>
                                        </p:tgtEl>
                                        <p:attrNameLst>
                                          <p:attrName>style.visibility</p:attrName>
                                        </p:attrNameLst>
                                      </p:cBhvr>
                                      <p:to>
                                        <p:strVal val="visible"/>
                                      </p:to>
                                    </p:set>
                                    <p:animEffect transition="in" filter="wipe(left)">
                                      <p:cBhvr>
                                        <p:cTn id="59" dur="1000"/>
                                        <p:tgtEl>
                                          <p:spTgt spid="8"/>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50"/>
                                        </p:tgtEl>
                                        <p:attrNameLst>
                                          <p:attrName>style.visibility</p:attrName>
                                        </p:attrNameLst>
                                      </p:cBhvr>
                                      <p:to>
                                        <p:strVal val="visible"/>
                                      </p:to>
                                    </p:set>
                                    <p:animEffect transition="in" filter="fade">
                                      <p:cBhvr>
                                        <p:cTn id="64"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6" grpId="0"/>
      <p:bldP spid="18" grpId="0"/>
      <p:bldP spid="19" grpId="0"/>
      <p:bldP spid="24" grpId="0"/>
      <p:bldP spid="26" grpId="0"/>
      <p:bldP spid="27" grpId="0"/>
      <p:bldP spid="28" grpId="0"/>
      <p:bldP spid="29" grpId="0"/>
      <p:bldP spid="5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8 – Insurer Investment Portfolio Management</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Quantitative Measures of Risk</a:t>
            </a:r>
          </a:p>
          <a:p>
            <a:pPr>
              <a:buNone/>
            </a:pPr>
            <a:endParaRPr lang="en-US" dirty="0" smtClean="0"/>
          </a:p>
        </p:txBody>
      </p:sp>
      <p:sp>
        <p:nvSpPr>
          <p:cNvPr id="7" name="TextBox 6"/>
          <p:cNvSpPr txBox="1"/>
          <p:nvPr/>
        </p:nvSpPr>
        <p:spPr>
          <a:xfrm>
            <a:off x="381000" y="1524000"/>
            <a:ext cx="8458200" cy="646331"/>
          </a:xfrm>
          <a:prstGeom prst="rect">
            <a:avLst/>
          </a:prstGeom>
          <a:noFill/>
        </p:spPr>
        <p:txBody>
          <a:bodyPr wrap="square" rtlCol="0">
            <a:spAutoFit/>
          </a:bodyPr>
          <a:lstStyle/>
          <a:p>
            <a:pPr>
              <a:buFont typeface="Arial" pitchFamily="34" charset="0"/>
              <a:buChar char="•"/>
            </a:pPr>
            <a:r>
              <a:rPr lang="en-US" dirty="0" smtClean="0"/>
              <a:t>  Coefficient of Variation – used to compare variation between data sets with similar </a:t>
            </a:r>
          </a:p>
          <a:p>
            <a:r>
              <a:rPr lang="en-US" dirty="0" smtClean="0"/>
              <a:t>    standard deviations but different means.  </a:t>
            </a:r>
          </a:p>
        </p:txBody>
      </p:sp>
      <p:sp>
        <p:nvSpPr>
          <p:cNvPr id="16" name="TextBox 15"/>
          <p:cNvSpPr txBox="1"/>
          <p:nvPr/>
        </p:nvSpPr>
        <p:spPr>
          <a:xfrm>
            <a:off x="533400" y="2133600"/>
            <a:ext cx="7467600" cy="338554"/>
          </a:xfrm>
          <a:prstGeom prst="rect">
            <a:avLst/>
          </a:prstGeom>
          <a:noFill/>
        </p:spPr>
        <p:txBody>
          <a:bodyPr wrap="square" rtlCol="0">
            <a:spAutoFit/>
          </a:bodyPr>
          <a:lstStyle/>
          <a:p>
            <a:pPr algn="ctr"/>
            <a:r>
              <a:rPr lang="en-US" sz="1600" dirty="0" smtClean="0"/>
              <a:t>    Coefficient of Variation = Standard Deviation ÷ Mean</a:t>
            </a:r>
          </a:p>
        </p:txBody>
      </p:sp>
      <p:sp>
        <p:nvSpPr>
          <p:cNvPr id="26" name="TextBox 25"/>
          <p:cNvSpPr txBox="1"/>
          <p:nvPr/>
        </p:nvSpPr>
        <p:spPr>
          <a:xfrm>
            <a:off x="3581400" y="1143000"/>
            <a:ext cx="5410200" cy="369332"/>
          </a:xfrm>
          <a:prstGeom prst="rect">
            <a:avLst/>
          </a:prstGeom>
          <a:noFill/>
        </p:spPr>
        <p:txBody>
          <a:bodyPr wrap="square" rtlCol="0">
            <a:spAutoFit/>
          </a:bodyPr>
          <a:lstStyle/>
          <a:p>
            <a:r>
              <a:rPr lang="en-US" dirty="0" smtClean="0"/>
              <a:t>Mean = 5, Variance = 6.444, Standard Deviation = 2.539</a:t>
            </a:r>
          </a:p>
        </p:txBody>
      </p:sp>
      <p:sp>
        <p:nvSpPr>
          <p:cNvPr id="27" name="TextBox 26"/>
          <p:cNvSpPr txBox="1"/>
          <p:nvPr/>
        </p:nvSpPr>
        <p:spPr>
          <a:xfrm>
            <a:off x="304800" y="1143000"/>
            <a:ext cx="3124200" cy="381000"/>
          </a:xfrm>
          <a:prstGeom prst="rect">
            <a:avLst/>
          </a:prstGeom>
          <a:noFill/>
        </p:spPr>
        <p:txBody>
          <a:bodyPr wrap="square" rtlCol="0">
            <a:spAutoFit/>
          </a:bodyPr>
          <a:lstStyle/>
          <a:p>
            <a:r>
              <a:rPr lang="en-US" dirty="0" smtClean="0"/>
              <a:t>Example:  3, 9, 5, 2, 8, 7, 5, 5, 1</a:t>
            </a:r>
            <a:endParaRPr lang="en-US" dirty="0"/>
          </a:p>
        </p:txBody>
      </p:sp>
      <p:sp>
        <p:nvSpPr>
          <p:cNvPr id="29" name="TextBox 28"/>
          <p:cNvSpPr txBox="1"/>
          <p:nvPr/>
        </p:nvSpPr>
        <p:spPr>
          <a:xfrm>
            <a:off x="381000" y="2971800"/>
            <a:ext cx="8458200" cy="646331"/>
          </a:xfrm>
          <a:prstGeom prst="rect">
            <a:avLst/>
          </a:prstGeom>
          <a:noFill/>
        </p:spPr>
        <p:txBody>
          <a:bodyPr wrap="square" rtlCol="0">
            <a:spAutoFit/>
          </a:bodyPr>
          <a:lstStyle/>
          <a:p>
            <a:pPr>
              <a:buFont typeface="Arial" pitchFamily="34" charset="0"/>
              <a:buChar char="•"/>
            </a:pPr>
            <a:r>
              <a:rPr lang="en-US" dirty="0" smtClean="0"/>
              <a:t>  Value at Risk – a threshold value where the probability of loss is greater than the value </a:t>
            </a:r>
          </a:p>
          <a:p>
            <a:r>
              <a:rPr lang="en-US" dirty="0" smtClean="0"/>
              <a:t>    based on two factors:</a:t>
            </a:r>
          </a:p>
        </p:txBody>
      </p:sp>
      <p:sp>
        <p:nvSpPr>
          <p:cNvPr id="32" name="TextBox 31"/>
          <p:cNvSpPr txBox="1"/>
          <p:nvPr/>
        </p:nvSpPr>
        <p:spPr>
          <a:xfrm>
            <a:off x="4038600" y="2362200"/>
            <a:ext cx="1371600" cy="338554"/>
          </a:xfrm>
          <a:prstGeom prst="rect">
            <a:avLst/>
          </a:prstGeom>
          <a:noFill/>
        </p:spPr>
        <p:txBody>
          <a:bodyPr wrap="square" rtlCol="0">
            <a:spAutoFit/>
          </a:bodyPr>
          <a:lstStyle/>
          <a:p>
            <a:r>
              <a:rPr lang="en-US" sz="1600" dirty="0" smtClean="0"/>
              <a:t>= 2.539 ÷ 5</a:t>
            </a:r>
          </a:p>
        </p:txBody>
      </p:sp>
      <p:sp>
        <p:nvSpPr>
          <p:cNvPr id="34" name="TextBox 33"/>
          <p:cNvSpPr txBox="1"/>
          <p:nvPr/>
        </p:nvSpPr>
        <p:spPr>
          <a:xfrm>
            <a:off x="4038600" y="2590800"/>
            <a:ext cx="838200" cy="338554"/>
          </a:xfrm>
          <a:prstGeom prst="rect">
            <a:avLst/>
          </a:prstGeom>
          <a:noFill/>
        </p:spPr>
        <p:txBody>
          <a:bodyPr wrap="square" rtlCol="0">
            <a:spAutoFit/>
          </a:bodyPr>
          <a:lstStyle/>
          <a:p>
            <a:r>
              <a:rPr lang="en-US" sz="1600" dirty="0" smtClean="0"/>
              <a:t>= 0.508</a:t>
            </a:r>
          </a:p>
        </p:txBody>
      </p:sp>
      <p:sp>
        <p:nvSpPr>
          <p:cNvPr id="35" name="TextBox 34"/>
          <p:cNvSpPr txBox="1"/>
          <p:nvPr/>
        </p:nvSpPr>
        <p:spPr>
          <a:xfrm>
            <a:off x="533400" y="3581400"/>
            <a:ext cx="7467600" cy="584775"/>
          </a:xfrm>
          <a:prstGeom prst="rect">
            <a:avLst/>
          </a:prstGeom>
          <a:noFill/>
        </p:spPr>
        <p:txBody>
          <a:bodyPr wrap="square" rtlCol="0">
            <a:spAutoFit/>
          </a:bodyPr>
          <a:lstStyle/>
          <a:p>
            <a:pPr>
              <a:buFont typeface="Wingdings" pitchFamily="2" charset="2"/>
              <a:buChar char="ü"/>
            </a:pPr>
            <a:r>
              <a:rPr lang="en-US" sz="1600" dirty="0" smtClean="0"/>
              <a:t>  Probability of a Loss: the likelihood that loss will occur.</a:t>
            </a:r>
          </a:p>
          <a:p>
            <a:pPr>
              <a:buFont typeface="Wingdings" pitchFamily="2" charset="2"/>
              <a:buChar char="ü"/>
            </a:pPr>
            <a:r>
              <a:rPr lang="en-US" sz="1600" dirty="0" smtClean="0"/>
              <a:t>  Time Horizon: the amount of time over which this loss could occur.</a:t>
            </a:r>
          </a:p>
        </p:txBody>
      </p:sp>
      <p:sp>
        <p:nvSpPr>
          <p:cNvPr id="36" name="TextBox 35"/>
          <p:cNvSpPr txBox="1"/>
          <p:nvPr/>
        </p:nvSpPr>
        <p:spPr>
          <a:xfrm>
            <a:off x="1447800" y="4191000"/>
            <a:ext cx="5638800" cy="584775"/>
          </a:xfrm>
          <a:prstGeom prst="rect">
            <a:avLst/>
          </a:prstGeom>
          <a:noFill/>
        </p:spPr>
        <p:txBody>
          <a:bodyPr wrap="square" rtlCol="0">
            <a:spAutoFit/>
          </a:bodyPr>
          <a:lstStyle/>
          <a:p>
            <a:r>
              <a:rPr lang="en-US" sz="1600" dirty="0" smtClean="0"/>
              <a:t>Example: The 10%, annual </a:t>
            </a:r>
            <a:r>
              <a:rPr lang="en-US" sz="1600" dirty="0" err="1" smtClean="0"/>
              <a:t>VaR</a:t>
            </a:r>
            <a:r>
              <a:rPr lang="en-US" sz="1600" dirty="0" smtClean="0"/>
              <a:t> of an investment is $500,000.  This means there is a 10% chance of losing $500,000 or more in a year.</a:t>
            </a:r>
          </a:p>
        </p:txBody>
      </p:sp>
      <p:sp>
        <p:nvSpPr>
          <p:cNvPr id="37" name="TextBox 36"/>
          <p:cNvSpPr txBox="1"/>
          <p:nvPr/>
        </p:nvSpPr>
        <p:spPr>
          <a:xfrm>
            <a:off x="381000" y="4876800"/>
            <a:ext cx="8458200" cy="923330"/>
          </a:xfrm>
          <a:prstGeom prst="rect">
            <a:avLst/>
          </a:prstGeom>
          <a:noFill/>
        </p:spPr>
        <p:txBody>
          <a:bodyPr wrap="square" rtlCol="0">
            <a:spAutoFit/>
          </a:bodyPr>
          <a:lstStyle/>
          <a:p>
            <a:pPr>
              <a:buFont typeface="Arial" pitchFamily="34" charset="0"/>
              <a:buChar char="•"/>
            </a:pPr>
            <a:r>
              <a:rPr lang="en-US" dirty="0" smtClean="0"/>
              <a:t>  Beta – while other measures compare variability against a rate of return, Beta </a:t>
            </a:r>
          </a:p>
          <a:p>
            <a:r>
              <a:rPr lang="en-US" dirty="0" smtClean="0"/>
              <a:t>    describes variability in the price of an asset to the variability of an average asset, </a:t>
            </a:r>
          </a:p>
          <a:p>
            <a:r>
              <a:rPr lang="en-US" dirty="0" smtClean="0"/>
              <a:t>    making it a measure against an overall marketplace.</a:t>
            </a:r>
          </a:p>
        </p:txBody>
      </p:sp>
      <p:sp>
        <p:nvSpPr>
          <p:cNvPr id="38" name="TextBox 37"/>
          <p:cNvSpPr txBox="1"/>
          <p:nvPr/>
        </p:nvSpPr>
        <p:spPr>
          <a:xfrm>
            <a:off x="1447800" y="5867400"/>
            <a:ext cx="6477000" cy="830997"/>
          </a:xfrm>
          <a:prstGeom prst="rect">
            <a:avLst/>
          </a:prstGeom>
          <a:noFill/>
        </p:spPr>
        <p:txBody>
          <a:bodyPr wrap="square" rtlCol="0">
            <a:spAutoFit/>
          </a:bodyPr>
          <a:lstStyle/>
          <a:p>
            <a:r>
              <a:rPr lang="en-US" sz="1600" dirty="0" smtClean="0"/>
              <a:t>Example: A beta of 1.00 indicates volatility is equal to overall marketplace.</a:t>
            </a:r>
          </a:p>
          <a:p>
            <a:r>
              <a:rPr lang="en-US" sz="1600" dirty="0" smtClean="0"/>
              <a:t>                 A beta of 0.50 indicates it is half as volatile as the marketplace.</a:t>
            </a:r>
          </a:p>
          <a:p>
            <a:r>
              <a:rPr lang="en-US" sz="1600" dirty="0" smtClean="0"/>
              <a:t>                 A beta of 2.00 indicates it is twice as volatile as the marketplace.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10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left)">
                                      <p:cBhvr>
                                        <p:cTn id="15" dur="1000"/>
                                        <p:tgtEl>
                                          <p:spTgt spid="3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wipe(left)">
                                      <p:cBhvr>
                                        <p:cTn id="20" dur="1000"/>
                                        <p:tgtEl>
                                          <p:spTgt spid="3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1000"/>
                                        <p:tgtEl>
                                          <p:spTgt spid="2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1000"/>
                                        <p:tgtEl>
                                          <p:spTgt spid="35"/>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wipe(left)">
                                      <p:cBhvr>
                                        <p:cTn id="33" dur="1000"/>
                                        <p:tgtEl>
                                          <p:spTgt spid="3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7"/>
                                        </p:tgtEl>
                                        <p:attrNameLst>
                                          <p:attrName>style.visibility</p:attrName>
                                        </p:attrNameLst>
                                      </p:cBhvr>
                                      <p:to>
                                        <p:strVal val="visible"/>
                                      </p:to>
                                    </p:set>
                                    <p:animEffect transition="in" filter="fade">
                                      <p:cBhvr>
                                        <p:cTn id="38" dur="1000"/>
                                        <p:tgtEl>
                                          <p:spTgt spid="37"/>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38"/>
                                        </p:tgtEl>
                                        <p:attrNameLst>
                                          <p:attrName>style.visibility</p:attrName>
                                        </p:attrNameLst>
                                      </p:cBhvr>
                                      <p:to>
                                        <p:strVal val="visible"/>
                                      </p:to>
                                    </p:set>
                                    <p:animEffect transition="in" filter="wipe(left)">
                                      <p:cBhvr>
                                        <p:cTn id="43"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6" grpId="0"/>
      <p:bldP spid="29" grpId="0"/>
      <p:bldP spid="32" grpId="0"/>
      <p:bldP spid="34" grpId="0"/>
      <p:bldP spid="35" grpId="0"/>
      <p:bldP spid="36" grpId="0"/>
      <p:bldP spid="37" grpId="0"/>
      <p:bldP spid="3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8 – Insurer Investment Portfolio Management</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Portfolio Management Concepts</a:t>
            </a:r>
          </a:p>
          <a:p>
            <a:pPr>
              <a:buNone/>
            </a:pPr>
            <a:endParaRPr lang="en-US" dirty="0" smtClean="0"/>
          </a:p>
        </p:txBody>
      </p:sp>
      <p:sp>
        <p:nvSpPr>
          <p:cNvPr id="29" name="TextBox 28"/>
          <p:cNvSpPr txBox="1"/>
          <p:nvPr/>
        </p:nvSpPr>
        <p:spPr>
          <a:xfrm>
            <a:off x="381000" y="2590800"/>
            <a:ext cx="8458200" cy="923330"/>
          </a:xfrm>
          <a:prstGeom prst="rect">
            <a:avLst/>
          </a:prstGeom>
          <a:noFill/>
        </p:spPr>
        <p:txBody>
          <a:bodyPr wrap="square" rtlCol="0">
            <a:spAutoFit/>
          </a:bodyPr>
          <a:lstStyle/>
          <a:p>
            <a:pPr>
              <a:buFont typeface="Arial" pitchFamily="34" charset="0"/>
              <a:buChar char="•"/>
            </a:pPr>
            <a:r>
              <a:rPr lang="en-US" dirty="0" smtClean="0"/>
              <a:t>  Diversification – reducing exposure to company-specific risk by adding other investments to the portfolio.  Market risk cannot be eliminated with diversification.  Expected return of the portfolio is the weighted average returns of individual securities.</a:t>
            </a:r>
          </a:p>
        </p:txBody>
      </p:sp>
      <p:sp>
        <p:nvSpPr>
          <p:cNvPr id="35" name="TextBox 34"/>
          <p:cNvSpPr txBox="1"/>
          <p:nvPr/>
        </p:nvSpPr>
        <p:spPr>
          <a:xfrm>
            <a:off x="533400" y="3505200"/>
            <a:ext cx="8458200" cy="584775"/>
          </a:xfrm>
          <a:prstGeom prst="rect">
            <a:avLst/>
          </a:prstGeom>
          <a:noFill/>
        </p:spPr>
        <p:txBody>
          <a:bodyPr wrap="square" rtlCol="0">
            <a:spAutoFit/>
          </a:bodyPr>
          <a:lstStyle/>
          <a:p>
            <a:pPr>
              <a:buFont typeface="Wingdings" pitchFamily="2" charset="2"/>
              <a:buChar char="ü"/>
            </a:pPr>
            <a:r>
              <a:rPr lang="en-US" sz="1600" dirty="0" smtClean="0"/>
              <a:t>  Company-specific Risk: risk that affects a specific company or small group of companies.</a:t>
            </a:r>
          </a:p>
          <a:p>
            <a:pPr>
              <a:buFont typeface="Wingdings" pitchFamily="2" charset="2"/>
              <a:buChar char="ü"/>
            </a:pPr>
            <a:r>
              <a:rPr lang="en-US" sz="1600" dirty="0" smtClean="0"/>
              <a:t>  Market Risk: risk affecting the whole market, independent of individual company performance.</a:t>
            </a:r>
          </a:p>
        </p:txBody>
      </p:sp>
      <p:sp>
        <p:nvSpPr>
          <p:cNvPr id="15" name="TextBox 14"/>
          <p:cNvSpPr txBox="1"/>
          <p:nvPr/>
        </p:nvSpPr>
        <p:spPr>
          <a:xfrm>
            <a:off x="152400" y="1143000"/>
            <a:ext cx="8839200" cy="1477328"/>
          </a:xfrm>
          <a:prstGeom prst="rect">
            <a:avLst/>
          </a:prstGeom>
          <a:noFill/>
        </p:spPr>
        <p:txBody>
          <a:bodyPr wrap="square" rtlCol="0">
            <a:spAutoFit/>
          </a:bodyPr>
          <a:lstStyle/>
          <a:p>
            <a:r>
              <a:rPr lang="en-US" dirty="0" smtClean="0"/>
              <a:t>Goal of investment portfolio is to provide highest possible return at an acceptable level of risk and by mixing investments you can optimize your return.  Investors and managers are assumed to be risk averse, so given the choice between two investments with equal rates of return, they will always choose that with a lower risk.  Typically, risk increases as rate of return increases, known a the risk-return trade-off.</a:t>
            </a:r>
          </a:p>
        </p:txBody>
      </p:sp>
      <p:graphicFrame>
        <p:nvGraphicFramePr>
          <p:cNvPr id="17" name="Object 16"/>
          <p:cNvGraphicFramePr>
            <a:graphicFrameLocks noChangeAspect="1"/>
          </p:cNvGraphicFramePr>
          <p:nvPr/>
        </p:nvGraphicFramePr>
        <p:xfrm>
          <a:off x="1981200" y="4267200"/>
          <a:ext cx="4495800" cy="2073573"/>
        </p:xfrm>
        <a:graphic>
          <a:graphicData uri="http://schemas.openxmlformats.org/presentationml/2006/ole">
            <p:oleObj spid="_x0000_s2050" name="Worksheet" r:id="rId4" imgW="4667250" imgH="2152650" progId="Excel.Sheet.12">
              <p:embed/>
            </p:oleObj>
          </a:graphicData>
        </a:graphic>
      </p:graphicFrame>
      <p:sp>
        <p:nvSpPr>
          <p:cNvPr id="8" name="TextBox 7"/>
          <p:cNvSpPr txBox="1"/>
          <p:nvPr/>
        </p:nvSpPr>
        <p:spPr>
          <a:xfrm>
            <a:off x="762000" y="4267200"/>
            <a:ext cx="1066800" cy="338554"/>
          </a:xfrm>
          <a:prstGeom prst="rect">
            <a:avLst/>
          </a:prstGeom>
          <a:noFill/>
        </p:spPr>
        <p:txBody>
          <a:bodyPr wrap="square" rtlCol="0">
            <a:spAutoFit/>
          </a:bodyPr>
          <a:lstStyle/>
          <a:p>
            <a:r>
              <a:rPr lang="en-US" sz="1600" dirty="0" smtClean="0"/>
              <a:t>Example:</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1000"/>
                                        <p:tgtEl>
                                          <p:spTgt spid="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fade">
                                      <p:cBhvr>
                                        <p:cTn id="10" dur="1000"/>
                                        <p:tgtEl>
                                          <p:spTgt spid="35"/>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ssolve">
                                      <p:cBhvr>
                                        <p:cTn id="15" dur="1000"/>
                                        <p:tgtEl>
                                          <p:spTgt spid="8"/>
                                        </p:tgtEl>
                                      </p:cBhvr>
                                    </p:animEffect>
                                  </p:childTnLst>
                                </p:cTn>
                              </p:par>
                              <p:par>
                                <p:cTn id="16" presetID="9" presetClass="entr" presetSubtype="0"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dissolve">
                                      <p:cBhvr>
                                        <p:cTn id="18"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5"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8 – Insurer Investment Portfolio Management</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Portfolio Management Concepts</a:t>
            </a:r>
          </a:p>
          <a:p>
            <a:pPr>
              <a:buNone/>
            </a:pPr>
            <a:endParaRPr lang="en-US" dirty="0" smtClean="0"/>
          </a:p>
        </p:txBody>
      </p:sp>
      <p:sp>
        <p:nvSpPr>
          <p:cNvPr id="29" name="TextBox 28"/>
          <p:cNvSpPr txBox="1"/>
          <p:nvPr/>
        </p:nvSpPr>
        <p:spPr>
          <a:xfrm>
            <a:off x="381000" y="1143000"/>
            <a:ext cx="8458200" cy="923330"/>
          </a:xfrm>
          <a:prstGeom prst="rect">
            <a:avLst/>
          </a:prstGeom>
          <a:noFill/>
        </p:spPr>
        <p:txBody>
          <a:bodyPr wrap="square" rtlCol="0">
            <a:spAutoFit/>
          </a:bodyPr>
          <a:lstStyle/>
          <a:p>
            <a:pPr>
              <a:buFont typeface="Arial" pitchFamily="34" charset="0"/>
              <a:buChar char="•"/>
            </a:pPr>
            <a:r>
              <a:rPr lang="en-US" dirty="0" smtClean="0"/>
              <a:t>  Correlation of Portfolio Components – while profiles may have different returns each year, certain variables within each may cause them to move together.  This is called their Correlation Coefficient and ranges from +1 to –1.</a:t>
            </a:r>
          </a:p>
        </p:txBody>
      </p:sp>
      <p:sp>
        <p:nvSpPr>
          <p:cNvPr id="35" name="TextBox 34"/>
          <p:cNvSpPr txBox="1"/>
          <p:nvPr/>
        </p:nvSpPr>
        <p:spPr>
          <a:xfrm>
            <a:off x="685800" y="2057400"/>
            <a:ext cx="7315200" cy="830997"/>
          </a:xfrm>
          <a:prstGeom prst="rect">
            <a:avLst/>
          </a:prstGeom>
          <a:noFill/>
        </p:spPr>
        <p:txBody>
          <a:bodyPr wrap="square" rtlCol="0">
            <a:spAutoFit/>
          </a:bodyPr>
          <a:lstStyle/>
          <a:p>
            <a:pPr>
              <a:buFont typeface="Wingdings" pitchFamily="2" charset="2"/>
              <a:buChar char="ü"/>
            </a:pPr>
            <a:r>
              <a:rPr lang="en-US" sz="1600" dirty="0" smtClean="0"/>
              <a:t>  +1 (perfectly positively correlated) – always move the same direction.</a:t>
            </a:r>
          </a:p>
          <a:p>
            <a:pPr>
              <a:buFont typeface="Wingdings" pitchFamily="2" charset="2"/>
              <a:buChar char="ü"/>
            </a:pPr>
            <a:r>
              <a:rPr lang="en-US" sz="1600" dirty="0" smtClean="0"/>
              <a:t>    0 (perfectly uncorrelated) – movements are independent of the other.</a:t>
            </a:r>
          </a:p>
          <a:p>
            <a:pPr>
              <a:buFont typeface="Wingdings" pitchFamily="2" charset="2"/>
              <a:buChar char="ü"/>
            </a:pPr>
            <a:r>
              <a:rPr lang="en-US" sz="1600" dirty="0" smtClean="0"/>
              <a:t>  +1 (perfectly negatively correlated) – always move in the opposite direction.</a:t>
            </a:r>
          </a:p>
        </p:txBody>
      </p:sp>
      <p:sp>
        <p:nvSpPr>
          <p:cNvPr id="8" name="TextBox 7"/>
          <p:cNvSpPr txBox="1"/>
          <p:nvPr/>
        </p:nvSpPr>
        <p:spPr>
          <a:xfrm>
            <a:off x="381000" y="3048000"/>
            <a:ext cx="8458200" cy="923330"/>
          </a:xfrm>
          <a:prstGeom prst="rect">
            <a:avLst/>
          </a:prstGeom>
          <a:noFill/>
        </p:spPr>
        <p:txBody>
          <a:bodyPr wrap="square" rtlCol="0">
            <a:spAutoFit/>
          </a:bodyPr>
          <a:lstStyle/>
          <a:p>
            <a:pPr>
              <a:buFont typeface="Arial" pitchFamily="34" charset="0"/>
              <a:buChar char="•"/>
            </a:pPr>
            <a:r>
              <a:rPr lang="en-US" dirty="0" smtClean="0"/>
              <a:t>  Modern Portfolio Theory (MPT) – states that investors, through diversification, can optimize overall risk and return by considering how investments interact.  Because an optimum can be reached, this puts a limit on the benefits of diversification.</a:t>
            </a:r>
          </a:p>
        </p:txBody>
      </p:sp>
      <p:sp>
        <p:nvSpPr>
          <p:cNvPr id="9" name="TextBox 8"/>
          <p:cNvSpPr txBox="1"/>
          <p:nvPr/>
        </p:nvSpPr>
        <p:spPr>
          <a:xfrm>
            <a:off x="685800" y="3962400"/>
            <a:ext cx="7315200" cy="584775"/>
          </a:xfrm>
          <a:prstGeom prst="rect">
            <a:avLst/>
          </a:prstGeom>
          <a:noFill/>
        </p:spPr>
        <p:txBody>
          <a:bodyPr wrap="square" rtlCol="0">
            <a:spAutoFit/>
          </a:bodyPr>
          <a:lstStyle/>
          <a:p>
            <a:pPr>
              <a:buFont typeface="Wingdings" pitchFamily="2" charset="2"/>
              <a:buChar char="ü"/>
            </a:pPr>
            <a:r>
              <a:rPr lang="en-US" sz="1600" dirty="0" smtClean="0"/>
              <a:t>  Efficient Frontier – the mix of securities that provides the highest return for a given level of risk, or the lowest risk for a given expected return.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1000"/>
                                        <p:tgtEl>
                                          <p:spTgt spid="2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1000"/>
                                        <p:tgtEl>
                                          <p:spTgt spid="3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5" grpId="0"/>
      <p:bldP spid="8"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8 – Insurer Investment Portfolio Management</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Bond Portfolio Management</a:t>
            </a:r>
          </a:p>
          <a:p>
            <a:pPr>
              <a:buNone/>
            </a:pPr>
            <a:endParaRPr lang="en-US" dirty="0" smtClean="0"/>
          </a:p>
        </p:txBody>
      </p:sp>
      <p:sp>
        <p:nvSpPr>
          <p:cNvPr id="29" name="TextBox 28"/>
          <p:cNvSpPr txBox="1"/>
          <p:nvPr/>
        </p:nvSpPr>
        <p:spPr>
          <a:xfrm>
            <a:off x="381000" y="2590800"/>
            <a:ext cx="8458200" cy="646331"/>
          </a:xfrm>
          <a:prstGeom prst="rect">
            <a:avLst/>
          </a:prstGeom>
          <a:noFill/>
        </p:spPr>
        <p:txBody>
          <a:bodyPr wrap="square" rtlCol="0">
            <a:spAutoFit/>
          </a:bodyPr>
          <a:lstStyle/>
          <a:p>
            <a:pPr>
              <a:buFont typeface="Arial" pitchFamily="34" charset="0"/>
              <a:buChar char="•"/>
            </a:pPr>
            <a:r>
              <a:rPr lang="en-US" dirty="0" smtClean="0"/>
              <a:t>  Cash Matching – process of matching an investment’s maturity date and amount with </a:t>
            </a:r>
          </a:p>
          <a:p>
            <a:r>
              <a:rPr lang="en-US" dirty="0" smtClean="0"/>
              <a:t>    the expected loss payment.</a:t>
            </a:r>
          </a:p>
        </p:txBody>
      </p:sp>
      <p:sp>
        <p:nvSpPr>
          <p:cNvPr id="35" name="TextBox 34"/>
          <p:cNvSpPr txBox="1"/>
          <p:nvPr/>
        </p:nvSpPr>
        <p:spPr>
          <a:xfrm>
            <a:off x="533400" y="3200400"/>
            <a:ext cx="8458200" cy="584775"/>
          </a:xfrm>
          <a:prstGeom prst="rect">
            <a:avLst/>
          </a:prstGeom>
          <a:noFill/>
        </p:spPr>
        <p:txBody>
          <a:bodyPr wrap="square" rtlCol="0">
            <a:spAutoFit/>
          </a:bodyPr>
          <a:lstStyle/>
          <a:p>
            <a:r>
              <a:rPr lang="en-US" sz="1600" dirty="0" smtClean="0"/>
              <a:t>Example:  Company expects to owe $1M at the end of the year.  To finance this they purchase a $2M ten year zero coupon (no interest) bond at the current market rate of 8% for what price?</a:t>
            </a:r>
          </a:p>
        </p:txBody>
      </p:sp>
      <p:sp>
        <p:nvSpPr>
          <p:cNvPr id="15" name="TextBox 14"/>
          <p:cNvSpPr txBox="1"/>
          <p:nvPr/>
        </p:nvSpPr>
        <p:spPr>
          <a:xfrm>
            <a:off x="152400" y="1143000"/>
            <a:ext cx="8839200" cy="1477328"/>
          </a:xfrm>
          <a:prstGeom prst="rect">
            <a:avLst/>
          </a:prstGeom>
          <a:noFill/>
        </p:spPr>
        <p:txBody>
          <a:bodyPr wrap="square" rtlCol="0">
            <a:spAutoFit/>
          </a:bodyPr>
          <a:lstStyle/>
          <a:p>
            <a:r>
              <a:rPr lang="en-US" dirty="0" smtClean="0"/>
              <a:t>Fixed maturity date makes bond portfolio management different than equities because the issuer must repay the principal at a given time and coupon payments are fixed.  While cash outflows are largely determined by underwriting losses, with property losses being short-tailed and settled quickly while liability losses can have lengthy time to settlement.  Because of this investments must be timed to provide adequate funds.</a:t>
            </a:r>
          </a:p>
        </p:txBody>
      </p:sp>
      <p:sp>
        <p:nvSpPr>
          <p:cNvPr id="8" name="TextBox 7"/>
          <p:cNvSpPr txBox="1"/>
          <p:nvPr/>
        </p:nvSpPr>
        <p:spPr>
          <a:xfrm>
            <a:off x="381000" y="4648200"/>
            <a:ext cx="8458200" cy="646331"/>
          </a:xfrm>
          <a:prstGeom prst="rect">
            <a:avLst/>
          </a:prstGeom>
          <a:noFill/>
        </p:spPr>
        <p:txBody>
          <a:bodyPr wrap="square" rtlCol="0">
            <a:spAutoFit/>
          </a:bodyPr>
          <a:lstStyle/>
          <a:p>
            <a:pPr>
              <a:buFont typeface="Arial" pitchFamily="34" charset="0"/>
              <a:buChar char="•"/>
            </a:pPr>
            <a:r>
              <a:rPr lang="en-US" dirty="0" smtClean="0"/>
              <a:t>  Interest Rate Risk – the risk that changes in interest rates will reduce the investment’s </a:t>
            </a:r>
          </a:p>
          <a:p>
            <a:r>
              <a:rPr lang="en-US" dirty="0" smtClean="0"/>
              <a:t>    value below what is expected or required.</a:t>
            </a:r>
          </a:p>
        </p:txBody>
      </p:sp>
      <p:sp>
        <p:nvSpPr>
          <p:cNvPr id="10" name="TextBox 9"/>
          <p:cNvSpPr txBox="1"/>
          <p:nvPr/>
        </p:nvSpPr>
        <p:spPr>
          <a:xfrm>
            <a:off x="533400" y="5257800"/>
            <a:ext cx="8458200" cy="584775"/>
          </a:xfrm>
          <a:prstGeom prst="rect">
            <a:avLst/>
          </a:prstGeom>
          <a:noFill/>
        </p:spPr>
        <p:txBody>
          <a:bodyPr wrap="square" rtlCol="0">
            <a:spAutoFit/>
          </a:bodyPr>
          <a:lstStyle/>
          <a:p>
            <a:r>
              <a:rPr lang="en-US" sz="1600" dirty="0" smtClean="0"/>
              <a:t>Example:  Company purchased the bond outlined above, but over the year interest rates increase to 10%.  What effect does this have on the bond?</a:t>
            </a:r>
          </a:p>
        </p:txBody>
      </p:sp>
      <p:sp>
        <p:nvSpPr>
          <p:cNvPr id="11" name="TextBox 10"/>
          <p:cNvSpPr txBox="1"/>
          <p:nvPr/>
        </p:nvSpPr>
        <p:spPr>
          <a:xfrm>
            <a:off x="1295400" y="3810000"/>
            <a:ext cx="2667000" cy="830997"/>
          </a:xfrm>
          <a:prstGeom prst="rect">
            <a:avLst/>
          </a:prstGeom>
          <a:noFill/>
        </p:spPr>
        <p:txBody>
          <a:bodyPr wrap="square" rtlCol="0">
            <a:spAutoFit/>
          </a:bodyPr>
          <a:lstStyle/>
          <a:p>
            <a:r>
              <a:rPr lang="en-US" sz="1600" dirty="0" smtClean="0"/>
              <a:t>PV = 2,000,000 ÷ (1 + .08) </a:t>
            </a:r>
            <a:r>
              <a:rPr lang="en-US" sz="1600" baseline="30000" dirty="0" smtClean="0"/>
              <a:t>10</a:t>
            </a:r>
          </a:p>
          <a:p>
            <a:r>
              <a:rPr lang="en-US" sz="1600" dirty="0" smtClean="0"/>
              <a:t>PV = 2,000,000 ÷ 2.15892</a:t>
            </a:r>
          </a:p>
          <a:p>
            <a:r>
              <a:rPr lang="en-US" sz="1600" dirty="0" smtClean="0"/>
              <a:t>PV = 926,389</a:t>
            </a:r>
          </a:p>
        </p:txBody>
      </p:sp>
      <p:sp>
        <p:nvSpPr>
          <p:cNvPr id="13" name="TextBox 12"/>
          <p:cNvSpPr txBox="1"/>
          <p:nvPr/>
        </p:nvSpPr>
        <p:spPr>
          <a:xfrm>
            <a:off x="1295400" y="5791200"/>
            <a:ext cx="2667000" cy="830997"/>
          </a:xfrm>
          <a:prstGeom prst="rect">
            <a:avLst/>
          </a:prstGeom>
          <a:noFill/>
        </p:spPr>
        <p:txBody>
          <a:bodyPr wrap="square" rtlCol="0">
            <a:spAutoFit/>
          </a:bodyPr>
          <a:lstStyle/>
          <a:p>
            <a:r>
              <a:rPr lang="en-US" sz="1600" dirty="0" smtClean="0"/>
              <a:t>PV = 2,000,000 ÷ (1 + .10) </a:t>
            </a:r>
            <a:r>
              <a:rPr lang="en-US" sz="1600" baseline="30000" dirty="0" smtClean="0"/>
              <a:t>9</a:t>
            </a:r>
          </a:p>
          <a:p>
            <a:r>
              <a:rPr lang="en-US" sz="1600" dirty="0" smtClean="0"/>
              <a:t>PV = 2,000,000 ÷ 2.35795</a:t>
            </a:r>
          </a:p>
          <a:p>
            <a:r>
              <a:rPr lang="en-US" sz="1600" dirty="0" smtClean="0"/>
              <a:t>PV = 848,195</a:t>
            </a:r>
          </a:p>
        </p:txBody>
      </p:sp>
      <p:sp>
        <p:nvSpPr>
          <p:cNvPr id="14" name="TextBox 13"/>
          <p:cNvSpPr txBox="1"/>
          <p:nvPr/>
        </p:nvSpPr>
        <p:spPr>
          <a:xfrm>
            <a:off x="4038600" y="5791200"/>
            <a:ext cx="4953000" cy="1077218"/>
          </a:xfrm>
          <a:prstGeom prst="rect">
            <a:avLst/>
          </a:prstGeom>
          <a:noFill/>
        </p:spPr>
        <p:txBody>
          <a:bodyPr wrap="square" rtlCol="0">
            <a:spAutoFit/>
          </a:bodyPr>
          <a:lstStyle/>
          <a:p>
            <a:r>
              <a:rPr lang="en-US" sz="1600" dirty="0" smtClean="0"/>
              <a:t>Bond devalued and does not provide funds to pay off the loss.  As interest rates rise, the value of the bonds go down.  Purchasing bond that matures at same time with face value matching expected payment avoids this.</a:t>
            </a:r>
          </a:p>
        </p:txBody>
      </p:sp>
      <p:sp>
        <p:nvSpPr>
          <p:cNvPr id="16" name="TextBox 15"/>
          <p:cNvSpPr txBox="1"/>
          <p:nvPr/>
        </p:nvSpPr>
        <p:spPr>
          <a:xfrm>
            <a:off x="4038600" y="3810000"/>
            <a:ext cx="2667000" cy="830997"/>
          </a:xfrm>
          <a:prstGeom prst="rect">
            <a:avLst/>
          </a:prstGeom>
          <a:noFill/>
        </p:spPr>
        <p:txBody>
          <a:bodyPr wrap="square" rtlCol="0">
            <a:spAutoFit/>
          </a:bodyPr>
          <a:lstStyle/>
          <a:p>
            <a:r>
              <a:rPr lang="en-US" sz="1600" dirty="0" smtClean="0"/>
              <a:t>PV = 2,000,000 ÷ (1 + .08) </a:t>
            </a:r>
            <a:r>
              <a:rPr lang="en-US" sz="1600" baseline="30000" dirty="0" smtClean="0"/>
              <a:t>9</a:t>
            </a:r>
          </a:p>
          <a:p>
            <a:r>
              <a:rPr lang="en-US" sz="1600" dirty="0" smtClean="0"/>
              <a:t>PV = 2,000,000 ÷ 1.99900</a:t>
            </a:r>
          </a:p>
          <a:p>
            <a:r>
              <a:rPr lang="en-US" sz="1600" dirty="0" smtClean="0"/>
              <a:t>PV = 1,000,500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1000" fill="hold"/>
                                        <p:tgtEl>
                                          <p:spTgt spid="29"/>
                                        </p:tgtEl>
                                        <p:attrNameLst>
                                          <p:attrName>ppt_x</p:attrName>
                                        </p:attrNameLst>
                                      </p:cBhvr>
                                      <p:tavLst>
                                        <p:tav tm="0">
                                          <p:val>
                                            <p:strVal val="1+#ppt_w/2"/>
                                          </p:val>
                                        </p:tav>
                                        <p:tav tm="100000">
                                          <p:val>
                                            <p:strVal val="#ppt_x"/>
                                          </p:val>
                                        </p:tav>
                                      </p:tavLst>
                                    </p:anim>
                                    <p:anim calcmode="lin" valueType="num">
                                      <p:cBhvr additive="base">
                                        <p:cTn id="8" dur="1000" fill="hold"/>
                                        <p:tgtEl>
                                          <p:spTgt spid="29"/>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000" fill="hold"/>
                                        <p:tgtEl>
                                          <p:spTgt spid="8"/>
                                        </p:tgtEl>
                                        <p:attrNameLst>
                                          <p:attrName>ppt_x</p:attrName>
                                        </p:attrNameLst>
                                      </p:cBhvr>
                                      <p:tavLst>
                                        <p:tav tm="0">
                                          <p:val>
                                            <p:strVal val="1+#ppt_w/2"/>
                                          </p:val>
                                        </p:tav>
                                        <p:tav tm="100000">
                                          <p:val>
                                            <p:strVal val="#ppt_x"/>
                                          </p:val>
                                        </p:tav>
                                      </p:tavLst>
                                    </p:anim>
                                    <p:anim calcmode="lin" valueType="num">
                                      <p:cBhvr additive="base">
                                        <p:cTn id="12"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10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ssolve">
                                      <p:cBhvr>
                                        <p:cTn id="22" dur="1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dissolve">
                                      <p:cBhvr>
                                        <p:cTn id="27" dur="10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dissolve">
                                      <p:cBhvr>
                                        <p:cTn id="37" dur="10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additive="base">
                                        <p:cTn id="42" dur="1000" fill="hold"/>
                                        <p:tgtEl>
                                          <p:spTgt spid="14"/>
                                        </p:tgtEl>
                                        <p:attrNameLst>
                                          <p:attrName>ppt_x</p:attrName>
                                        </p:attrNameLst>
                                      </p:cBhvr>
                                      <p:tavLst>
                                        <p:tav tm="0">
                                          <p:val>
                                            <p:strVal val="1+#ppt_w/2"/>
                                          </p:val>
                                        </p:tav>
                                        <p:tav tm="100000">
                                          <p:val>
                                            <p:strVal val="#ppt_x"/>
                                          </p:val>
                                        </p:tav>
                                      </p:tavLst>
                                    </p:anim>
                                    <p:anim calcmode="lin" valueType="num">
                                      <p:cBhvr additive="base">
                                        <p:cTn id="43" dur="10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5" grpId="0"/>
      <p:bldP spid="8" grpId="0"/>
      <p:bldP spid="10" grpId="0"/>
      <p:bldP spid="11" grpId="0"/>
      <p:bldP spid="13" grpId="0"/>
      <p:bldP spid="14" grpId="0"/>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8 – Insurer Investment Portfolio Management</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Matching Investment &amp; Liability Duration</a:t>
            </a:r>
          </a:p>
          <a:p>
            <a:pPr>
              <a:buNone/>
            </a:pPr>
            <a:endParaRPr lang="en-US" dirty="0" smtClean="0"/>
          </a:p>
        </p:txBody>
      </p:sp>
      <p:sp>
        <p:nvSpPr>
          <p:cNvPr id="29" name="TextBox 28"/>
          <p:cNvSpPr txBox="1"/>
          <p:nvPr/>
        </p:nvSpPr>
        <p:spPr>
          <a:xfrm>
            <a:off x="381000" y="1828800"/>
            <a:ext cx="8458200" cy="369332"/>
          </a:xfrm>
          <a:prstGeom prst="rect">
            <a:avLst/>
          </a:prstGeom>
          <a:noFill/>
        </p:spPr>
        <p:txBody>
          <a:bodyPr wrap="square" rtlCol="0">
            <a:spAutoFit/>
          </a:bodyPr>
          <a:lstStyle/>
          <a:p>
            <a:pPr>
              <a:buFont typeface="Arial" pitchFamily="34" charset="0"/>
              <a:buChar char="•"/>
            </a:pPr>
            <a:r>
              <a:rPr lang="en-US" dirty="0" smtClean="0"/>
              <a:t>  Reinvestment Risk – risk that rate at which reinvested funds earn is unfavorable.</a:t>
            </a:r>
          </a:p>
        </p:txBody>
      </p:sp>
      <p:sp>
        <p:nvSpPr>
          <p:cNvPr id="35" name="TextBox 34"/>
          <p:cNvSpPr txBox="1"/>
          <p:nvPr/>
        </p:nvSpPr>
        <p:spPr>
          <a:xfrm>
            <a:off x="533400" y="2133600"/>
            <a:ext cx="8458200" cy="584775"/>
          </a:xfrm>
          <a:prstGeom prst="rect">
            <a:avLst/>
          </a:prstGeom>
          <a:noFill/>
        </p:spPr>
        <p:txBody>
          <a:bodyPr wrap="square" rtlCol="0">
            <a:spAutoFit/>
          </a:bodyPr>
          <a:lstStyle/>
          <a:p>
            <a:r>
              <a:rPr lang="en-US" sz="1600" dirty="0" smtClean="0"/>
              <a:t>Example:  Bond makes annual coupon payments at 6%, but savings account in which coupons are reinvested only earns 4%.</a:t>
            </a:r>
          </a:p>
        </p:txBody>
      </p:sp>
      <p:sp>
        <p:nvSpPr>
          <p:cNvPr id="15" name="TextBox 14"/>
          <p:cNvSpPr txBox="1"/>
          <p:nvPr/>
        </p:nvSpPr>
        <p:spPr>
          <a:xfrm>
            <a:off x="152400" y="1143000"/>
            <a:ext cx="8839200" cy="646331"/>
          </a:xfrm>
          <a:prstGeom prst="rect">
            <a:avLst/>
          </a:prstGeom>
          <a:noFill/>
        </p:spPr>
        <p:txBody>
          <a:bodyPr wrap="square" rtlCol="0">
            <a:spAutoFit/>
          </a:bodyPr>
          <a:lstStyle/>
          <a:p>
            <a:r>
              <a:rPr lang="en-US" dirty="0" smtClean="0"/>
              <a:t>Bonds pay interest on a predetermined schedule, but losses may not be due immediately.  These funds can then be reinvested, but exposes the company to a new risk.</a:t>
            </a:r>
          </a:p>
        </p:txBody>
      </p:sp>
      <p:sp>
        <p:nvSpPr>
          <p:cNvPr id="8" name="TextBox 7"/>
          <p:cNvSpPr txBox="1"/>
          <p:nvPr/>
        </p:nvSpPr>
        <p:spPr>
          <a:xfrm>
            <a:off x="381000" y="2667000"/>
            <a:ext cx="8458200" cy="1200329"/>
          </a:xfrm>
          <a:prstGeom prst="rect">
            <a:avLst/>
          </a:prstGeom>
          <a:noFill/>
        </p:spPr>
        <p:txBody>
          <a:bodyPr wrap="square" rtlCol="0">
            <a:spAutoFit/>
          </a:bodyPr>
          <a:lstStyle/>
          <a:p>
            <a:pPr>
              <a:buFont typeface="Arial" pitchFamily="34" charset="0"/>
              <a:buChar char="•"/>
            </a:pPr>
            <a:r>
              <a:rPr lang="en-US" dirty="0" smtClean="0"/>
              <a:t>  Duration – used to measure the number of years required to recover the true cost of a </a:t>
            </a:r>
          </a:p>
          <a:p>
            <a:r>
              <a:rPr lang="en-US" dirty="0" smtClean="0"/>
              <a:t>    bond, considering the present value of all coupon and principal payments.  Zero-</a:t>
            </a:r>
          </a:p>
          <a:p>
            <a:r>
              <a:rPr lang="en-US" dirty="0" smtClean="0"/>
              <a:t>    coupon bonds duration is equal to time to maturity.  The weighted average life helps </a:t>
            </a:r>
          </a:p>
          <a:p>
            <a:r>
              <a:rPr lang="en-US" dirty="0" smtClean="0"/>
              <a:t>    compare bonds of different maturities and coupons.</a:t>
            </a:r>
          </a:p>
        </p:txBody>
      </p:sp>
      <p:sp>
        <p:nvSpPr>
          <p:cNvPr id="10" name="TextBox 9"/>
          <p:cNvSpPr txBox="1"/>
          <p:nvPr/>
        </p:nvSpPr>
        <p:spPr>
          <a:xfrm>
            <a:off x="533400" y="3810000"/>
            <a:ext cx="8458200" cy="584775"/>
          </a:xfrm>
          <a:prstGeom prst="rect">
            <a:avLst/>
          </a:prstGeom>
          <a:noFill/>
        </p:spPr>
        <p:txBody>
          <a:bodyPr wrap="square" rtlCol="0">
            <a:spAutoFit/>
          </a:bodyPr>
          <a:lstStyle/>
          <a:p>
            <a:r>
              <a:rPr lang="en-US" sz="1600" dirty="0" smtClean="0"/>
              <a:t>Bond A:  $5,000 zero-coupon bond maturing in 5 years, purchased for $3,736.29 to yield 6%.</a:t>
            </a:r>
          </a:p>
          <a:p>
            <a:r>
              <a:rPr lang="en-US" sz="1600" dirty="0" smtClean="0"/>
              <a:t>Bond B:  $5,000 bond maturing in 7 years with a 10% coupon.</a:t>
            </a:r>
          </a:p>
        </p:txBody>
      </p:sp>
      <p:graphicFrame>
        <p:nvGraphicFramePr>
          <p:cNvPr id="17" name="Object 16"/>
          <p:cNvGraphicFramePr>
            <a:graphicFrameLocks noChangeAspect="1"/>
          </p:cNvGraphicFramePr>
          <p:nvPr/>
        </p:nvGraphicFramePr>
        <p:xfrm>
          <a:off x="1219200" y="4495800"/>
          <a:ext cx="3962400" cy="2270690"/>
        </p:xfrm>
        <a:graphic>
          <a:graphicData uri="http://schemas.openxmlformats.org/presentationml/2006/ole">
            <p:oleObj spid="_x0000_s3074" name="Worksheet" r:id="rId4" imgW="4171950" imgH="2390775" progId="Excel.Sheet.12">
              <p:embed/>
            </p:oleObj>
          </a:graphicData>
        </a:graphic>
      </p:graphicFrame>
      <p:sp>
        <p:nvSpPr>
          <p:cNvPr id="18" name="TextBox 17"/>
          <p:cNvSpPr txBox="1"/>
          <p:nvPr/>
        </p:nvSpPr>
        <p:spPr>
          <a:xfrm>
            <a:off x="5486400" y="5029200"/>
            <a:ext cx="2514600" cy="830997"/>
          </a:xfrm>
          <a:prstGeom prst="rect">
            <a:avLst/>
          </a:prstGeom>
          <a:noFill/>
        </p:spPr>
        <p:txBody>
          <a:bodyPr wrap="square" rtlCol="0">
            <a:spAutoFit/>
          </a:bodyPr>
          <a:lstStyle/>
          <a:p>
            <a:r>
              <a:rPr lang="en-US" sz="1600" dirty="0" smtClean="0"/>
              <a:t>Based on this we can see the Duration of Bond B is longer than that of Bond A</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1000"/>
                                        <p:tgtEl>
                                          <p:spTgt spid="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fade">
                                      <p:cBhvr>
                                        <p:cTn id="10" dur="1000"/>
                                        <p:tgtEl>
                                          <p:spTgt spid="3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dissolve">
                                      <p:cBhvr>
                                        <p:cTn id="20" dur="1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wipe(up)">
                                      <p:cBhvr>
                                        <p:cTn id="25" dur="1000"/>
                                        <p:tgtEl>
                                          <p:spTgt spid="1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5" grpId="0"/>
      <p:bldP spid="8" grpId="0"/>
      <p:bldP spid="10"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7 – Bonds and Stocks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Financial Markets</a:t>
            </a:r>
          </a:p>
          <a:p>
            <a:pPr>
              <a:buNone/>
            </a:pPr>
            <a:endParaRPr lang="en-US" dirty="0" smtClean="0"/>
          </a:p>
        </p:txBody>
      </p:sp>
      <p:sp>
        <p:nvSpPr>
          <p:cNvPr id="31" name="TextBox 30"/>
          <p:cNvSpPr txBox="1"/>
          <p:nvPr/>
        </p:nvSpPr>
        <p:spPr>
          <a:xfrm>
            <a:off x="457200" y="1143000"/>
            <a:ext cx="8305800" cy="769441"/>
          </a:xfrm>
          <a:prstGeom prst="rect">
            <a:avLst/>
          </a:prstGeom>
          <a:noFill/>
        </p:spPr>
        <p:txBody>
          <a:bodyPr wrap="square" rtlCol="0">
            <a:spAutoFit/>
          </a:bodyPr>
          <a:lstStyle/>
          <a:p>
            <a:r>
              <a:rPr lang="en-US" sz="2200" dirty="0" smtClean="0"/>
              <a:t>Financial Market: a mechanism for trading securities like stocks, bonds, and Treasury bills.</a:t>
            </a:r>
          </a:p>
        </p:txBody>
      </p:sp>
      <p:sp>
        <p:nvSpPr>
          <p:cNvPr id="6" name="TextBox 5"/>
          <p:cNvSpPr txBox="1"/>
          <p:nvPr/>
        </p:nvSpPr>
        <p:spPr>
          <a:xfrm>
            <a:off x="457200" y="1905000"/>
            <a:ext cx="8458200" cy="369332"/>
          </a:xfrm>
          <a:prstGeom prst="rect">
            <a:avLst/>
          </a:prstGeom>
          <a:noFill/>
        </p:spPr>
        <p:txBody>
          <a:bodyPr wrap="square" rtlCol="0">
            <a:spAutoFit/>
          </a:bodyPr>
          <a:lstStyle/>
          <a:p>
            <a:pPr>
              <a:buFont typeface="Arial" pitchFamily="34" charset="0"/>
              <a:buChar char="•"/>
            </a:pPr>
            <a:r>
              <a:rPr lang="en-US" dirty="0" smtClean="0"/>
              <a:t>  Capital Market:  market for trading long-term securities (one year or more to mature).</a:t>
            </a:r>
          </a:p>
        </p:txBody>
      </p:sp>
      <p:sp>
        <p:nvSpPr>
          <p:cNvPr id="7" name="TextBox 6"/>
          <p:cNvSpPr txBox="1"/>
          <p:nvPr/>
        </p:nvSpPr>
        <p:spPr>
          <a:xfrm>
            <a:off x="457200" y="2209800"/>
            <a:ext cx="8305800" cy="369332"/>
          </a:xfrm>
          <a:prstGeom prst="rect">
            <a:avLst/>
          </a:prstGeom>
          <a:noFill/>
        </p:spPr>
        <p:txBody>
          <a:bodyPr wrap="square" rtlCol="0">
            <a:spAutoFit/>
          </a:bodyPr>
          <a:lstStyle/>
          <a:p>
            <a:pPr>
              <a:buFont typeface="Arial" pitchFamily="34" charset="0"/>
              <a:buChar char="•"/>
            </a:pPr>
            <a:r>
              <a:rPr lang="en-US" dirty="0" smtClean="0"/>
              <a:t>  Money Market:  market for trading short-term securities (one year or less to mature).</a:t>
            </a:r>
          </a:p>
        </p:txBody>
      </p:sp>
      <p:sp>
        <p:nvSpPr>
          <p:cNvPr id="8" name="TextBox 7"/>
          <p:cNvSpPr txBox="1"/>
          <p:nvPr/>
        </p:nvSpPr>
        <p:spPr>
          <a:xfrm>
            <a:off x="457200" y="2895600"/>
            <a:ext cx="8305800" cy="369332"/>
          </a:xfrm>
          <a:prstGeom prst="rect">
            <a:avLst/>
          </a:prstGeom>
          <a:noFill/>
        </p:spPr>
        <p:txBody>
          <a:bodyPr wrap="square" rtlCol="0">
            <a:spAutoFit/>
          </a:bodyPr>
          <a:lstStyle/>
          <a:p>
            <a:pPr>
              <a:buFont typeface="Arial" pitchFamily="34" charset="0"/>
              <a:buChar char="•"/>
            </a:pPr>
            <a:r>
              <a:rPr lang="en-US" dirty="0" smtClean="0"/>
              <a:t>  Primary Market:  where new securities are sold and proceeds go directly to issuer.</a:t>
            </a:r>
          </a:p>
        </p:txBody>
      </p:sp>
      <p:sp>
        <p:nvSpPr>
          <p:cNvPr id="9" name="TextBox 8"/>
          <p:cNvSpPr txBox="1"/>
          <p:nvPr/>
        </p:nvSpPr>
        <p:spPr>
          <a:xfrm>
            <a:off x="914400" y="3200400"/>
            <a:ext cx="8229600" cy="1077218"/>
          </a:xfrm>
          <a:prstGeom prst="rect">
            <a:avLst/>
          </a:prstGeom>
          <a:noFill/>
        </p:spPr>
        <p:txBody>
          <a:bodyPr wrap="square" rtlCol="0">
            <a:spAutoFit/>
          </a:bodyPr>
          <a:lstStyle/>
          <a:p>
            <a:pPr>
              <a:buFont typeface="Wingdings" pitchFamily="2" charset="2"/>
              <a:buChar char="ü"/>
            </a:pPr>
            <a:r>
              <a:rPr lang="en-US" sz="1600" dirty="0" smtClean="0"/>
              <a:t>  Direct Search:  market participants find interested partners and negotiate terms on their own.</a:t>
            </a:r>
          </a:p>
          <a:p>
            <a:pPr>
              <a:buFont typeface="Wingdings" pitchFamily="2" charset="2"/>
              <a:buChar char="ü"/>
            </a:pPr>
            <a:r>
              <a:rPr lang="en-US" sz="1600" dirty="0" smtClean="0"/>
              <a:t>  Broker Market:  brokers find partners and negotiate terms on behalf of clients for a fee.</a:t>
            </a:r>
          </a:p>
          <a:p>
            <a:pPr>
              <a:buFont typeface="Wingdings" pitchFamily="2" charset="2"/>
              <a:buChar char="ü"/>
            </a:pPr>
            <a:r>
              <a:rPr lang="en-US" sz="1600" dirty="0" smtClean="0"/>
              <a:t>  Dealer Market:  participants trade with dealers who are willing to buy and sell.</a:t>
            </a:r>
          </a:p>
          <a:p>
            <a:pPr>
              <a:buFont typeface="Wingdings" pitchFamily="2" charset="2"/>
              <a:buChar char="ü"/>
            </a:pPr>
            <a:r>
              <a:rPr lang="en-US" sz="1600" dirty="0" smtClean="0"/>
              <a:t>  Auction Market:  items are sold based on bids until a final cost is determined.</a:t>
            </a:r>
          </a:p>
        </p:txBody>
      </p:sp>
      <p:sp>
        <p:nvSpPr>
          <p:cNvPr id="10" name="TextBox 9"/>
          <p:cNvSpPr txBox="1"/>
          <p:nvPr/>
        </p:nvSpPr>
        <p:spPr>
          <a:xfrm>
            <a:off x="457200" y="4267200"/>
            <a:ext cx="8305800" cy="369332"/>
          </a:xfrm>
          <a:prstGeom prst="rect">
            <a:avLst/>
          </a:prstGeom>
          <a:noFill/>
        </p:spPr>
        <p:txBody>
          <a:bodyPr wrap="square" rtlCol="0">
            <a:spAutoFit/>
          </a:bodyPr>
          <a:lstStyle/>
          <a:p>
            <a:pPr>
              <a:buFont typeface="Arial" pitchFamily="34" charset="0"/>
              <a:buChar char="•"/>
            </a:pPr>
            <a:r>
              <a:rPr lang="en-US" dirty="0" smtClean="0"/>
              <a:t>  Secondary Market:  where previously issued securities are bought and sold.</a:t>
            </a:r>
          </a:p>
        </p:txBody>
      </p:sp>
      <p:sp>
        <p:nvSpPr>
          <p:cNvPr id="11" name="TextBox 10"/>
          <p:cNvSpPr txBox="1"/>
          <p:nvPr/>
        </p:nvSpPr>
        <p:spPr>
          <a:xfrm>
            <a:off x="914400" y="4572000"/>
            <a:ext cx="8229600" cy="1323439"/>
          </a:xfrm>
          <a:prstGeom prst="rect">
            <a:avLst/>
          </a:prstGeom>
          <a:noFill/>
        </p:spPr>
        <p:txBody>
          <a:bodyPr wrap="square" rtlCol="0">
            <a:spAutoFit/>
          </a:bodyPr>
          <a:lstStyle/>
          <a:p>
            <a:pPr>
              <a:buFont typeface="Wingdings" pitchFamily="2" charset="2"/>
              <a:buChar char="ü"/>
            </a:pPr>
            <a:r>
              <a:rPr lang="en-US" sz="1600" dirty="0" smtClean="0"/>
              <a:t>  Market Depth:  ability to handle large number of transactions without significant effect on </a:t>
            </a:r>
          </a:p>
          <a:p>
            <a:r>
              <a:rPr lang="en-US" sz="1600" dirty="0" smtClean="0"/>
              <a:t>       prices because enough orders are above and below trading price to offset imbalances.</a:t>
            </a:r>
          </a:p>
          <a:p>
            <a:pPr>
              <a:buFont typeface="Wingdings" pitchFamily="2" charset="2"/>
              <a:buChar char="ü"/>
            </a:pPr>
            <a:r>
              <a:rPr lang="en-US" sz="1600" dirty="0" smtClean="0"/>
              <a:t>  Market Breadth:  the percentage of overall market participating in market movement.  This </a:t>
            </a:r>
          </a:p>
          <a:p>
            <a:r>
              <a:rPr lang="en-US" sz="1600" dirty="0" smtClean="0"/>
              <a:t>       helps looks at overall trend in pricing because large-cap stocks can have such great impact on  </a:t>
            </a:r>
          </a:p>
          <a:p>
            <a:r>
              <a:rPr lang="en-US" sz="1600" dirty="0" smtClean="0"/>
              <a:t>       market indices it can give the wrong impression if medium- and small-cap stocks are falling.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1000"/>
                                        <p:tgtEl>
                                          <p:spTgt spid="8"/>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up)">
                                      <p:cBhvr>
                                        <p:cTn id="20" dur="10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up)">
                                      <p:cBhvr>
                                        <p:cTn id="25" dur="1000"/>
                                        <p:tgtEl>
                                          <p:spTgt spid="10"/>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up)">
                                      <p:cBhvr>
                                        <p:cTn id="2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9 – Insurer Capital: Needs and Sources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Insurer Capital Needs</a:t>
            </a:r>
          </a:p>
          <a:p>
            <a:pPr>
              <a:buNone/>
            </a:pPr>
            <a:endParaRPr lang="en-US" dirty="0" smtClean="0"/>
          </a:p>
        </p:txBody>
      </p:sp>
      <p:sp>
        <p:nvSpPr>
          <p:cNvPr id="29" name="TextBox 28"/>
          <p:cNvSpPr txBox="1"/>
          <p:nvPr/>
        </p:nvSpPr>
        <p:spPr>
          <a:xfrm>
            <a:off x="152400" y="1143000"/>
            <a:ext cx="8458200" cy="1477328"/>
          </a:xfrm>
          <a:prstGeom prst="rect">
            <a:avLst/>
          </a:prstGeom>
          <a:noFill/>
        </p:spPr>
        <p:txBody>
          <a:bodyPr wrap="square" rtlCol="0">
            <a:spAutoFit/>
          </a:bodyPr>
          <a:lstStyle/>
          <a:p>
            <a:pPr>
              <a:buFont typeface="Arial" pitchFamily="34" charset="0"/>
              <a:buChar char="•"/>
            </a:pPr>
            <a:r>
              <a:rPr lang="en-US" dirty="0" smtClean="0"/>
              <a:t>  Operational – capital, or as it is known in insurance, policyholders’ surplus is used to </a:t>
            </a:r>
          </a:p>
          <a:p>
            <a:r>
              <a:rPr lang="en-US" dirty="0" smtClean="0"/>
              <a:t>    support expanded sales, marketing and advertising expenses, new employee hiring, </a:t>
            </a:r>
          </a:p>
          <a:p>
            <a:r>
              <a:rPr lang="en-US" dirty="0" smtClean="0"/>
              <a:t>    and additional information tech resources.  Here, capital includes surplus contributions </a:t>
            </a:r>
          </a:p>
          <a:p>
            <a:r>
              <a:rPr lang="en-US" dirty="0" smtClean="0"/>
              <a:t>    from policyholders, initial surplus contributions, and any debt that can be used </a:t>
            </a:r>
          </a:p>
          <a:p>
            <a:r>
              <a:rPr lang="en-US" dirty="0" smtClean="0"/>
              <a:t>    because it can generate returns through its use.</a:t>
            </a:r>
          </a:p>
        </p:txBody>
      </p:sp>
      <p:sp>
        <p:nvSpPr>
          <p:cNvPr id="11" name="TextBox 10"/>
          <p:cNvSpPr txBox="1"/>
          <p:nvPr/>
        </p:nvSpPr>
        <p:spPr>
          <a:xfrm>
            <a:off x="152400" y="2743200"/>
            <a:ext cx="8458200" cy="646331"/>
          </a:xfrm>
          <a:prstGeom prst="rect">
            <a:avLst/>
          </a:prstGeom>
          <a:noFill/>
        </p:spPr>
        <p:txBody>
          <a:bodyPr wrap="square" rtlCol="0">
            <a:spAutoFit/>
          </a:bodyPr>
          <a:lstStyle/>
          <a:p>
            <a:pPr>
              <a:buFont typeface="Arial" pitchFamily="34" charset="0"/>
              <a:buChar char="•"/>
            </a:pPr>
            <a:r>
              <a:rPr lang="en-US" dirty="0" smtClean="0"/>
              <a:t>  Investor – investors require returns that meet or exceed alternative investments as </a:t>
            </a:r>
          </a:p>
          <a:p>
            <a:r>
              <a:rPr lang="en-US" dirty="0" smtClean="0"/>
              <a:t>    measured by Return on Equity (ROE).</a:t>
            </a:r>
          </a:p>
        </p:txBody>
      </p:sp>
      <p:sp>
        <p:nvSpPr>
          <p:cNvPr id="12" name="TextBox 11"/>
          <p:cNvSpPr txBox="1"/>
          <p:nvPr/>
        </p:nvSpPr>
        <p:spPr>
          <a:xfrm>
            <a:off x="152400" y="3505200"/>
            <a:ext cx="8458200" cy="646331"/>
          </a:xfrm>
          <a:prstGeom prst="rect">
            <a:avLst/>
          </a:prstGeom>
          <a:noFill/>
        </p:spPr>
        <p:txBody>
          <a:bodyPr wrap="square" rtlCol="0">
            <a:spAutoFit/>
          </a:bodyPr>
          <a:lstStyle/>
          <a:p>
            <a:pPr>
              <a:buFont typeface="Arial" pitchFamily="34" charset="0"/>
              <a:buChar char="•"/>
            </a:pPr>
            <a:r>
              <a:rPr lang="en-US" dirty="0" smtClean="0"/>
              <a:t>  Regulatory – regulators require a minimum amount of capital to provide to for losses, </a:t>
            </a:r>
          </a:p>
          <a:p>
            <a:r>
              <a:rPr lang="en-US" dirty="0" smtClean="0"/>
              <a:t>    known as solvency.  Unlike Operational Needs only policyholders’ surplus is counted.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9 – Insurer Capital: Needs and Sources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Internal Sources of Capital</a:t>
            </a:r>
          </a:p>
          <a:p>
            <a:pPr>
              <a:buNone/>
            </a:pPr>
            <a:endParaRPr lang="en-US" dirty="0" smtClean="0"/>
          </a:p>
        </p:txBody>
      </p:sp>
      <p:sp>
        <p:nvSpPr>
          <p:cNvPr id="29" name="TextBox 28"/>
          <p:cNvSpPr txBox="1"/>
          <p:nvPr/>
        </p:nvSpPr>
        <p:spPr>
          <a:xfrm>
            <a:off x="152400" y="1143000"/>
            <a:ext cx="8458200" cy="769441"/>
          </a:xfrm>
          <a:prstGeom prst="rect">
            <a:avLst/>
          </a:prstGeom>
          <a:noFill/>
        </p:spPr>
        <p:txBody>
          <a:bodyPr wrap="square" rtlCol="0">
            <a:spAutoFit/>
          </a:bodyPr>
          <a:lstStyle/>
          <a:p>
            <a:r>
              <a:rPr lang="en-US" sz="2200" dirty="0" smtClean="0"/>
              <a:t>Business Operations – primary source of capital, it is generated through net income or unrealized capital gains.</a:t>
            </a:r>
          </a:p>
        </p:txBody>
      </p:sp>
      <p:sp>
        <p:nvSpPr>
          <p:cNvPr id="11" name="TextBox 10"/>
          <p:cNvSpPr txBox="1"/>
          <p:nvPr/>
        </p:nvSpPr>
        <p:spPr>
          <a:xfrm>
            <a:off x="152400" y="2895600"/>
            <a:ext cx="8534400" cy="923330"/>
          </a:xfrm>
          <a:prstGeom prst="rect">
            <a:avLst/>
          </a:prstGeom>
          <a:noFill/>
        </p:spPr>
        <p:txBody>
          <a:bodyPr wrap="square" rtlCol="0">
            <a:spAutoFit/>
          </a:bodyPr>
          <a:lstStyle/>
          <a:p>
            <a:pPr>
              <a:buFont typeface="Arial" pitchFamily="34" charset="0"/>
              <a:buChar char="•"/>
            </a:pPr>
            <a:r>
              <a:rPr lang="en-US" dirty="0" smtClean="0"/>
              <a:t>  Investment Income &amp; Gains – funds generated from operations are invested, providing </a:t>
            </a:r>
          </a:p>
          <a:p>
            <a:r>
              <a:rPr lang="en-US" dirty="0" smtClean="0"/>
              <a:t>    income and realized capital gains.  Unrealized capital gains directly increase </a:t>
            </a:r>
          </a:p>
          <a:p>
            <a:r>
              <a:rPr lang="en-US" dirty="0" smtClean="0"/>
              <a:t>    policyholders’ surplus because investments are shown at market value.</a:t>
            </a:r>
          </a:p>
        </p:txBody>
      </p:sp>
      <p:sp>
        <p:nvSpPr>
          <p:cNvPr id="7" name="TextBox 6"/>
          <p:cNvSpPr txBox="1"/>
          <p:nvPr/>
        </p:nvSpPr>
        <p:spPr>
          <a:xfrm>
            <a:off x="152400" y="1981200"/>
            <a:ext cx="8534400" cy="923330"/>
          </a:xfrm>
          <a:prstGeom prst="rect">
            <a:avLst/>
          </a:prstGeom>
          <a:noFill/>
        </p:spPr>
        <p:txBody>
          <a:bodyPr wrap="square" rtlCol="0">
            <a:spAutoFit/>
          </a:bodyPr>
          <a:lstStyle/>
          <a:p>
            <a:pPr>
              <a:buFont typeface="Arial" pitchFamily="34" charset="0"/>
              <a:buChar char="•"/>
            </a:pPr>
            <a:r>
              <a:rPr lang="en-US" dirty="0" smtClean="0"/>
              <a:t>  Underwriting Profits – part of net income, it depends on internal factors such as </a:t>
            </a:r>
          </a:p>
          <a:p>
            <a:r>
              <a:rPr lang="en-US" dirty="0" smtClean="0"/>
              <a:t>    expense control, marketing, adequate rates, and underwriting and external factors such </a:t>
            </a:r>
          </a:p>
          <a:p>
            <a:r>
              <a:rPr lang="en-US" dirty="0" smtClean="0"/>
              <a:t>    as competition, inflation, and regulations.</a:t>
            </a:r>
          </a:p>
        </p:txBody>
      </p:sp>
      <p:sp>
        <p:nvSpPr>
          <p:cNvPr id="9" name="TextBox 8"/>
          <p:cNvSpPr txBox="1"/>
          <p:nvPr/>
        </p:nvSpPr>
        <p:spPr>
          <a:xfrm>
            <a:off x="152400" y="3886200"/>
            <a:ext cx="8458200" cy="430887"/>
          </a:xfrm>
          <a:prstGeom prst="rect">
            <a:avLst/>
          </a:prstGeom>
          <a:noFill/>
        </p:spPr>
        <p:txBody>
          <a:bodyPr wrap="square" rtlCol="0">
            <a:spAutoFit/>
          </a:bodyPr>
          <a:lstStyle/>
          <a:p>
            <a:r>
              <a:rPr lang="en-US" sz="2200" dirty="0" smtClean="0"/>
              <a:t>Re-evaluation of Balance Sheet Values</a:t>
            </a:r>
          </a:p>
        </p:txBody>
      </p:sp>
      <p:sp>
        <p:nvSpPr>
          <p:cNvPr id="10" name="TextBox 9"/>
          <p:cNvSpPr txBox="1"/>
          <p:nvPr/>
        </p:nvSpPr>
        <p:spPr>
          <a:xfrm>
            <a:off x="152400" y="4267200"/>
            <a:ext cx="8534400" cy="646331"/>
          </a:xfrm>
          <a:prstGeom prst="rect">
            <a:avLst/>
          </a:prstGeom>
          <a:noFill/>
        </p:spPr>
        <p:txBody>
          <a:bodyPr wrap="square" rtlCol="0">
            <a:spAutoFit/>
          </a:bodyPr>
          <a:lstStyle/>
          <a:p>
            <a:pPr>
              <a:buFont typeface="Arial" pitchFamily="34" charset="0"/>
              <a:buChar char="•"/>
            </a:pPr>
            <a:r>
              <a:rPr lang="en-US" dirty="0" smtClean="0"/>
              <a:t>  Loss Reserve Valuations – Loss &amp; LAE Reserves are liabilities for money set aside for </a:t>
            </a:r>
          </a:p>
          <a:p>
            <a:r>
              <a:rPr lang="en-US" dirty="0" smtClean="0"/>
              <a:t>    future losses.  If these are reduced they directly increase policyholders’ surplus.</a:t>
            </a:r>
          </a:p>
        </p:txBody>
      </p:sp>
      <p:sp>
        <p:nvSpPr>
          <p:cNvPr id="13" name="TextBox 12"/>
          <p:cNvSpPr txBox="1"/>
          <p:nvPr/>
        </p:nvSpPr>
        <p:spPr>
          <a:xfrm>
            <a:off x="152400" y="4876800"/>
            <a:ext cx="8534400" cy="1477328"/>
          </a:xfrm>
          <a:prstGeom prst="rect">
            <a:avLst/>
          </a:prstGeom>
          <a:noFill/>
        </p:spPr>
        <p:txBody>
          <a:bodyPr wrap="square" rtlCol="0">
            <a:spAutoFit/>
          </a:bodyPr>
          <a:lstStyle/>
          <a:p>
            <a:pPr>
              <a:buFont typeface="Arial" pitchFamily="34" charset="0"/>
              <a:buChar char="•"/>
            </a:pPr>
            <a:r>
              <a:rPr lang="en-US" dirty="0" smtClean="0"/>
              <a:t>  Asset Market Value Recognition – an insurer may own something (building) carried at </a:t>
            </a:r>
          </a:p>
          <a:p>
            <a:r>
              <a:rPr lang="en-US" dirty="0" smtClean="0"/>
              <a:t>    historical cost while market value is much higher.  To realize this difference a company </a:t>
            </a:r>
          </a:p>
          <a:p>
            <a:r>
              <a:rPr lang="en-US" dirty="0" smtClean="0"/>
              <a:t>    may sell the building to another company and lease it back, called a sale-and-</a:t>
            </a:r>
          </a:p>
          <a:p>
            <a:r>
              <a:rPr lang="en-US" dirty="0" smtClean="0"/>
              <a:t>    leaseback, creating an admitted asset for the difference between the historical cost and </a:t>
            </a:r>
          </a:p>
          <a:p>
            <a:r>
              <a:rPr lang="en-US" dirty="0" smtClean="0"/>
              <a:t>    sale (cash).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1000" fill="hold"/>
                                        <p:tgtEl>
                                          <p:spTgt spid="10"/>
                                        </p:tgtEl>
                                        <p:attrNameLst>
                                          <p:attrName>ppt_x</p:attrName>
                                        </p:attrNameLst>
                                      </p:cBhvr>
                                      <p:tavLst>
                                        <p:tav tm="0">
                                          <p:val>
                                            <p:strVal val="0-#ppt_w/2"/>
                                          </p:val>
                                        </p:tav>
                                        <p:tav tm="100000">
                                          <p:val>
                                            <p:strVal val="#ppt_x"/>
                                          </p:val>
                                        </p:tav>
                                      </p:tavLst>
                                    </p:anim>
                                    <p:anim calcmode="lin" valueType="num">
                                      <p:cBhvr additive="base">
                                        <p:cTn id="18" dur="1000" fill="hold"/>
                                        <p:tgtEl>
                                          <p:spTgt spid="10"/>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1000" fill="hold"/>
                                        <p:tgtEl>
                                          <p:spTgt spid="13"/>
                                        </p:tgtEl>
                                        <p:attrNameLst>
                                          <p:attrName>ppt_x</p:attrName>
                                        </p:attrNameLst>
                                      </p:cBhvr>
                                      <p:tavLst>
                                        <p:tav tm="0">
                                          <p:val>
                                            <p:strVal val="0-#ppt_w/2"/>
                                          </p:val>
                                        </p:tav>
                                        <p:tav tm="100000">
                                          <p:val>
                                            <p:strVal val="#ppt_x"/>
                                          </p:val>
                                        </p:tav>
                                      </p:tavLst>
                                    </p:anim>
                                    <p:anim calcmode="lin" valueType="num">
                                      <p:cBhvr additive="base">
                                        <p:cTn id="22" dur="10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7" grpId="0"/>
      <p:bldP spid="10" grpId="0"/>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9 – Insurer Capital: Needs and Sources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Internal Sources of Capital</a:t>
            </a:r>
          </a:p>
          <a:p>
            <a:pPr>
              <a:buNone/>
            </a:pPr>
            <a:endParaRPr lang="en-US" dirty="0" smtClean="0"/>
          </a:p>
        </p:txBody>
      </p:sp>
      <p:sp>
        <p:nvSpPr>
          <p:cNvPr id="9" name="TextBox 8"/>
          <p:cNvSpPr txBox="1"/>
          <p:nvPr/>
        </p:nvSpPr>
        <p:spPr>
          <a:xfrm>
            <a:off x="152400" y="1143000"/>
            <a:ext cx="8458200" cy="430887"/>
          </a:xfrm>
          <a:prstGeom prst="rect">
            <a:avLst/>
          </a:prstGeom>
          <a:noFill/>
        </p:spPr>
        <p:txBody>
          <a:bodyPr wrap="square" rtlCol="0">
            <a:spAutoFit/>
          </a:bodyPr>
          <a:lstStyle/>
          <a:p>
            <a:r>
              <a:rPr lang="en-US" sz="2200" dirty="0" smtClean="0"/>
              <a:t>Reduction of Shareholder Dividends</a:t>
            </a:r>
          </a:p>
        </p:txBody>
      </p:sp>
      <p:sp>
        <p:nvSpPr>
          <p:cNvPr id="10" name="TextBox 9"/>
          <p:cNvSpPr txBox="1"/>
          <p:nvPr/>
        </p:nvSpPr>
        <p:spPr>
          <a:xfrm>
            <a:off x="152400" y="1524000"/>
            <a:ext cx="8534400" cy="923330"/>
          </a:xfrm>
          <a:prstGeom prst="rect">
            <a:avLst/>
          </a:prstGeom>
          <a:noFill/>
        </p:spPr>
        <p:txBody>
          <a:bodyPr wrap="square" rtlCol="0">
            <a:spAutoFit/>
          </a:bodyPr>
          <a:lstStyle/>
          <a:p>
            <a:pPr>
              <a:buFont typeface="Arial" pitchFamily="34" charset="0"/>
              <a:buChar char="•"/>
            </a:pPr>
            <a:r>
              <a:rPr lang="en-US" dirty="0" smtClean="0"/>
              <a:t>  Reducing or eliminating the dividends to shareholders may increase capital by retaining </a:t>
            </a:r>
          </a:p>
          <a:p>
            <a:r>
              <a:rPr lang="en-US" dirty="0" smtClean="0"/>
              <a:t>    capital.  However, it may reflect a decrease in earnings causing stock prices to fall, </a:t>
            </a:r>
          </a:p>
          <a:p>
            <a:r>
              <a:rPr lang="en-US" dirty="0" smtClean="0"/>
              <a:t>    thereby reducing capital.  As such it is usually the last means to raise capital.</a:t>
            </a:r>
          </a:p>
        </p:txBody>
      </p:sp>
      <p:sp>
        <p:nvSpPr>
          <p:cNvPr id="7" name="TextBox 6"/>
          <p:cNvSpPr txBox="1"/>
          <p:nvPr/>
        </p:nvSpPr>
        <p:spPr>
          <a:xfrm>
            <a:off x="152400" y="2514600"/>
            <a:ext cx="8458200" cy="430887"/>
          </a:xfrm>
          <a:prstGeom prst="rect">
            <a:avLst/>
          </a:prstGeom>
          <a:noFill/>
        </p:spPr>
        <p:txBody>
          <a:bodyPr wrap="square" rtlCol="0">
            <a:spAutoFit/>
          </a:bodyPr>
          <a:lstStyle/>
          <a:p>
            <a:r>
              <a:rPr lang="en-US" sz="2200" dirty="0" smtClean="0"/>
              <a:t>Reduction of Policyholder Dividends</a:t>
            </a:r>
          </a:p>
        </p:txBody>
      </p:sp>
      <p:sp>
        <p:nvSpPr>
          <p:cNvPr id="8" name="TextBox 7"/>
          <p:cNvSpPr txBox="1"/>
          <p:nvPr/>
        </p:nvSpPr>
        <p:spPr>
          <a:xfrm>
            <a:off x="152400" y="2895600"/>
            <a:ext cx="8534400" cy="923330"/>
          </a:xfrm>
          <a:prstGeom prst="rect">
            <a:avLst/>
          </a:prstGeom>
          <a:noFill/>
        </p:spPr>
        <p:txBody>
          <a:bodyPr wrap="square" rtlCol="0">
            <a:spAutoFit/>
          </a:bodyPr>
          <a:lstStyle/>
          <a:p>
            <a:pPr>
              <a:buFont typeface="Arial" pitchFamily="34" charset="0"/>
              <a:buChar char="•"/>
            </a:pPr>
            <a:r>
              <a:rPr lang="en-US" dirty="0" smtClean="0"/>
              <a:t>  Dividends may also be paid to policyholders for eligible policies as a way of reducing the </a:t>
            </a:r>
          </a:p>
          <a:p>
            <a:r>
              <a:rPr lang="en-US" dirty="0" smtClean="0"/>
              <a:t>    price of insurance or distributing earnings to owners.  Reducing or eliminating these </a:t>
            </a:r>
          </a:p>
          <a:p>
            <a:r>
              <a:rPr lang="en-US" dirty="0" smtClean="0"/>
              <a:t>    may also  increase capital, but can prompt a negative policyholder reaction.</a:t>
            </a:r>
          </a:p>
        </p:txBody>
      </p:sp>
      <p:sp>
        <p:nvSpPr>
          <p:cNvPr id="11" name="TextBox 10"/>
          <p:cNvSpPr txBox="1"/>
          <p:nvPr/>
        </p:nvSpPr>
        <p:spPr>
          <a:xfrm>
            <a:off x="228600" y="3886200"/>
            <a:ext cx="8458200" cy="430887"/>
          </a:xfrm>
          <a:prstGeom prst="rect">
            <a:avLst/>
          </a:prstGeom>
          <a:noFill/>
        </p:spPr>
        <p:txBody>
          <a:bodyPr wrap="square" rtlCol="0">
            <a:spAutoFit/>
          </a:bodyPr>
          <a:lstStyle/>
          <a:p>
            <a:r>
              <a:rPr lang="en-US" sz="2200" dirty="0" smtClean="0"/>
              <a:t>Reduction of Risk</a:t>
            </a:r>
          </a:p>
        </p:txBody>
      </p:sp>
      <p:sp>
        <p:nvSpPr>
          <p:cNvPr id="12" name="TextBox 11"/>
          <p:cNvSpPr txBox="1"/>
          <p:nvPr/>
        </p:nvSpPr>
        <p:spPr>
          <a:xfrm>
            <a:off x="152400" y="4267200"/>
            <a:ext cx="8534400" cy="646331"/>
          </a:xfrm>
          <a:prstGeom prst="rect">
            <a:avLst/>
          </a:prstGeom>
          <a:noFill/>
        </p:spPr>
        <p:txBody>
          <a:bodyPr wrap="square" rtlCol="0">
            <a:spAutoFit/>
          </a:bodyPr>
          <a:lstStyle/>
          <a:p>
            <a:pPr>
              <a:buFont typeface="Arial" pitchFamily="34" charset="0"/>
              <a:buChar char="•"/>
            </a:pPr>
            <a:r>
              <a:rPr lang="en-US" dirty="0" smtClean="0"/>
              <a:t>  Limiting expansion or reducing business written can reduce an insurer’s risk and </a:t>
            </a:r>
          </a:p>
          <a:p>
            <a:r>
              <a:rPr lang="en-US" dirty="0" smtClean="0"/>
              <a:t>    therefore its need for supporting capital.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1000" fill="hold"/>
                                        <p:tgtEl>
                                          <p:spTgt spid="8"/>
                                        </p:tgtEl>
                                        <p:attrNameLst>
                                          <p:attrName>ppt_x</p:attrName>
                                        </p:attrNameLst>
                                      </p:cBhvr>
                                      <p:tavLst>
                                        <p:tav tm="0">
                                          <p:val>
                                            <p:strVal val="0-#ppt_w/2"/>
                                          </p:val>
                                        </p:tav>
                                        <p:tav tm="100000">
                                          <p:val>
                                            <p:strVal val="#ppt_x"/>
                                          </p:val>
                                        </p:tav>
                                      </p:tavLst>
                                    </p:anim>
                                    <p:anim calcmode="lin" valueType="num">
                                      <p:cBhvr additive="base">
                                        <p:cTn id="14"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1000" fill="hold"/>
                                        <p:tgtEl>
                                          <p:spTgt spid="12"/>
                                        </p:tgtEl>
                                        <p:attrNameLst>
                                          <p:attrName>ppt_x</p:attrName>
                                        </p:attrNameLst>
                                      </p:cBhvr>
                                      <p:tavLst>
                                        <p:tav tm="0">
                                          <p:val>
                                            <p:strVal val="0-#ppt_w/2"/>
                                          </p:val>
                                        </p:tav>
                                        <p:tav tm="100000">
                                          <p:val>
                                            <p:strVal val="#ppt_x"/>
                                          </p:val>
                                        </p:tav>
                                      </p:tavLst>
                                    </p:anim>
                                    <p:anim calcmode="lin" valueType="num">
                                      <p:cBhvr additive="base">
                                        <p:cTn id="20"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8" grpId="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9 – Insurer Capital: Needs and Sources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External Sources of Capital (Typical)</a:t>
            </a:r>
          </a:p>
          <a:p>
            <a:pPr>
              <a:buNone/>
            </a:pPr>
            <a:endParaRPr lang="en-US" dirty="0" smtClean="0"/>
          </a:p>
        </p:txBody>
      </p:sp>
      <p:sp>
        <p:nvSpPr>
          <p:cNvPr id="9" name="TextBox 8"/>
          <p:cNvSpPr txBox="1"/>
          <p:nvPr/>
        </p:nvSpPr>
        <p:spPr>
          <a:xfrm>
            <a:off x="152400" y="1143000"/>
            <a:ext cx="8458200" cy="430887"/>
          </a:xfrm>
          <a:prstGeom prst="rect">
            <a:avLst/>
          </a:prstGeom>
          <a:noFill/>
        </p:spPr>
        <p:txBody>
          <a:bodyPr wrap="square" rtlCol="0">
            <a:spAutoFit/>
          </a:bodyPr>
          <a:lstStyle/>
          <a:p>
            <a:r>
              <a:rPr lang="en-US" sz="2200" dirty="0" smtClean="0"/>
              <a:t>Equity</a:t>
            </a:r>
          </a:p>
        </p:txBody>
      </p:sp>
      <p:sp>
        <p:nvSpPr>
          <p:cNvPr id="10" name="TextBox 9"/>
          <p:cNvSpPr txBox="1"/>
          <p:nvPr/>
        </p:nvSpPr>
        <p:spPr>
          <a:xfrm>
            <a:off x="152400" y="1524000"/>
            <a:ext cx="8534400" cy="923330"/>
          </a:xfrm>
          <a:prstGeom prst="rect">
            <a:avLst/>
          </a:prstGeom>
          <a:noFill/>
        </p:spPr>
        <p:txBody>
          <a:bodyPr wrap="square" rtlCol="0">
            <a:spAutoFit/>
          </a:bodyPr>
          <a:lstStyle/>
          <a:p>
            <a:pPr>
              <a:buFont typeface="Arial" pitchFamily="34" charset="0"/>
              <a:buChar char="•"/>
            </a:pPr>
            <a:r>
              <a:rPr lang="en-US" dirty="0" smtClean="0"/>
              <a:t>  More expensive to raise than issuing long-term debt, it does not guarantee dividends to </a:t>
            </a:r>
          </a:p>
          <a:p>
            <a:r>
              <a:rPr lang="en-US" dirty="0" smtClean="0"/>
              <a:t>    be paid and therefore doesn’t increase financial stress.  Only stock companies have the </a:t>
            </a:r>
          </a:p>
          <a:p>
            <a:r>
              <a:rPr lang="en-US" dirty="0" smtClean="0"/>
              <a:t>    option of using capital markets because mutual companies are owned by policyholders.</a:t>
            </a:r>
          </a:p>
        </p:txBody>
      </p:sp>
      <p:sp>
        <p:nvSpPr>
          <p:cNvPr id="13" name="TextBox 12"/>
          <p:cNvSpPr txBox="1"/>
          <p:nvPr/>
        </p:nvSpPr>
        <p:spPr>
          <a:xfrm>
            <a:off x="152400" y="2514600"/>
            <a:ext cx="8458200" cy="430887"/>
          </a:xfrm>
          <a:prstGeom prst="rect">
            <a:avLst/>
          </a:prstGeom>
          <a:noFill/>
        </p:spPr>
        <p:txBody>
          <a:bodyPr wrap="square" rtlCol="0">
            <a:spAutoFit/>
          </a:bodyPr>
          <a:lstStyle/>
          <a:p>
            <a:r>
              <a:rPr lang="en-US" sz="2200" dirty="0" smtClean="0"/>
              <a:t>Long-Term Debt</a:t>
            </a:r>
          </a:p>
        </p:txBody>
      </p:sp>
      <p:sp>
        <p:nvSpPr>
          <p:cNvPr id="14" name="TextBox 13"/>
          <p:cNvSpPr txBox="1"/>
          <p:nvPr/>
        </p:nvSpPr>
        <p:spPr>
          <a:xfrm>
            <a:off x="152400" y="2895600"/>
            <a:ext cx="8534400" cy="1200329"/>
          </a:xfrm>
          <a:prstGeom prst="rect">
            <a:avLst/>
          </a:prstGeom>
          <a:noFill/>
        </p:spPr>
        <p:txBody>
          <a:bodyPr wrap="square" rtlCol="0">
            <a:spAutoFit/>
          </a:bodyPr>
          <a:lstStyle/>
          <a:p>
            <a:pPr>
              <a:buFont typeface="Arial" pitchFamily="34" charset="0"/>
              <a:buChar char="•"/>
            </a:pPr>
            <a:r>
              <a:rPr lang="en-US" dirty="0" smtClean="0"/>
              <a:t>  Used less by insurers, capital is raised by issuing bonds which are shown as a liability on </a:t>
            </a:r>
          </a:p>
          <a:p>
            <a:r>
              <a:rPr lang="en-US" dirty="0" smtClean="0"/>
              <a:t>    the balance sheet.  Another type of debt instrument is a surplus note.  The main </a:t>
            </a:r>
          </a:p>
          <a:p>
            <a:r>
              <a:rPr lang="en-US" dirty="0" smtClean="0"/>
              <a:t>    method that insurers raise capital, it is unsecured, unlike normal bonds, and combines </a:t>
            </a:r>
          </a:p>
          <a:p>
            <a:r>
              <a:rPr lang="en-US" dirty="0" smtClean="0"/>
              <a:t>    characteristics of equities and debt and shown as policyholders’ surplus.</a:t>
            </a:r>
          </a:p>
        </p:txBody>
      </p:sp>
      <p:sp>
        <p:nvSpPr>
          <p:cNvPr id="15" name="TextBox 14"/>
          <p:cNvSpPr txBox="1"/>
          <p:nvPr/>
        </p:nvSpPr>
        <p:spPr>
          <a:xfrm>
            <a:off x="152400" y="4114800"/>
            <a:ext cx="8458200" cy="430887"/>
          </a:xfrm>
          <a:prstGeom prst="rect">
            <a:avLst/>
          </a:prstGeom>
          <a:noFill/>
        </p:spPr>
        <p:txBody>
          <a:bodyPr wrap="square" rtlCol="0">
            <a:spAutoFit/>
          </a:bodyPr>
          <a:lstStyle/>
          <a:p>
            <a:r>
              <a:rPr lang="en-US" sz="2200" dirty="0" smtClean="0"/>
              <a:t>Reinsurance</a:t>
            </a:r>
          </a:p>
        </p:txBody>
      </p:sp>
      <p:sp>
        <p:nvSpPr>
          <p:cNvPr id="16" name="TextBox 15"/>
          <p:cNvSpPr txBox="1"/>
          <p:nvPr/>
        </p:nvSpPr>
        <p:spPr>
          <a:xfrm>
            <a:off x="152400" y="4495800"/>
            <a:ext cx="8534400" cy="646331"/>
          </a:xfrm>
          <a:prstGeom prst="rect">
            <a:avLst/>
          </a:prstGeom>
          <a:noFill/>
        </p:spPr>
        <p:txBody>
          <a:bodyPr wrap="square" rtlCol="0">
            <a:spAutoFit/>
          </a:bodyPr>
          <a:lstStyle/>
          <a:p>
            <a:pPr>
              <a:buFont typeface="Arial" pitchFamily="34" charset="0"/>
              <a:buChar char="•"/>
            </a:pPr>
            <a:r>
              <a:rPr lang="en-US" dirty="0" smtClean="0"/>
              <a:t>  Ceding commissions paid by reinsurers increase capital by reducing underwriting </a:t>
            </a:r>
          </a:p>
          <a:p>
            <a:r>
              <a:rPr lang="en-US" dirty="0" smtClean="0"/>
              <a:t>    expenses and reducing risk by ceding losses to the reinsurer.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1000" fill="hold"/>
                                        <p:tgtEl>
                                          <p:spTgt spid="14"/>
                                        </p:tgtEl>
                                        <p:attrNameLst>
                                          <p:attrName>ppt_x</p:attrName>
                                        </p:attrNameLst>
                                      </p:cBhvr>
                                      <p:tavLst>
                                        <p:tav tm="0">
                                          <p:val>
                                            <p:strVal val="0-#ppt_w/2"/>
                                          </p:val>
                                        </p:tav>
                                        <p:tav tm="100000">
                                          <p:val>
                                            <p:strVal val="#ppt_x"/>
                                          </p:val>
                                        </p:tav>
                                      </p:tavLst>
                                    </p:anim>
                                    <p:anim calcmode="lin" valueType="num">
                                      <p:cBhvr additive="base">
                                        <p:cTn id="14" dur="1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0-#ppt_w/2"/>
                                          </p:val>
                                        </p:tav>
                                        <p:tav tm="100000">
                                          <p:val>
                                            <p:strVal val="#ppt_x"/>
                                          </p:val>
                                        </p:tav>
                                      </p:tavLst>
                                    </p:anim>
                                    <p:anim calcmode="lin" valueType="num">
                                      <p:cBhvr additive="base">
                                        <p:cTn id="20" dur="10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P spid="1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9 – Insurer Capital: Needs and Sources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External Sources of Capital (Other)</a:t>
            </a:r>
          </a:p>
          <a:p>
            <a:pPr>
              <a:buNone/>
            </a:pPr>
            <a:endParaRPr lang="en-US" dirty="0" smtClean="0"/>
          </a:p>
        </p:txBody>
      </p:sp>
      <p:sp>
        <p:nvSpPr>
          <p:cNvPr id="9" name="TextBox 8"/>
          <p:cNvSpPr txBox="1"/>
          <p:nvPr/>
        </p:nvSpPr>
        <p:spPr>
          <a:xfrm>
            <a:off x="152400" y="1143000"/>
            <a:ext cx="8458200" cy="430887"/>
          </a:xfrm>
          <a:prstGeom prst="rect">
            <a:avLst/>
          </a:prstGeom>
          <a:noFill/>
        </p:spPr>
        <p:txBody>
          <a:bodyPr wrap="square" rtlCol="0">
            <a:spAutoFit/>
          </a:bodyPr>
          <a:lstStyle/>
          <a:p>
            <a:r>
              <a:rPr lang="en-US" sz="2200" dirty="0" smtClean="0"/>
              <a:t>Mutual Insurer Reorganization</a:t>
            </a:r>
          </a:p>
        </p:txBody>
      </p:sp>
      <p:sp>
        <p:nvSpPr>
          <p:cNvPr id="10" name="TextBox 9"/>
          <p:cNvSpPr txBox="1"/>
          <p:nvPr/>
        </p:nvSpPr>
        <p:spPr>
          <a:xfrm>
            <a:off x="152400" y="1524000"/>
            <a:ext cx="8763000" cy="1477328"/>
          </a:xfrm>
          <a:prstGeom prst="rect">
            <a:avLst/>
          </a:prstGeom>
          <a:noFill/>
        </p:spPr>
        <p:txBody>
          <a:bodyPr wrap="square" rtlCol="0">
            <a:spAutoFit/>
          </a:bodyPr>
          <a:lstStyle/>
          <a:p>
            <a:pPr>
              <a:buFont typeface="Arial" pitchFamily="34" charset="0"/>
              <a:buChar char="•"/>
            </a:pPr>
            <a:r>
              <a:rPr lang="en-US" dirty="0" smtClean="0"/>
              <a:t>  Due to inability to access capital markets, a mutual insurer may determine that stock </a:t>
            </a:r>
          </a:p>
          <a:p>
            <a:r>
              <a:rPr lang="en-US" dirty="0" smtClean="0"/>
              <a:t>    form of ownership will provide flexibility and alternatives to raising capital.  Unlike stock </a:t>
            </a:r>
          </a:p>
          <a:p>
            <a:r>
              <a:rPr lang="en-US" dirty="0" smtClean="0"/>
              <a:t>    companies, which can merge with or acquire other companies through the sale of </a:t>
            </a:r>
          </a:p>
          <a:p>
            <a:r>
              <a:rPr lang="en-US" dirty="0" smtClean="0"/>
              <a:t>    stock, mutual companies would have to pay with cash and mergers can typically only be </a:t>
            </a:r>
          </a:p>
          <a:p>
            <a:r>
              <a:rPr lang="en-US" dirty="0" smtClean="0"/>
              <a:t>    made between two mutual companies.</a:t>
            </a:r>
          </a:p>
        </p:txBody>
      </p:sp>
      <p:sp>
        <p:nvSpPr>
          <p:cNvPr id="11" name="TextBox 10"/>
          <p:cNvSpPr txBox="1"/>
          <p:nvPr/>
        </p:nvSpPr>
        <p:spPr>
          <a:xfrm>
            <a:off x="152400" y="2971800"/>
            <a:ext cx="8458200" cy="430887"/>
          </a:xfrm>
          <a:prstGeom prst="rect">
            <a:avLst/>
          </a:prstGeom>
          <a:noFill/>
        </p:spPr>
        <p:txBody>
          <a:bodyPr wrap="square" rtlCol="0">
            <a:spAutoFit/>
          </a:bodyPr>
          <a:lstStyle/>
          <a:p>
            <a:r>
              <a:rPr lang="en-US" sz="2200" dirty="0" smtClean="0"/>
              <a:t>Full Demutualization</a:t>
            </a:r>
          </a:p>
        </p:txBody>
      </p:sp>
      <p:sp>
        <p:nvSpPr>
          <p:cNvPr id="12" name="TextBox 11"/>
          <p:cNvSpPr txBox="1"/>
          <p:nvPr/>
        </p:nvSpPr>
        <p:spPr>
          <a:xfrm>
            <a:off x="152400" y="3352800"/>
            <a:ext cx="8763000" cy="1200329"/>
          </a:xfrm>
          <a:prstGeom prst="rect">
            <a:avLst/>
          </a:prstGeom>
          <a:noFill/>
        </p:spPr>
        <p:txBody>
          <a:bodyPr wrap="square" rtlCol="0">
            <a:spAutoFit/>
          </a:bodyPr>
          <a:lstStyle/>
          <a:p>
            <a:pPr>
              <a:buFont typeface="Arial" pitchFamily="34" charset="0"/>
              <a:buChar char="•"/>
            </a:pPr>
            <a:r>
              <a:rPr lang="en-US" dirty="0" smtClean="0"/>
              <a:t>  To demutualize, a company would allocate and distribute stock, cash, and policy </a:t>
            </a:r>
          </a:p>
          <a:p>
            <a:r>
              <a:rPr lang="en-US" dirty="0" smtClean="0"/>
              <a:t>    enhancements to policyholders that are of an equivalent value.  Allocations are approved </a:t>
            </a:r>
          </a:p>
          <a:p>
            <a:r>
              <a:rPr lang="en-US" dirty="0" smtClean="0"/>
              <a:t>    by regulators who also confirm that conversion is fair to members and not prejudicial to </a:t>
            </a:r>
          </a:p>
          <a:p>
            <a:r>
              <a:rPr lang="en-US" dirty="0" smtClean="0"/>
              <a:t>    their interests or harmful to the public.  The company may then sell additional stock.</a:t>
            </a:r>
          </a:p>
        </p:txBody>
      </p:sp>
      <p:sp>
        <p:nvSpPr>
          <p:cNvPr id="17" name="TextBox 16"/>
          <p:cNvSpPr txBox="1"/>
          <p:nvPr/>
        </p:nvSpPr>
        <p:spPr>
          <a:xfrm>
            <a:off x="152400" y="4648200"/>
            <a:ext cx="8458200" cy="430887"/>
          </a:xfrm>
          <a:prstGeom prst="rect">
            <a:avLst/>
          </a:prstGeom>
          <a:noFill/>
        </p:spPr>
        <p:txBody>
          <a:bodyPr wrap="square" rtlCol="0">
            <a:spAutoFit/>
          </a:bodyPr>
          <a:lstStyle/>
          <a:p>
            <a:r>
              <a:rPr lang="en-US" sz="2200" dirty="0" smtClean="0"/>
              <a:t>Mutual Holding Company Conversion</a:t>
            </a:r>
          </a:p>
        </p:txBody>
      </p:sp>
      <p:sp>
        <p:nvSpPr>
          <p:cNvPr id="18" name="TextBox 17"/>
          <p:cNvSpPr txBox="1"/>
          <p:nvPr/>
        </p:nvSpPr>
        <p:spPr>
          <a:xfrm>
            <a:off x="152400" y="5029200"/>
            <a:ext cx="8763000" cy="1200329"/>
          </a:xfrm>
          <a:prstGeom prst="rect">
            <a:avLst/>
          </a:prstGeom>
          <a:noFill/>
        </p:spPr>
        <p:txBody>
          <a:bodyPr wrap="square" rtlCol="0">
            <a:spAutoFit/>
          </a:bodyPr>
          <a:lstStyle/>
          <a:p>
            <a:pPr>
              <a:buFont typeface="Arial" pitchFamily="34" charset="0"/>
              <a:buChar char="•"/>
            </a:pPr>
            <a:r>
              <a:rPr lang="en-US" dirty="0" smtClean="0"/>
              <a:t>  The mutual insurer becomes a stock insurer that is wholly owned by a mutual holding </a:t>
            </a:r>
          </a:p>
          <a:p>
            <a:r>
              <a:rPr lang="en-US" dirty="0" smtClean="0"/>
              <a:t>    company, typically with a stock holding company between the two to provide additional </a:t>
            </a:r>
          </a:p>
          <a:p>
            <a:r>
              <a:rPr lang="en-US" dirty="0" smtClean="0"/>
              <a:t>    flexibility.  Policyholders’ Surplus is not distributed but are given the first opportunity to </a:t>
            </a:r>
          </a:p>
          <a:p>
            <a:r>
              <a:rPr lang="en-US" dirty="0" smtClean="0"/>
              <a:t>    purchase shares in an initial public offering (IPO), called subscription rights.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1000" fill="hold"/>
                                        <p:tgtEl>
                                          <p:spTgt spid="12"/>
                                        </p:tgtEl>
                                        <p:attrNameLst>
                                          <p:attrName>ppt_x</p:attrName>
                                        </p:attrNameLst>
                                      </p:cBhvr>
                                      <p:tavLst>
                                        <p:tav tm="0">
                                          <p:val>
                                            <p:strVal val="0-#ppt_w/2"/>
                                          </p:val>
                                        </p:tav>
                                        <p:tav tm="100000">
                                          <p:val>
                                            <p:strVal val="#ppt_x"/>
                                          </p:val>
                                        </p:tav>
                                      </p:tavLst>
                                    </p:anim>
                                    <p:anim calcmode="lin" valueType="num">
                                      <p:cBhvr additive="base">
                                        <p:cTn id="14"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1000" fill="hold"/>
                                        <p:tgtEl>
                                          <p:spTgt spid="18"/>
                                        </p:tgtEl>
                                        <p:attrNameLst>
                                          <p:attrName>ppt_x</p:attrName>
                                        </p:attrNameLst>
                                      </p:cBhvr>
                                      <p:tavLst>
                                        <p:tav tm="0">
                                          <p:val>
                                            <p:strVal val="0-#ppt_w/2"/>
                                          </p:val>
                                        </p:tav>
                                        <p:tav tm="100000">
                                          <p:val>
                                            <p:strVal val="#ppt_x"/>
                                          </p:val>
                                        </p:tav>
                                      </p:tavLst>
                                    </p:anim>
                                    <p:anim calcmode="lin" valueType="num">
                                      <p:cBhvr additive="base">
                                        <p:cTn id="20" dur="10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9 – Insurer Capital: Needs and Sources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External Sources of Capital (Reinsurance)</a:t>
            </a:r>
          </a:p>
          <a:p>
            <a:pPr>
              <a:buNone/>
            </a:pPr>
            <a:endParaRPr lang="en-US" dirty="0" smtClean="0"/>
          </a:p>
        </p:txBody>
      </p:sp>
      <p:sp>
        <p:nvSpPr>
          <p:cNvPr id="9" name="TextBox 8"/>
          <p:cNvSpPr txBox="1"/>
          <p:nvPr/>
        </p:nvSpPr>
        <p:spPr>
          <a:xfrm>
            <a:off x="152400" y="1143000"/>
            <a:ext cx="8458200" cy="430887"/>
          </a:xfrm>
          <a:prstGeom prst="rect">
            <a:avLst/>
          </a:prstGeom>
          <a:noFill/>
        </p:spPr>
        <p:txBody>
          <a:bodyPr wrap="square" rtlCol="0">
            <a:spAutoFit/>
          </a:bodyPr>
          <a:lstStyle/>
          <a:p>
            <a:r>
              <a:rPr lang="en-US" sz="2200" dirty="0" smtClean="0"/>
              <a:t>Loss Portfolio Transfer (LPT)</a:t>
            </a:r>
          </a:p>
        </p:txBody>
      </p:sp>
      <p:sp>
        <p:nvSpPr>
          <p:cNvPr id="10" name="TextBox 9"/>
          <p:cNvSpPr txBox="1"/>
          <p:nvPr/>
        </p:nvSpPr>
        <p:spPr>
          <a:xfrm>
            <a:off x="152400" y="1524000"/>
            <a:ext cx="8534400" cy="923330"/>
          </a:xfrm>
          <a:prstGeom prst="rect">
            <a:avLst/>
          </a:prstGeom>
          <a:noFill/>
        </p:spPr>
        <p:txBody>
          <a:bodyPr wrap="square" rtlCol="0">
            <a:spAutoFit/>
          </a:bodyPr>
          <a:lstStyle/>
          <a:p>
            <a:pPr>
              <a:buFont typeface="Arial" pitchFamily="34" charset="0"/>
              <a:buChar char="•"/>
            </a:pPr>
            <a:r>
              <a:rPr lang="en-US" dirty="0" smtClean="0"/>
              <a:t>  The insurer transfers a portfolio and all of its results to another company in exchange </a:t>
            </a:r>
          </a:p>
          <a:p>
            <a:r>
              <a:rPr lang="en-US" dirty="0" smtClean="0"/>
              <a:t>    for a price.  If that price is less than the value of loss reserves, losses are reduced by </a:t>
            </a:r>
          </a:p>
          <a:p>
            <a:r>
              <a:rPr lang="en-US" dirty="0" smtClean="0"/>
              <a:t>    more than the assets (cash) paid, increasing capital.</a:t>
            </a:r>
          </a:p>
        </p:txBody>
      </p:sp>
      <p:sp>
        <p:nvSpPr>
          <p:cNvPr id="11" name="TextBox 10"/>
          <p:cNvSpPr txBox="1"/>
          <p:nvPr/>
        </p:nvSpPr>
        <p:spPr>
          <a:xfrm>
            <a:off x="152400" y="2438400"/>
            <a:ext cx="8458200" cy="430887"/>
          </a:xfrm>
          <a:prstGeom prst="rect">
            <a:avLst/>
          </a:prstGeom>
          <a:noFill/>
        </p:spPr>
        <p:txBody>
          <a:bodyPr wrap="square" rtlCol="0">
            <a:spAutoFit/>
          </a:bodyPr>
          <a:lstStyle/>
          <a:p>
            <a:r>
              <a:rPr lang="en-US" sz="2200" dirty="0" smtClean="0"/>
              <a:t>Surplus Relief</a:t>
            </a:r>
          </a:p>
        </p:txBody>
      </p:sp>
      <p:sp>
        <p:nvSpPr>
          <p:cNvPr id="12" name="TextBox 11"/>
          <p:cNvSpPr txBox="1"/>
          <p:nvPr/>
        </p:nvSpPr>
        <p:spPr>
          <a:xfrm>
            <a:off x="152400" y="2819400"/>
            <a:ext cx="8534400" cy="923330"/>
          </a:xfrm>
          <a:prstGeom prst="rect">
            <a:avLst/>
          </a:prstGeom>
          <a:noFill/>
        </p:spPr>
        <p:txBody>
          <a:bodyPr wrap="square" rtlCol="0">
            <a:spAutoFit/>
          </a:bodyPr>
          <a:lstStyle/>
          <a:p>
            <a:pPr>
              <a:buFont typeface="Arial" pitchFamily="34" charset="0"/>
              <a:buChar char="•"/>
            </a:pPr>
            <a:r>
              <a:rPr lang="en-US" dirty="0" smtClean="0"/>
              <a:t>  The difference is expense and revenue recognition in SAP causes a drain on surplus for </a:t>
            </a:r>
          </a:p>
          <a:p>
            <a:r>
              <a:rPr lang="en-US" dirty="0" smtClean="0"/>
              <a:t>    new business written.  However, in some reinsurance agreements a commission is paid </a:t>
            </a:r>
          </a:p>
          <a:p>
            <a:r>
              <a:rPr lang="en-US" dirty="0" smtClean="0"/>
              <a:t>    to the insurer which can cover acquisition costs and provide a profit commission.</a:t>
            </a:r>
          </a:p>
        </p:txBody>
      </p:sp>
      <p:sp>
        <p:nvSpPr>
          <p:cNvPr id="17" name="TextBox 16"/>
          <p:cNvSpPr txBox="1"/>
          <p:nvPr/>
        </p:nvSpPr>
        <p:spPr>
          <a:xfrm>
            <a:off x="152400" y="3733800"/>
            <a:ext cx="8458200" cy="430887"/>
          </a:xfrm>
          <a:prstGeom prst="rect">
            <a:avLst/>
          </a:prstGeom>
          <a:noFill/>
        </p:spPr>
        <p:txBody>
          <a:bodyPr wrap="square" rtlCol="0">
            <a:spAutoFit/>
          </a:bodyPr>
          <a:lstStyle/>
          <a:p>
            <a:r>
              <a:rPr lang="en-US" sz="2200" dirty="0" smtClean="0"/>
              <a:t>Reduce Exposure to Risk</a:t>
            </a:r>
          </a:p>
        </p:txBody>
      </p:sp>
      <p:sp>
        <p:nvSpPr>
          <p:cNvPr id="18" name="TextBox 17"/>
          <p:cNvSpPr txBox="1"/>
          <p:nvPr/>
        </p:nvSpPr>
        <p:spPr>
          <a:xfrm>
            <a:off x="152400" y="4114800"/>
            <a:ext cx="8534400" cy="1200329"/>
          </a:xfrm>
          <a:prstGeom prst="rect">
            <a:avLst/>
          </a:prstGeom>
          <a:noFill/>
        </p:spPr>
        <p:txBody>
          <a:bodyPr wrap="square" rtlCol="0">
            <a:spAutoFit/>
          </a:bodyPr>
          <a:lstStyle/>
          <a:p>
            <a:pPr>
              <a:buFont typeface="Arial" pitchFamily="34" charset="0"/>
              <a:buChar char="•"/>
            </a:pPr>
            <a:r>
              <a:rPr lang="en-US" dirty="0" smtClean="0"/>
              <a:t>  Reinsurance reduces exposure by transferring it to other entities.  Further, reinsurance </a:t>
            </a:r>
          </a:p>
          <a:p>
            <a:r>
              <a:rPr lang="en-US" dirty="0" smtClean="0"/>
              <a:t>    can be a means of renting capital as they can write policies and use reinsurance to </a:t>
            </a:r>
          </a:p>
          <a:p>
            <a:r>
              <a:rPr lang="en-US" dirty="0" smtClean="0"/>
              <a:t>    provide protections for individual risks above a certain level or an aggregation of loss </a:t>
            </a:r>
          </a:p>
          <a:p>
            <a:r>
              <a:rPr lang="en-US" dirty="0" smtClean="0"/>
              <a:t>    exposures subject to catastrophic losses.</a:t>
            </a:r>
          </a:p>
        </p:txBody>
      </p:sp>
      <p:sp>
        <p:nvSpPr>
          <p:cNvPr id="13" name="TextBox 12"/>
          <p:cNvSpPr txBox="1"/>
          <p:nvPr/>
        </p:nvSpPr>
        <p:spPr>
          <a:xfrm>
            <a:off x="152400" y="5334000"/>
            <a:ext cx="8458200" cy="430887"/>
          </a:xfrm>
          <a:prstGeom prst="rect">
            <a:avLst/>
          </a:prstGeom>
          <a:noFill/>
        </p:spPr>
        <p:txBody>
          <a:bodyPr wrap="square" rtlCol="0">
            <a:spAutoFit/>
          </a:bodyPr>
          <a:lstStyle/>
          <a:p>
            <a:r>
              <a:rPr lang="en-US" sz="2200" dirty="0" smtClean="0"/>
              <a:t>Catastrophe Bonds</a:t>
            </a:r>
          </a:p>
        </p:txBody>
      </p:sp>
      <p:sp>
        <p:nvSpPr>
          <p:cNvPr id="14" name="TextBox 13"/>
          <p:cNvSpPr txBox="1"/>
          <p:nvPr/>
        </p:nvSpPr>
        <p:spPr>
          <a:xfrm>
            <a:off x="304800" y="5715000"/>
            <a:ext cx="8534400" cy="923330"/>
          </a:xfrm>
          <a:prstGeom prst="rect">
            <a:avLst/>
          </a:prstGeom>
          <a:noFill/>
        </p:spPr>
        <p:txBody>
          <a:bodyPr wrap="square" rtlCol="0">
            <a:spAutoFit/>
          </a:bodyPr>
          <a:lstStyle/>
          <a:p>
            <a:pPr>
              <a:buFont typeface="Arial" pitchFamily="34" charset="0"/>
              <a:buChar char="•"/>
            </a:pPr>
            <a:r>
              <a:rPr lang="en-US" dirty="0" smtClean="0"/>
              <a:t>  Investor’s returns are tied to the insurer’s underwriting risk as cat bonds transfer risk of </a:t>
            </a:r>
          </a:p>
          <a:p>
            <a:r>
              <a:rPr lang="en-US" dirty="0" smtClean="0"/>
              <a:t>    loss from a catastrophe directly to a bond investor by reducing or eliminating payment </a:t>
            </a:r>
          </a:p>
          <a:p>
            <a:r>
              <a:rPr lang="en-US" dirty="0" smtClean="0"/>
              <a:t>    of interest and/or repayment of principal in the event of a loss.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0-#ppt_w/2"/>
                                          </p:val>
                                        </p:tav>
                                        <p:tav tm="100000">
                                          <p:val>
                                            <p:strVal val="#ppt_x"/>
                                          </p:val>
                                        </p:tav>
                                      </p:tavLst>
                                    </p:anim>
                                    <p:anim calcmode="lin" valueType="num">
                                      <p:cBhvr additive="base">
                                        <p:cTn id="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1000" fill="hold"/>
                                        <p:tgtEl>
                                          <p:spTgt spid="12"/>
                                        </p:tgtEl>
                                        <p:attrNameLst>
                                          <p:attrName>ppt_x</p:attrName>
                                        </p:attrNameLst>
                                      </p:cBhvr>
                                      <p:tavLst>
                                        <p:tav tm="0">
                                          <p:val>
                                            <p:strVal val="0-#ppt_w/2"/>
                                          </p:val>
                                        </p:tav>
                                        <p:tav tm="100000">
                                          <p:val>
                                            <p:strVal val="#ppt_x"/>
                                          </p:val>
                                        </p:tav>
                                      </p:tavLst>
                                    </p:anim>
                                    <p:anim calcmode="lin" valueType="num">
                                      <p:cBhvr additive="base">
                                        <p:cTn id="14"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1000" fill="hold"/>
                                        <p:tgtEl>
                                          <p:spTgt spid="18"/>
                                        </p:tgtEl>
                                        <p:attrNameLst>
                                          <p:attrName>ppt_x</p:attrName>
                                        </p:attrNameLst>
                                      </p:cBhvr>
                                      <p:tavLst>
                                        <p:tav tm="0">
                                          <p:val>
                                            <p:strVal val="0-#ppt_w/2"/>
                                          </p:val>
                                        </p:tav>
                                        <p:tav tm="100000">
                                          <p:val>
                                            <p:strVal val="#ppt_x"/>
                                          </p:val>
                                        </p:tav>
                                      </p:tavLst>
                                    </p:anim>
                                    <p:anim calcmode="lin" valueType="num">
                                      <p:cBhvr additive="base">
                                        <p:cTn id="20" dur="10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1000" fill="hold"/>
                                        <p:tgtEl>
                                          <p:spTgt spid="14"/>
                                        </p:tgtEl>
                                        <p:attrNameLst>
                                          <p:attrName>ppt_x</p:attrName>
                                        </p:attrNameLst>
                                      </p:cBhvr>
                                      <p:tavLst>
                                        <p:tav tm="0">
                                          <p:val>
                                            <p:strVal val="0-#ppt_w/2"/>
                                          </p:val>
                                        </p:tav>
                                        <p:tav tm="100000">
                                          <p:val>
                                            <p:strVal val="#ppt_x"/>
                                          </p:val>
                                        </p:tav>
                                      </p:tavLst>
                                    </p:anim>
                                    <p:anim calcmode="lin" valueType="num">
                                      <p:cBhvr additive="base">
                                        <p:cTn id="26" dur="10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8"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7 – Bonds and Stocks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Bond Characteristics</a:t>
            </a:r>
          </a:p>
          <a:p>
            <a:pPr>
              <a:buNone/>
            </a:pPr>
            <a:endParaRPr lang="en-US" dirty="0" smtClean="0"/>
          </a:p>
        </p:txBody>
      </p:sp>
      <p:sp>
        <p:nvSpPr>
          <p:cNvPr id="6" name="TextBox 5"/>
          <p:cNvSpPr txBox="1"/>
          <p:nvPr/>
        </p:nvSpPr>
        <p:spPr>
          <a:xfrm>
            <a:off x="457200" y="1905000"/>
            <a:ext cx="8458200" cy="369332"/>
          </a:xfrm>
          <a:prstGeom prst="rect">
            <a:avLst/>
          </a:prstGeom>
          <a:noFill/>
        </p:spPr>
        <p:txBody>
          <a:bodyPr wrap="square" rtlCol="0">
            <a:spAutoFit/>
          </a:bodyPr>
          <a:lstStyle/>
          <a:p>
            <a:pPr>
              <a:buFont typeface="Arial" pitchFamily="34" charset="0"/>
              <a:buChar char="•"/>
            </a:pPr>
            <a:r>
              <a:rPr lang="en-US" dirty="0" smtClean="0"/>
              <a:t>  Maturity Date – date at which principal or par value is paid to bondholder.</a:t>
            </a:r>
          </a:p>
        </p:txBody>
      </p:sp>
      <p:sp>
        <p:nvSpPr>
          <p:cNvPr id="7" name="TextBox 6"/>
          <p:cNvSpPr txBox="1"/>
          <p:nvPr/>
        </p:nvSpPr>
        <p:spPr>
          <a:xfrm>
            <a:off x="457200" y="2209800"/>
            <a:ext cx="8305800" cy="646331"/>
          </a:xfrm>
          <a:prstGeom prst="rect">
            <a:avLst/>
          </a:prstGeom>
          <a:noFill/>
        </p:spPr>
        <p:txBody>
          <a:bodyPr wrap="square" rtlCol="0">
            <a:spAutoFit/>
          </a:bodyPr>
          <a:lstStyle/>
          <a:p>
            <a:pPr>
              <a:buFont typeface="Arial" pitchFamily="34" charset="0"/>
              <a:buChar char="•"/>
            </a:pPr>
            <a:r>
              <a:rPr lang="en-US" dirty="0" smtClean="0"/>
              <a:t>  Principal, Face Value, Par Value – the amount borrowed, as shown on the front of the </a:t>
            </a:r>
          </a:p>
          <a:p>
            <a:r>
              <a:rPr lang="en-US" dirty="0" smtClean="0"/>
              <a:t>    bond, and to be paid at maturity.</a:t>
            </a:r>
          </a:p>
        </p:txBody>
      </p:sp>
      <p:sp>
        <p:nvSpPr>
          <p:cNvPr id="12" name="TextBox 11"/>
          <p:cNvSpPr txBox="1"/>
          <p:nvPr/>
        </p:nvSpPr>
        <p:spPr>
          <a:xfrm>
            <a:off x="152400" y="1066800"/>
            <a:ext cx="8839200" cy="769441"/>
          </a:xfrm>
          <a:prstGeom prst="rect">
            <a:avLst/>
          </a:prstGeom>
          <a:noFill/>
        </p:spPr>
        <p:txBody>
          <a:bodyPr wrap="square" rtlCol="0">
            <a:spAutoFit/>
          </a:bodyPr>
          <a:lstStyle/>
          <a:p>
            <a:r>
              <a:rPr lang="en-US" sz="2200" dirty="0" smtClean="0"/>
              <a:t>Bonds: debt instrument that is purchased at a price and can make payments in future until final maturity, when face value is paid.</a:t>
            </a:r>
          </a:p>
        </p:txBody>
      </p:sp>
      <p:sp>
        <p:nvSpPr>
          <p:cNvPr id="13" name="TextBox 12"/>
          <p:cNvSpPr txBox="1"/>
          <p:nvPr/>
        </p:nvSpPr>
        <p:spPr>
          <a:xfrm>
            <a:off x="457200" y="3810000"/>
            <a:ext cx="8305800" cy="369332"/>
          </a:xfrm>
          <a:prstGeom prst="rect">
            <a:avLst/>
          </a:prstGeom>
          <a:noFill/>
        </p:spPr>
        <p:txBody>
          <a:bodyPr wrap="square" rtlCol="0">
            <a:spAutoFit/>
          </a:bodyPr>
          <a:lstStyle/>
          <a:p>
            <a:pPr>
              <a:buFont typeface="Arial" pitchFamily="34" charset="0"/>
              <a:buChar char="•"/>
            </a:pPr>
            <a:r>
              <a:rPr lang="en-US" dirty="0" smtClean="0"/>
              <a:t>  Coupon Rate – bond’s annual interest rate, stated as a percentage of the par value.</a:t>
            </a:r>
          </a:p>
        </p:txBody>
      </p:sp>
      <p:sp>
        <p:nvSpPr>
          <p:cNvPr id="14" name="TextBox 13"/>
          <p:cNvSpPr txBox="1"/>
          <p:nvPr/>
        </p:nvSpPr>
        <p:spPr>
          <a:xfrm>
            <a:off x="457200" y="5943600"/>
            <a:ext cx="8305800" cy="369332"/>
          </a:xfrm>
          <a:prstGeom prst="rect">
            <a:avLst/>
          </a:prstGeom>
          <a:noFill/>
        </p:spPr>
        <p:txBody>
          <a:bodyPr wrap="square" rtlCol="0">
            <a:spAutoFit/>
          </a:bodyPr>
          <a:lstStyle/>
          <a:p>
            <a:pPr>
              <a:buFont typeface="Arial" pitchFamily="34" charset="0"/>
              <a:buChar char="•"/>
            </a:pPr>
            <a:r>
              <a:rPr lang="en-US" dirty="0" smtClean="0"/>
              <a:t>  Rights and duties of the issuer and buyer(s) of the bond.</a:t>
            </a:r>
          </a:p>
        </p:txBody>
      </p:sp>
      <p:sp>
        <p:nvSpPr>
          <p:cNvPr id="15" name="TextBox 14"/>
          <p:cNvSpPr txBox="1"/>
          <p:nvPr/>
        </p:nvSpPr>
        <p:spPr>
          <a:xfrm>
            <a:off x="1066800" y="2819400"/>
            <a:ext cx="7467600" cy="1015663"/>
          </a:xfrm>
          <a:prstGeom prst="rect">
            <a:avLst/>
          </a:prstGeom>
          <a:noFill/>
        </p:spPr>
        <p:txBody>
          <a:bodyPr wrap="square" rtlCol="0">
            <a:spAutoFit/>
          </a:bodyPr>
          <a:lstStyle/>
          <a:p>
            <a:pPr algn="ctr"/>
            <a:r>
              <a:rPr lang="en-US" dirty="0" smtClean="0"/>
              <a:t>Price of Bond = % of Face Value</a:t>
            </a:r>
          </a:p>
          <a:p>
            <a:pPr algn="ctr"/>
            <a:endParaRPr lang="en-US" sz="800" dirty="0" smtClean="0"/>
          </a:p>
          <a:p>
            <a:pPr algn="ctr"/>
            <a:r>
              <a:rPr lang="en-US" sz="1600" dirty="0" smtClean="0"/>
              <a:t>Example:  $500,000 bond with 500 units ($1,000 per unit) is priced at 95% of face value.  </a:t>
            </a:r>
          </a:p>
          <a:p>
            <a:pPr algn="ctr"/>
            <a:r>
              <a:rPr lang="en-US" sz="1600" dirty="0" smtClean="0"/>
              <a:t>Price of Bond = 0.95 x $500,000 = $475,000 </a:t>
            </a:r>
            <a:r>
              <a:rPr lang="en-US" sz="1600" u="sng" dirty="0" smtClean="0"/>
              <a:t>or</a:t>
            </a:r>
            <a:r>
              <a:rPr lang="en-US" sz="1600" dirty="0" smtClean="0"/>
              <a:t> $950 x 500 units = $475,000.</a:t>
            </a:r>
            <a:endParaRPr lang="en-US" sz="1600" dirty="0"/>
          </a:p>
        </p:txBody>
      </p:sp>
      <p:sp>
        <p:nvSpPr>
          <p:cNvPr id="16" name="TextBox 15"/>
          <p:cNvSpPr txBox="1"/>
          <p:nvPr/>
        </p:nvSpPr>
        <p:spPr>
          <a:xfrm>
            <a:off x="1066800" y="4114800"/>
            <a:ext cx="7467600" cy="984885"/>
          </a:xfrm>
          <a:prstGeom prst="rect">
            <a:avLst/>
          </a:prstGeom>
          <a:noFill/>
        </p:spPr>
        <p:txBody>
          <a:bodyPr wrap="square" rtlCol="0">
            <a:spAutoFit/>
          </a:bodyPr>
          <a:lstStyle/>
          <a:p>
            <a:pPr algn="ctr"/>
            <a:r>
              <a:rPr lang="en-US" dirty="0" smtClean="0"/>
              <a:t>Coupon Rate = Annual Coupon ÷ Face Value</a:t>
            </a:r>
          </a:p>
          <a:p>
            <a:pPr algn="ctr"/>
            <a:endParaRPr lang="en-US" sz="800" dirty="0" smtClean="0"/>
          </a:p>
          <a:p>
            <a:pPr algn="ctr"/>
            <a:r>
              <a:rPr lang="en-US" sz="1600" dirty="0" smtClean="0"/>
              <a:t>Example:  $1,000 face value bond pays an annual coupon of $50.</a:t>
            </a:r>
          </a:p>
          <a:p>
            <a:pPr algn="ctr"/>
            <a:r>
              <a:rPr lang="en-US" sz="1600" dirty="0" smtClean="0"/>
              <a:t>Coupon Rate = 50 ÷ 1,000 = 5%</a:t>
            </a:r>
          </a:p>
        </p:txBody>
      </p:sp>
      <p:sp>
        <p:nvSpPr>
          <p:cNvPr id="17" name="TextBox 16"/>
          <p:cNvSpPr txBox="1"/>
          <p:nvPr/>
        </p:nvSpPr>
        <p:spPr>
          <a:xfrm>
            <a:off x="1066800" y="5181600"/>
            <a:ext cx="7467600" cy="738664"/>
          </a:xfrm>
          <a:prstGeom prst="rect">
            <a:avLst/>
          </a:prstGeom>
          <a:noFill/>
        </p:spPr>
        <p:txBody>
          <a:bodyPr wrap="square" rtlCol="0">
            <a:spAutoFit/>
          </a:bodyPr>
          <a:lstStyle/>
          <a:p>
            <a:pPr algn="ctr"/>
            <a:r>
              <a:rPr lang="en-US" dirty="0" smtClean="0"/>
              <a:t>Rate of Return for a specified period is the % of Value Earned for that period.</a:t>
            </a:r>
          </a:p>
          <a:p>
            <a:pPr algn="ctr"/>
            <a:endParaRPr lang="en-US" sz="800" dirty="0" smtClean="0"/>
          </a:p>
          <a:p>
            <a:pPr algn="ctr"/>
            <a:r>
              <a:rPr lang="en-US" sz="1600" dirty="0" smtClean="0"/>
              <a:t>Rate of Return = (Coupon Payments + Capital Gain/Loss) ÷ Face Value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0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1000"/>
                                        <p:tgtEl>
                                          <p:spTgt spid="16"/>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10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3" grpId="0"/>
      <p:bldP spid="14" grpId="0"/>
      <p:bldP spid="15" grpId="0"/>
      <p:bldP spid="16"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7 – Bonds and Stocks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Types of Bonds</a:t>
            </a:r>
          </a:p>
          <a:p>
            <a:pPr>
              <a:buNone/>
            </a:pPr>
            <a:endParaRPr lang="en-US" dirty="0" smtClean="0"/>
          </a:p>
        </p:txBody>
      </p:sp>
      <p:sp>
        <p:nvSpPr>
          <p:cNvPr id="8" name="TextBox 7"/>
          <p:cNvSpPr txBox="1"/>
          <p:nvPr/>
        </p:nvSpPr>
        <p:spPr>
          <a:xfrm>
            <a:off x="228600" y="1219200"/>
            <a:ext cx="8763000" cy="369332"/>
          </a:xfrm>
          <a:prstGeom prst="rect">
            <a:avLst/>
          </a:prstGeom>
          <a:noFill/>
        </p:spPr>
        <p:txBody>
          <a:bodyPr wrap="square" rtlCol="0">
            <a:spAutoFit/>
          </a:bodyPr>
          <a:lstStyle/>
          <a:p>
            <a:r>
              <a:rPr lang="en-US" u="sng" dirty="0" smtClean="0"/>
              <a:t>Federal Bonds:</a:t>
            </a:r>
            <a:r>
              <a:rPr lang="en-US" dirty="0" smtClean="0"/>
              <a:t>  issued by the United States Treasury and thereby most secure.</a:t>
            </a:r>
          </a:p>
        </p:txBody>
      </p:sp>
      <p:sp>
        <p:nvSpPr>
          <p:cNvPr id="9" name="TextBox 8"/>
          <p:cNvSpPr txBox="1"/>
          <p:nvPr/>
        </p:nvSpPr>
        <p:spPr>
          <a:xfrm>
            <a:off x="381000" y="1524000"/>
            <a:ext cx="8610600" cy="1815882"/>
          </a:xfrm>
          <a:prstGeom prst="rect">
            <a:avLst/>
          </a:prstGeom>
          <a:noFill/>
        </p:spPr>
        <p:txBody>
          <a:bodyPr wrap="square" rtlCol="0">
            <a:spAutoFit/>
          </a:bodyPr>
          <a:lstStyle/>
          <a:p>
            <a:pPr>
              <a:buFont typeface="Wingdings" pitchFamily="2" charset="2"/>
              <a:buChar char="ü"/>
            </a:pPr>
            <a:r>
              <a:rPr lang="en-US" sz="1600" dirty="0" smtClean="0"/>
              <a:t>  Treasury Bills: maturity of one year or less; sold at discount and pay at face value upon maturity.</a:t>
            </a:r>
          </a:p>
          <a:p>
            <a:pPr>
              <a:buFont typeface="Wingdings" pitchFamily="2" charset="2"/>
              <a:buChar char="ü"/>
            </a:pPr>
            <a:r>
              <a:rPr lang="en-US" sz="1600" dirty="0" smtClean="0"/>
              <a:t>  Treasury Notes: maturity of 2-10 years; stated coupon rate paid twice annually.</a:t>
            </a:r>
          </a:p>
          <a:p>
            <a:pPr>
              <a:buFont typeface="Wingdings" pitchFamily="2" charset="2"/>
              <a:buChar char="ü"/>
            </a:pPr>
            <a:r>
              <a:rPr lang="en-US" sz="1600" dirty="0" smtClean="0"/>
              <a:t>  Treasury Bonds: maturity of 30 years; stated coupon rate paid twice annually.</a:t>
            </a:r>
          </a:p>
          <a:p>
            <a:pPr>
              <a:buFont typeface="Wingdings" pitchFamily="2" charset="2"/>
              <a:buChar char="ü"/>
            </a:pPr>
            <a:r>
              <a:rPr lang="en-US" sz="1600" dirty="0" smtClean="0"/>
              <a:t>  Treasury Inflation Protected Securities (TIPS): when CPI inflation increases principal decreases and </a:t>
            </a:r>
          </a:p>
          <a:p>
            <a:r>
              <a:rPr lang="en-US" sz="1600" dirty="0" smtClean="0"/>
              <a:t>       vice versa.  At maturity the holder is paid great of inflation adjusted principal or the original </a:t>
            </a:r>
          </a:p>
          <a:p>
            <a:r>
              <a:rPr lang="en-US" sz="1600" dirty="0" smtClean="0"/>
              <a:t>       principal.  Coupon rate is fixed percentage of principal, so it also increases or decreases, and is </a:t>
            </a:r>
          </a:p>
          <a:p>
            <a:r>
              <a:rPr lang="en-US" sz="1600" dirty="0" smtClean="0"/>
              <a:t>       paid twice annually.  Maturities of 5, 10, or 20 years.</a:t>
            </a:r>
          </a:p>
        </p:txBody>
      </p:sp>
      <p:sp>
        <p:nvSpPr>
          <p:cNvPr id="10" name="TextBox 9"/>
          <p:cNvSpPr txBox="1"/>
          <p:nvPr/>
        </p:nvSpPr>
        <p:spPr>
          <a:xfrm>
            <a:off x="304800" y="3429000"/>
            <a:ext cx="8305800" cy="369332"/>
          </a:xfrm>
          <a:prstGeom prst="rect">
            <a:avLst/>
          </a:prstGeom>
          <a:noFill/>
        </p:spPr>
        <p:txBody>
          <a:bodyPr wrap="square" rtlCol="0">
            <a:spAutoFit/>
          </a:bodyPr>
          <a:lstStyle/>
          <a:p>
            <a:r>
              <a:rPr lang="en-US" u="sng" dirty="0" smtClean="0"/>
              <a:t>Corporate Bonds:</a:t>
            </a:r>
            <a:r>
              <a:rPr lang="en-US" dirty="0" smtClean="0"/>
              <a:t>  agreement typically between large corporation and investors.</a:t>
            </a:r>
          </a:p>
        </p:txBody>
      </p:sp>
      <p:sp>
        <p:nvSpPr>
          <p:cNvPr id="11" name="TextBox 10"/>
          <p:cNvSpPr txBox="1"/>
          <p:nvPr/>
        </p:nvSpPr>
        <p:spPr>
          <a:xfrm>
            <a:off x="457200" y="3733800"/>
            <a:ext cx="8229600" cy="584775"/>
          </a:xfrm>
          <a:prstGeom prst="rect">
            <a:avLst/>
          </a:prstGeom>
          <a:noFill/>
        </p:spPr>
        <p:txBody>
          <a:bodyPr wrap="square" rtlCol="0">
            <a:spAutoFit/>
          </a:bodyPr>
          <a:lstStyle/>
          <a:p>
            <a:pPr>
              <a:buFont typeface="Wingdings" pitchFamily="2" charset="2"/>
              <a:buChar char="ü"/>
            </a:pPr>
            <a:r>
              <a:rPr lang="en-US" sz="1600" dirty="0" smtClean="0"/>
              <a:t>  Issues classified as Industrial, Bank and Finance, or Utility bonds with Industrial being any </a:t>
            </a:r>
          </a:p>
          <a:p>
            <a:r>
              <a:rPr lang="en-US" sz="1600" dirty="0" smtClean="0"/>
              <a:t>      business other than railroad, utility, financial, or real estate.  Interest earned is fully taxable.</a:t>
            </a:r>
          </a:p>
        </p:txBody>
      </p:sp>
      <p:sp>
        <p:nvSpPr>
          <p:cNvPr id="12" name="TextBox 11"/>
          <p:cNvSpPr txBox="1"/>
          <p:nvPr/>
        </p:nvSpPr>
        <p:spPr>
          <a:xfrm>
            <a:off x="304800" y="4343400"/>
            <a:ext cx="8305800" cy="369332"/>
          </a:xfrm>
          <a:prstGeom prst="rect">
            <a:avLst/>
          </a:prstGeom>
          <a:noFill/>
        </p:spPr>
        <p:txBody>
          <a:bodyPr wrap="square" rtlCol="0">
            <a:spAutoFit/>
          </a:bodyPr>
          <a:lstStyle/>
          <a:p>
            <a:r>
              <a:rPr lang="en-US" u="sng" dirty="0" smtClean="0"/>
              <a:t>State &amp; Local:</a:t>
            </a:r>
            <a:r>
              <a:rPr lang="en-US" dirty="0" smtClean="0"/>
              <a:t>  issued by state and local governments (also called municipal bonds).</a:t>
            </a:r>
          </a:p>
        </p:txBody>
      </p:sp>
      <p:sp>
        <p:nvSpPr>
          <p:cNvPr id="13" name="TextBox 12"/>
          <p:cNvSpPr txBox="1"/>
          <p:nvPr/>
        </p:nvSpPr>
        <p:spPr>
          <a:xfrm>
            <a:off x="457200" y="4648200"/>
            <a:ext cx="8229600" cy="830997"/>
          </a:xfrm>
          <a:prstGeom prst="rect">
            <a:avLst/>
          </a:prstGeom>
          <a:noFill/>
        </p:spPr>
        <p:txBody>
          <a:bodyPr wrap="square" rtlCol="0">
            <a:spAutoFit/>
          </a:bodyPr>
          <a:lstStyle/>
          <a:p>
            <a:pPr>
              <a:buFont typeface="Wingdings" pitchFamily="2" charset="2"/>
              <a:buChar char="ü"/>
            </a:pPr>
            <a:r>
              <a:rPr lang="en-US" sz="1600" dirty="0" smtClean="0"/>
              <a:t>  Interest received is not subject to federal tax and frequently exempt from state and local taxes.</a:t>
            </a:r>
          </a:p>
          <a:p>
            <a:pPr>
              <a:buFont typeface="Wingdings" pitchFamily="2" charset="2"/>
              <a:buChar char="ü"/>
            </a:pPr>
            <a:r>
              <a:rPr lang="en-US" sz="1600" dirty="0" smtClean="0"/>
              <a:t>  General Obligation Bond: secured by full faith, credit, and taxing authority.</a:t>
            </a:r>
          </a:p>
          <a:p>
            <a:pPr>
              <a:buFont typeface="Wingdings" pitchFamily="2" charset="2"/>
              <a:buChar char="ü"/>
            </a:pPr>
            <a:r>
              <a:rPr lang="en-US" sz="1600" dirty="0" smtClean="0"/>
              <a:t>  Revenue Bond: payable entirely from revenue received from users of projects financed.</a:t>
            </a:r>
          </a:p>
        </p:txBody>
      </p:sp>
      <p:sp>
        <p:nvSpPr>
          <p:cNvPr id="15" name="TextBox 14"/>
          <p:cNvSpPr txBox="1"/>
          <p:nvPr/>
        </p:nvSpPr>
        <p:spPr>
          <a:xfrm>
            <a:off x="304800" y="5562600"/>
            <a:ext cx="8305800" cy="646331"/>
          </a:xfrm>
          <a:prstGeom prst="rect">
            <a:avLst/>
          </a:prstGeom>
          <a:noFill/>
        </p:spPr>
        <p:txBody>
          <a:bodyPr wrap="square" rtlCol="0">
            <a:spAutoFit/>
          </a:bodyPr>
          <a:lstStyle/>
          <a:p>
            <a:r>
              <a:rPr lang="en-US" u="sng" dirty="0" smtClean="0"/>
              <a:t>Eurobond:</a:t>
            </a:r>
            <a:r>
              <a:rPr lang="en-US" dirty="0" smtClean="0"/>
              <a:t>  long-term debt offered and issued outside issuer’s country of origin to </a:t>
            </a:r>
          </a:p>
          <a:p>
            <a:r>
              <a:rPr lang="en-US" dirty="0" smtClean="0"/>
              <a:t>     provide financial assistance to less developed countries or unstable economies.</a:t>
            </a:r>
          </a:p>
        </p:txBody>
      </p:sp>
      <p:sp>
        <p:nvSpPr>
          <p:cNvPr id="16" name="TextBox 15"/>
          <p:cNvSpPr txBox="1"/>
          <p:nvPr/>
        </p:nvSpPr>
        <p:spPr>
          <a:xfrm>
            <a:off x="304800" y="6248400"/>
            <a:ext cx="8305800" cy="369332"/>
          </a:xfrm>
          <a:prstGeom prst="rect">
            <a:avLst/>
          </a:prstGeom>
          <a:noFill/>
        </p:spPr>
        <p:txBody>
          <a:bodyPr wrap="square" rtlCol="0">
            <a:spAutoFit/>
          </a:bodyPr>
          <a:lstStyle/>
          <a:p>
            <a:r>
              <a:rPr lang="en-US" u="sng" dirty="0" smtClean="0"/>
              <a:t>Foreign Bond:</a:t>
            </a:r>
            <a:r>
              <a:rPr lang="en-US" dirty="0" smtClean="0"/>
              <a:t>  issued by corporation or government outside its own country.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1000"/>
                                        <p:tgtEl>
                                          <p:spTgt spid="1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10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5"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7 – Bonds and Stocks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Optional Bond Characteristics</a:t>
            </a:r>
          </a:p>
          <a:p>
            <a:pPr>
              <a:buNone/>
            </a:pPr>
            <a:endParaRPr lang="en-US" dirty="0" smtClean="0"/>
          </a:p>
        </p:txBody>
      </p:sp>
      <p:sp>
        <p:nvSpPr>
          <p:cNvPr id="6" name="TextBox 5"/>
          <p:cNvSpPr txBox="1"/>
          <p:nvPr/>
        </p:nvSpPr>
        <p:spPr>
          <a:xfrm>
            <a:off x="152400" y="1143000"/>
            <a:ext cx="8991600" cy="2585323"/>
          </a:xfrm>
          <a:prstGeom prst="rect">
            <a:avLst/>
          </a:prstGeom>
          <a:noFill/>
        </p:spPr>
        <p:txBody>
          <a:bodyPr wrap="square" rtlCol="0">
            <a:spAutoFit/>
          </a:bodyPr>
          <a:lstStyle/>
          <a:p>
            <a:pPr>
              <a:buFont typeface="Arial" pitchFamily="34" charset="0"/>
              <a:buChar char="•"/>
            </a:pPr>
            <a:r>
              <a:rPr lang="en-US" dirty="0" smtClean="0"/>
              <a:t>  Convertible Bonds: holder has option to convert bond to another security, such as stock.</a:t>
            </a:r>
          </a:p>
          <a:p>
            <a:pPr>
              <a:buFont typeface="Arial" pitchFamily="34" charset="0"/>
              <a:buChar char="•"/>
            </a:pPr>
            <a:r>
              <a:rPr lang="en-US" dirty="0" smtClean="0"/>
              <a:t>  Guaranteed Bonds: debt instrument is guaranteed by an entity other than the issuer.</a:t>
            </a:r>
          </a:p>
          <a:p>
            <a:pPr>
              <a:buFont typeface="Arial" pitchFamily="34" charset="0"/>
              <a:buChar char="•"/>
            </a:pPr>
            <a:r>
              <a:rPr lang="en-US" dirty="0" smtClean="0"/>
              <a:t>  Floating-Rate Bonds: interest rate is indexed to Treasury or other money market instrument.</a:t>
            </a:r>
          </a:p>
          <a:p>
            <a:pPr>
              <a:buFont typeface="Arial" pitchFamily="34" charset="0"/>
              <a:buChar char="•"/>
            </a:pPr>
            <a:r>
              <a:rPr lang="en-US" dirty="0" smtClean="0"/>
              <a:t>  Serial Bonds: different portions of the principal mature on different dates, linking payments </a:t>
            </a:r>
          </a:p>
          <a:p>
            <a:r>
              <a:rPr lang="en-US" dirty="0" smtClean="0"/>
              <a:t>    to the financial performance of the issuer.</a:t>
            </a:r>
          </a:p>
          <a:p>
            <a:pPr>
              <a:buFont typeface="Arial" pitchFamily="34" charset="0"/>
              <a:buChar char="•"/>
            </a:pPr>
            <a:r>
              <a:rPr lang="en-US" dirty="0" smtClean="0"/>
              <a:t>  Callable Bonds: give issuer the right to pay off the bond before maturity, limiting the rate of </a:t>
            </a:r>
          </a:p>
          <a:p>
            <a:r>
              <a:rPr lang="en-US" dirty="0" smtClean="0"/>
              <a:t>    return if interest rates fall because issuer can call bonds and refinance at lower interest rate.</a:t>
            </a:r>
          </a:p>
          <a:p>
            <a:pPr>
              <a:buFont typeface="Arial" pitchFamily="34" charset="0"/>
              <a:buChar char="•"/>
            </a:pPr>
            <a:r>
              <a:rPr lang="en-US" dirty="0" smtClean="0"/>
              <a:t>  Zero-Coupon Bonds: corporate bond that does not pay interest, but sold at deep discount.</a:t>
            </a:r>
          </a:p>
          <a:p>
            <a:pPr>
              <a:buFont typeface="Arial" pitchFamily="34" charset="0"/>
              <a:buChar char="•"/>
            </a:pPr>
            <a:r>
              <a:rPr lang="en-US" dirty="0" smtClean="0"/>
              <a:t>  Sinking Fund: requires issuer to set aside money periodically for repaying bonds.</a:t>
            </a:r>
          </a:p>
        </p:txBody>
      </p:sp>
      <p:sp>
        <p:nvSpPr>
          <p:cNvPr id="18" name="Content Placeholder 2"/>
          <p:cNvSpPr txBox="1">
            <a:spLocks/>
          </p:cNvSpPr>
          <p:nvPr/>
        </p:nvSpPr>
        <p:spPr>
          <a:xfrm>
            <a:off x="152400" y="3886200"/>
            <a:ext cx="8839200" cy="533400"/>
          </a:xfrm>
          <a:prstGeom prst="rect">
            <a:avLst/>
          </a:prstGeom>
        </p:spPr>
        <p:txBody>
          <a:bodyPr vert="horz" lIns="91440" tIns="45720" rIns="91440" bIns="45720" rtlCol="0">
            <a:normAutofit lnSpcReduction="1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Bond Collateral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9" name="TextBox 18"/>
          <p:cNvSpPr txBox="1"/>
          <p:nvPr/>
        </p:nvSpPr>
        <p:spPr>
          <a:xfrm>
            <a:off x="152400" y="4419600"/>
            <a:ext cx="8991600" cy="1200329"/>
          </a:xfrm>
          <a:prstGeom prst="rect">
            <a:avLst/>
          </a:prstGeom>
          <a:noFill/>
        </p:spPr>
        <p:txBody>
          <a:bodyPr wrap="square" rtlCol="0">
            <a:spAutoFit/>
          </a:bodyPr>
          <a:lstStyle/>
          <a:p>
            <a:pPr>
              <a:buFont typeface="Arial" pitchFamily="34" charset="0"/>
              <a:buChar char="•"/>
            </a:pPr>
            <a:r>
              <a:rPr lang="en-US" dirty="0" smtClean="0"/>
              <a:t>  Secured Bond – secured by specific assets and has priority over funds upon liquidation.</a:t>
            </a:r>
          </a:p>
          <a:p>
            <a:pPr>
              <a:buFont typeface="Arial" pitchFamily="34" charset="0"/>
              <a:buChar char="•"/>
            </a:pPr>
            <a:r>
              <a:rPr lang="en-US" dirty="0" smtClean="0"/>
              <a:t>  Debenture Bond – not secured by any asset.  Falls behind secured bonds in priority level.</a:t>
            </a:r>
          </a:p>
          <a:p>
            <a:pPr>
              <a:buFont typeface="Arial" pitchFamily="34" charset="0"/>
              <a:buChar char="•"/>
            </a:pPr>
            <a:r>
              <a:rPr lang="en-US" dirty="0" smtClean="0"/>
              <a:t>  Asset-Backed Security – collateralized by a pool of loans, leases, or other receivables.</a:t>
            </a:r>
          </a:p>
          <a:p>
            <a:pPr>
              <a:buFont typeface="Arial" pitchFamily="34" charset="0"/>
              <a:buChar char="•"/>
            </a:pPr>
            <a:r>
              <a:rPr lang="en-US" dirty="0" smtClean="0"/>
              <a:t>  Mortgage-Backed Security – financial instrument collateralized by a pool of mortgages.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up)">
                                      <p:cBhvr>
                                        <p:cTn id="12"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7 – Bonds and Stocks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Impacts on Yield to Maturity and Price</a:t>
            </a:r>
          </a:p>
          <a:p>
            <a:pPr>
              <a:buNone/>
            </a:pPr>
            <a:endParaRPr lang="en-US" dirty="0" smtClean="0"/>
          </a:p>
        </p:txBody>
      </p:sp>
      <p:sp>
        <p:nvSpPr>
          <p:cNvPr id="6" name="TextBox 5"/>
          <p:cNvSpPr txBox="1"/>
          <p:nvPr/>
        </p:nvSpPr>
        <p:spPr>
          <a:xfrm>
            <a:off x="152400" y="1143000"/>
            <a:ext cx="8839200" cy="369332"/>
          </a:xfrm>
          <a:prstGeom prst="rect">
            <a:avLst/>
          </a:prstGeom>
          <a:noFill/>
        </p:spPr>
        <p:txBody>
          <a:bodyPr wrap="square" rtlCol="0">
            <a:spAutoFit/>
          </a:bodyPr>
          <a:lstStyle/>
          <a:p>
            <a:r>
              <a:rPr lang="en-US" u="sng" dirty="0" smtClean="0"/>
              <a:t>Credit Risk:</a:t>
            </a:r>
            <a:r>
              <a:rPr lang="en-US" dirty="0" smtClean="0"/>
              <a:t>  risk that creditor will fail to make promised payments as they come due.</a:t>
            </a:r>
          </a:p>
        </p:txBody>
      </p:sp>
      <p:sp>
        <p:nvSpPr>
          <p:cNvPr id="5" name="TextBox 4"/>
          <p:cNvSpPr txBox="1"/>
          <p:nvPr/>
        </p:nvSpPr>
        <p:spPr>
          <a:xfrm>
            <a:off x="381000" y="1447800"/>
            <a:ext cx="8534400" cy="584775"/>
          </a:xfrm>
          <a:prstGeom prst="rect">
            <a:avLst/>
          </a:prstGeom>
          <a:noFill/>
        </p:spPr>
        <p:txBody>
          <a:bodyPr wrap="square" rtlCol="0">
            <a:spAutoFit/>
          </a:bodyPr>
          <a:lstStyle/>
          <a:p>
            <a:pPr>
              <a:buFont typeface="Arial" pitchFamily="34" charset="0"/>
              <a:buChar char="•"/>
            </a:pPr>
            <a:r>
              <a:rPr lang="en-US" sz="1600" dirty="0" smtClean="0"/>
              <a:t>  Bonds with lower credit risk, such as Treasury bonds which are no default risk, have lower yields </a:t>
            </a:r>
          </a:p>
          <a:p>
            <a:r>
              <a:rPr lang="en-US" sz="1600" dirty="0" smtClean="0"/>
              <a:t>    than those which require a higher rate of return due to increased risk.</a:t>
            </a:r>
          </a:p>
        </p:txBody>
      </p:sp>
      <p:sp>
        <p:nvSpPr>
          <p:cNvPr id="7" name="TextBox 6"/>
          <p:cNvSpPr txBox="1"/>
          <p:nvPr/>
        </p:nvSpPr>
        <p:spPr>
          <a:xfrm>
            <a:off x="152400" y="1981200"/>
            <a:ext cx="8839200" cy="369332"/>
          </a:xfrm>
          <a:prstGeom prst="rect">
            <a:avLst/>
          </a:prstGeom>
          <a:noFill/>
        </p:spPr>
        <p:txBody>
          <a:bodyPr wrap="square" rtlCol="0">
            <a:spAutoFit/>
          </a:bodyPr>
          <a:lstStyle/>
          <a:p>
            <a:r>
              <a:rPr lang="en-US" u="sng" dirty="0" smtClean="0"/>
              <a:t>Liquidity Risk:</a:t>
            </a:r>
            <a:r>
              <a:rPr lang="en-US" dirty="0" smtClean="0"/>
              <a:t>  risk that an asset cannot be sold on short notice without incurring a loss.</a:t>
            </a:r>
          </a:p>
        </p:txBody>
      </p:sp>
      <p:sp>
        <p:nvSpPr>
          <p:cNvPr id="8" name="TextBox 7"/>
          <p:cNvSpPr txBox="1"/>
          <p:nvPr/>
        </p:nvSpPr>
        <p:spPr>
          <a:xfrm>
            <a:off x="381000" y="2286000"/>
            <a:ext cx="8534400" cy="830997"/>
          </a:xfrm>
          <a:prstGeom prst="rect">
            <a:avLst/>
          </a:prstGeom>
          <a:noFill/>
        </p:spPr>
        <p:txBody>
          <a:bodyPr wrap="square" rtlCol="0">
            <a:spAutoFit/>
          </a:bodyPr>
          <a:lstStyle/>
          <a:p>
            <a:pPr>
              <a:buFont typeface="Arial" pitchFamily="34" charset="0"/>
              <a:buChar char="•"/>
            </a:pPr>
            <a:r>
              <a:rPr lang="en-US" sz="1600" dirty="0" smtClean="0"/>
              <a:t>  Bonds with higher liquidity have a lower rate of return than with a lower liquidity which require a </a:t>
            </a:r>
          </a:p>
          <a:p>
            <a:r>
              <a:rPr lang="en-US" sz="1600" dirty="0" smtClean="0"/>
              <a:t>    high rate of return known as liquidity premium.  Liquid bonds generally have a high transaction   </a:t>
            </a:r>
          </a:p>
          <a:p>
            <a:r>
              <a:rPr lang="en-US" sz="1600" dirty="0" smtClean="0"/>
              <a:t>    volume and have no transaction costs.</a:t>
            </a:r>
          </a:p>
        </p:txBody>
      </p:sp>
      <p:sp>
        <p:nvSpPr>
          <p:cNvPr id="9" name="TextBox 8"/>
          <p:cNvSpPr txBox="1"/>
          <p:nvPr/>
        </p:nvSpPr>
        <p:spPr>
          <a:xfrm>
            <a:off x="152400" y="3048000"/>
            <a:ext cx="8839200" cy="369332"/>
          </a:xfrm>
          <a:prstGeom prst="rect">
            <a:avLst/>
          </a:prstGeom>
          <a:noFill/>
        </p:spPr>
        <p:txBody>
          <a:bodyPr wrap="square" rtlCol="0">
            <a:spAutoFit/>
          </a:bodyPr>
          <a:lstStyle/>
          <a:p>
            <a:r>
              <a:rPr lang="en-US" u="sng" dirty="0" smtClean="0"/>
              <a:t>Maturity Term:</a:t>
            </a:r>
            <a:r>
              <a:rPr lang="en-US" dirty="0" smtClean="0"/>
              <a:t>  the amount of time until a bond matures.</a:t>
            </a:r>
          </a:p>
        </p:txBody>
      </p:sp>
      <p:sp>
        <p:nvSpPr>
          <p:cNvPr id="10" name="TextBox 9"/>
          <p:cNvSpPr txBox="1"/>
          <p:nvPr/>
        </p:nvSpPr>
        <p:spPr>
          <a:xfrm>
            <a:off x="381000" y="3352800"/>
            <a:ext cx="8534400" cy="584775"/>
          </a:xfrm>
          <a:prstGeom prst="rect">
            <a:avLst/>
          </a:prstGeom>
          <a:noFill/>
        </p:spPr>
        <p:txBody>
          <a:bodyPr wrap="square" rtlCol="0">
            <a:spAutoFit/>
          </a:bodyPr>
          <a:lstStyle/>
          <a:p>
            <a:pPr>
              <a:buFont typeface="Arial" pitchFamily="34" charset="0"/>
              <a:buChar char="•"/>
            </a:pPr>
            <a:r>
              <a:rPr lang="en-US" sz="1600" dirty="0" smtClean="0"/>
              <a:t>  A yield curve is used to provide a visual depiction of the term structure, which explains the relationship between interest rates and term to maturity.</a:t>
            </a:r>
          </a:p>
        </p:txBody>
      </p:sp>
      <p:sp>
        <p:nvSpPr>
          <p:cNvPr id="11" name="TextBox 10"/>
          <p:cNvSpPr txBox="1"/>
          <p:nvPr/>
        </p:nvSpPr>
        <p:spPr>
          <a:xfrm>
            <a:off x="914400" y="3886200"/>
            <a:ext cx="7467600" cy="1323439"/>
          </a:xfrm>
          <a:prstGeom prst="rect">
            <a:avLst/>
          </a:prstGeom>
          <a:noFill/>
        </p:spPr>
        <p:txBody>
          <a:bodyPr wrap="square" rtlCol="0">
            <a:spAutoFit/>
          </a:bodyPr>
          <a:lstStyle/>
          <a:p>
            <a:pPr>
              <a:buFont typeface="Wingdings" pitchFamily="2" charset="2"/>
              <a:buChar char="ü"/>
            </a:pPr>
            <a:r>
              <a:rPr lang="en-US" sz="1600" dirty="0" smtClean="0"/>
              <a:t>  </a:t>
            </a:r>
            <a:r>
              <a:rPr lang="en-US" sz="1600" u="sng" dirty="0" smtClean="0"/>
              <a:t>Upward sloping with long-term rates above short-term rates:</a:t>
            </a:r>
            <a:r>
              <a:rPr lang="en-US" sz="1600" dirty="0" smtClean="0"/>
              <a:t> more likely to have this </a:t>
            </a:r>
          </a:p>
          <a:p>
            <a:r>
              <a:rPr lang="en-US" sz="1600" dirty="0" smtClean="0"/>
              <a:t>      shape when short-term interest rates are low.  Most common curve.</a:t>
            </a:r>
          </a:p>
          <a:p>
            <a:pPr>
              <a:buFont typeface="Wingdings" pitchFamily="2" charset="2"/>
              <a:buChar char="ü"/>
            </a:pPr>
            <a:r>
              <a:rPr lang="en-US" sz="1600" dirty="0" smtClean="0"/>
              <a:t>  </a:t>
            </a:r>
            <a:r>
              <a:rPr lang="en-US" sz="1600" u="sng" dirty="0" smtClean="0"/>
              <a:t>Flat:</a:t>
            </a:r>
            <a:r>
              <a:rPr lang="en-US" sz="1600" dirty="0" smtClean="0"/>
              <a:t> short-term and long-term rates are equal.</a:t>
            </a:r>
          </a:p>
          <a:p>
            <a:pPr>
              <a:buFont typeface="Wingdings" pitchFamily="2" charset="2"/>
              <a:buChar char="ü"/>
            </a:pPr>
            <a:r>
              <a:rPr lang="en-US" sz="1600" dirty="0" smtClean="0"/>
              <a:t>  </a:t>
            </a:r>
            <a:r>
              <a:rPr lang="en-US" sz="1600" u="sng" dirty="0" smtClean="0"/>
              <a:t>Downward sloping with long-term rates below short-term rates:</a:t>
            </a:r>
            <a:r>
              <a:rPr lang="en-US" sz="1600" dirty="0" smtClean="0"/>
              <a:t> common when </a:t>
            </a:r>
          </a:p>
          <a:p>
            <a:r>
              <a:rPr lang="en-US" sz="1600" dirty="0" smtClean="0"/>
              <a:t>      short-term interest rates are high.</a:t>
            </a:r>
          </a:p>
        </p:txBody>
      </p:sp>
      <p:sp>
        <p:nvSpPr>
          <p:cNvPr id="13" name="TextBox 12"/>
          <p:cNvSpPr txBox="1"/>
          <p:nvPr/>
        </p:nvSpPr>
        <p:spPr>
          <a:xfrm>
            <a:off x="152400" y="5181600"/>
            <a:ext cx="8839200" cy="369332"/>
          </a:xfrm>
          <a:prstGeom prst="rect">
            <a:avLst/>
          </a:prstGeom>
          <a:noFill/>
        </p:spPr>
        <p:txBody>
          <a:bodyPr wrap="square" rtlCol="0">
            <a:spAutoFit/>
          </a:bodyPr>
          <a:lstStyle/>
          <a:p>
            <a:r>
              <a:rPr lang="en-US" u="sng" dirty="0" smtClean="0"/>
              <a:t>Yield to Maturity:</a:t>
            </a:r>
            <a:r>
              <a:rPr lang="en-US" dirty="0" smtClean="0"/>
              <a:t>  rate of return required by the marketplace (discount rate).  Influenced by:</a:t>
            </a:r>
          </a:p>
        </p:txBody>
      </p:sp>
      <p:sp>
        <p:nvSpPr>
          <p:cNvPr id="14" name="TextBox 13"/>
          <p:cNvSpPr txBox="1"/>
          <p:nvPr/>
        </p:nvSpPr>
        <p:spPr>
          <a:xfrm>
            <a:off x="381000" y="5486400"/>
            <a:ext cx="8534400" cy="830997"/>
          </a:xfrm>
          <a:prstGeom prst="rect">
            <a:avLst/>
          </a:prstGeom>
          <a:noFill/>
        </p:spPr>
        <p:txBody>
          <a:bodyPr wrap="square" rtlCol="0">
            <a:spAutoFit/>
          </a:bodyPr>
          <a:lstStyle/>
          <a:p>
            <a:pPr>
              <a:buFont typeface="Arial" pitchFamily="34" charset="0"/>
              <a:buChar char="•"/>
            </a:pPr>
            <a:r>
              <a:rPr lang="en-US" sz="1600" dirty="0" smtClean="0"/>
              <a:t>  Real Rate of Return: required rate of return adjusted for effects of inflation.</a:t>
            </a:r>
          </a:p>
          <a:p>
            <a:pPr>
              <a:buFont typeface="Arial" pitchFamily="34" charset="0"/>
              <a:buChar char="•"/>
            </a:pPr>
            <a:r>
              <a:rPr lang="en-US" sz="1600" dirty="0" smtClean="0"/>
              <a:t>  Inflation Premium: premium paid to offset the decrease in purchasing power due to inflation.</a:t>
            </a:r>
          </a:p>
          <a:p>
            <a:pPr>
              <a:buFont typeface="Arial" pitchFamily="34" charset="0"/>
              <a:buChar char="•"/>
            </a:pPr>
            <a:r>
              <a:rPr lang="en-US" sz="1600" dirty="0" smtClean="0"/>
              <a:t>  Risk Premium: compensates holder for credit and liquidity risk, in addition to maturity risk.</a:t>
            </a:r>
          </a:p>
        </p:txBody>
      </p:sp>
      <p:sp>
        <p:nvSpPr>
          <p:cNvPr id="15" name="TextBox 14"/>
          <p:cNvSpPr txBox="1"/>
          <p:nvPr/>
        </p:nvSpPr>
        <p:spPr>
          <a:xfrm>
            <a:off x="152400" y="6324600"/>
            <a:ext cx="8839200" cy="369332"/>
          </a:xfrm>
          <a:prstGeom prst="rect">
            <a:avLst/>
          </a:prstGeom>
          <a:noFill/>
        </p:spPr>
        <p:txBody>
          <a:bodyPr wrap="square" rtlCol="0">
            <a:spAutoFit/>
          </a:bodyPr>
          <a:lstStyle/>
          <a:p>
            <a:r>
              <a:rPr lang="en-US" u="sng" dirty="0" smtClean="0"/>
              <a:t>Bond Pricing:</a:t>
            </a:r>
            <a:r>
              <a:rPr lang="en-US" dirty="0" smtClean="0"/>
              <a:t>  inversely related to interest rates.  As they fall, prices increase and vice versa.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1000"/>
                                        <p:tgtEl>
                                          <p:spTgt spid="7"/>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left)">
                                      <p:cBhvr>
                                        <p:cTn id="13" dur="1000"/>
                                        <p:tgtEl>
                                          <p:spTgt spid="9"/>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1000"/>
                                        <p:tgtEl>
                                          <p:spTgt spid="13"/>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left)">
                                      <p:cBhvr>
                                        <p:cTn id="19" dur="10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left)">
                                      <p:cBhvr>
                                        <p:cTn id="24" dur="1000"/>
                                        <p:tgtEl>
                                          <p:spTgt spid="5"/>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1000"/>
                                        <p:tgtEl>
                                          <p:spTgt spid="8"/>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left)">
                                      <p:cBhvr>
                                        <p:cTn id="30" dur="1000"/>
                                        <p:tgtEl>
                                          <p:spTgt spid="10"/>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left)">
                                      <p:cBhvr>
                                        <p:cTn id="33" dur="1000"/>
                                        <p:tgtEl>
                                          <p:spTgt spid="11"/>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left)">
                                      <p:cBhvr>
                                        <p:cTn id="36"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7" grpId="0"/>
      <p:bldP spid="8" grpId="0"/>
      <p:bldP spid="9" grpId="0"/>
      <p:bldP spid="10" grpId="0"/>
      <p:bldP spid="11" grpId="0"/>
      <p:bldP spid="13" grpId="0"/>
      <p:bldP spid="14"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7 – Bonds and Stocks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Bond Pricing Example</a:t>
            </a:r>
          </a:p>
          <a:p>
            <a:pPr>
              <a:buNone/>
            </a:pPr>
            <a:endParaRPr lang="en-US" dirty="0" smtClean="0"/>
          </a:p>
        </p:txBody>
      </p:sp>
      <p:sp>
        <p:nvSpPr>
          <p:cNvPr id="6" name="TextBox 5"/>
          <p:cNvSpPr txBox="1"/>
          <p:nvPr/>
        </p:nvSpPr>
        <p:spPr>
          <a:xfrm>
            <a:off x="152400" y="1143000"/>
            <a:ext cx="8839200" cy="646331"/>
          </a:xfrm>
          <a:prstGeom prst="rect">
            <a:avLst/>
          </a:prstGeom>
          <a:noFill/>
        </p:spPr>
        <p:txBody>
          <a:bodyPr wrap="square" rtlCol="0">
            <a:spAutoFit/>
          </a:bodyPr>
          <a:lstStyle/>
          <a:p>
            <a:r>
              <a:rPr lang="en-US" u="sng" dirty="0" smtClean="0"/>
              <a:t>Example:</a:t>
            </a:r>
            <a:r>
              <a:rPr lang="en-US" dirty="0" smtClean="0"/>
              <a:t>  A $1,000 par value, 5-year bond with three years to maturity, with a 5% coupon, and a market required rate of return of 7%.</a:t>
            </a:r>
          </a:p>
        </p:txBody>
      </p:sp>
      <p:sp>
        <p:nvSpPr>
          <p:cNvPr id="16" name="TextBox 15"/>
          <p:cNvSpPr txBox="1"/>
          <p:nvPr/>
        </p:nvSpPr>
        <p:spPr>
          <a:xfrm>
            <a:off x="609600" y="1828800"/>
            <a:ext cx="8001000" cy="381000"/>
          </a:xfrm>
          <a:prstGeom prst="rect">
            <a:avLst/>
          </a:prstGeom>
          <a:noFill/>
        </p:spPr>
        <p:txBody>
          <a:bodyPr wrap="square" rtlCol="0">
            <a:spAutoFit/>
          </a:bodyPr>
          <a:lstStyle/>
          <a:p>
            <a:r>
              <a:rPr lang="en-US" dirty="0" smtClean="0"/>
              <a:t>Bond Price = C</a:t>
            </a:r>
            <a:r>
              <a:rPr lang="en-US" baseline="-25000" dirty="0" smtClean="0"/>
              <a:t>1</a:t>
            </a:r>
            <a:r>
              <a:rPr lang="en-US" dirty="0" smtClean="0"/>
              <a:t> ÷ (1 + r)</a:t>
            </a:r>
            <a:r>
              <a:rPr lang="en-US" baseline="30000" dirty="0" smtClean="0"/>
              <a:t>n</a:t>
            </a:r>
            <a:r>
              <a:rPr lang="en-US" dirty="0" smtClean="0"/>
              <a:t> + C</a:t>
            </a:r>
            <a:r>
              <a:rPr lang="en-US" baseline="-25000" dirty="0" smtClean="0"/>
              <a:t>2</a:t>
            </a:r>
            <a:r>
              <a:rPr lang="en-US" dirty="0" smtClean="0"/>
              <a:t> ÷ (1 + r)</a:t>
            </a:r>
            <a:r>
              <a:rPr lang="en-US" baseline="30000" dirty="0" smtClean="0"/>
              <a:t>n</a:t>
            </a:r>
            <a:r>
              <a:rPr lang="en-US" dirty="0" smtClean="0"/>
              <a:t> + C</a:t>
            </a:r>
            <a:r>
              <a:rPr lang="en-US" baseline="-25000" dirty="0" smtClean="0"/>
              <a:t>3</a:t>
            </a:r>
            <a:r>
              <a:rPr lang="en-US" dirty="0" smtClean="0"/>
              <a:t> ÷ (1 + r)</a:t>
            </a:r>
            <a:r>
              <a:rPr lang="en-US" baseline="30000" dirty="0" smtClean="0"/>
              <a:t>n</a:t>
            </a:r>
            <a:r>
              <a:rPr lang="en-US" dirty="0" smtClean="0"/>
              <a:t> + </a:t>
            </a:r>
            <a:r>
              <a:rPr lang="en-US" dirty="0" err="1" smtClean="0"/>
              <a:t>FaceValue</a:t>
            </a:r>
            <a:r>
              <a:rPr lang="en-US" dirty="0" smtClean="0"/>
              <a:t> ÷ (1 + r)</a:t>
            </a:r>
            <a:r>
              <a:rPr lang="en-US" baseline="30000" dirty="0" smtClean="0"/>
              <a:t>n</a:t>
            </a:r>
            <a:endParaRPr lang="en-US" baseline="30000" dirty="0"/>
          </a:p>
        </p:txBody>
      </p:sp>
      <p:sp>
        <p:nvSpPr>
          <p:cNvPr id="17" name="TextBox 16"/>
          <p:cNvSpPr txBox="1"/>
          <p:nvPr/>
        </p:nvSpPr>
        <p:spPr>
          <a:xfrm>
            <a:off x="609600" y="2133600"/>
            <a:ext cx="8001000" cy="369332"/>
          </a:xfrm>
          <a:prstGeom prst="rect">
            <a:avLst/>
          </a:prstGeom>
          <a:noFill/>
        </p:spPr>
        <p:txBody>
          <a:bodyPr wrap="square" rtlCol="0">
            <a:spAutoFit/>
          </a:bodyPr>
          <a:lstStyle/>
          <a:p>
            <a:r>
              <a:rPr lang="en-US" dirty="0" smtClean="0"/>
              <a:t>Bond Price = 50 ÷ (1 + .06)</a:t>
            </a:r>
            <a:r>
              <a:rPr lang="en-US" baseline="30000" dirty="0" smtClean="0"/>
              <a:t>1</a:t>
            </a:r>
            <a:r>
              <a:rPr lang="en-US" dirty="0" smtClean="0"/>
              <a:t> + 50 ÷ (1 + .06)</a:t>
            </a:r>
            <a:r>
              <a:rPr lang="en-US" baseline="30000" dirty="0" smtClean="0"/>
              <a:t>2</a:t>
            </a:r>
            <a:r>
              <a:rPr lang="en-US" dirty="0" smtClean="0"/>
              <a:t> + 50 ÷ (1 + .06)</a:t>
            </a:r>
            <a:r>
              <a:rPr lang="en-US" baseline="30000" dirty="0" smtClean="0"/>
              <a:t>3</a:t>
            </a:r>
            <a:r>
              <a:rPr lang="en-US" dirty="0" smtClean="0"/>
              <a:t> + 1,000 ÷ (1 + .06)</a:t>
            </a:r>
            <a:r>
              <a:rPr lang="en-US" baseline="30000" dirty="0" smtClean="0"/>
              <a:t>3</a:t>
            </a:r>
            <a:endParaRPr lang="en-US" baseline="30000" dirty="0"/>
          </a:p>
        </p:txBody>
      </p:sp>
      <p:sp>
        <p:nvSpPr>
          <p:cNvPr id="18" name="TextBox 17"/>
          <p:cNvSpPr txBox="1"/>
          <p:nvPr/>
        </p:nvSpPr>
        <p:spPr>
          <a:xfrm>
            <a:off x="609600" y="2438400"/>
            <a:ext cx="8001000" cy="369332"/>
          </a:xfrm>
          <a:prstGeom prst="rect">
            <a:avLst/>
          </a:prstGeom>
          <a:noFill/>
        </p:spPr>
        <p:txBody>
          <a:bodyPr wrap="square" rtlCol="0">
            <a:spAutoFit/>
          </a:bodyPr>
          <a:lstStyle/>
          <a:p>
            <a:r>
              <a:rPr lang="en-US" dirty="0" smtClean="0"/>
              <a:t>Bond Price = 50 ÷ (1.06) + 50 ÷ (1.06)</a:t>
            </a:r>
            <a:r>
              <a:rPr lang="en-US" baseline="30000" dirty="0" smtClean="0"/>
              <a:t>2</a:t>
            </a:r>
            <a:r>
              <a:rPr lang="en-US" dirty="0" smtClean="0"/>
              <a:t> + 50 ÷ (1.06)</a:t>
            </a:r>
            <a:r>
              <a:rPr lang="en-US" baseline="30000" dirty="0" smtClean="0"/>
              <a:t>3</a:t>
            </a:r>
            <a:r>
              <a:rPr lang="en-US" dirty="0" smtClean="0"/>
              <a:t> + 1,000 ÷ (1.06)</a:t>
            </a:r>
            <a:r>
              <a:rPr lang="en-US" baseline="30000" dirty="0" smtClean="0"/>
              <a:t>3</a:t>
            </a:r>
            <a:endParaRPr lang="en-US" baseline="30000" dirty="0"/>
          </a:p>
        </p:txBody>
      </p:sp>
      <p:sp>
        <p:nvSpPr>
          <p:cNvPr id="19" name="TextBox 18"/>
          <p:cNvSpPr txBox="1"/>
          <p:nvPr/>
        </p:nvSpPr>
        <p:spPr>
          <a:xfrm>
            <a:off x="609600" y="2743200"/>
            <a:ext cx="8001000" cy="369332"/>
          </a:xfrm>
          <a:prstGeom prst="rect">
            <a:avLst/>
          </a:prstGeom>
          <a:noFill/>
        </p:spPr>
        <p:txBody>
          <a:bodyPr wrap="square" rtlCol="0">
            <a:spAutoFit/>
          </a:bodyPr>
          <a:lstStyle/>
          <a:p>
            <a:r>
              <a:rPr lang="en-US" dirty="0" smtClean="0"/>
              <a:t>Bond Price = 50 ÷ 1.06 + 50 ÷ 1.1236 + 50 ÷ 1.191016 + 1,000 ÷ 1.191016</a:t>
            </a:r>
            <a:endParaRPr lang="en-US" baseline="30000" dirty="0"/>
          </a:p>
        </p:txBody>
      </p:sp>
      <p:sp>
        <p:nvSpPr>
          <p:cNvPr id="20" name="TextBox 19"/>
          <p:cNvSpPr txBox="1"/>
          <p:nvPr/>
        </p:nvSpPr>
        <p:spPr>
          <a:xfrm>
            <a:off x="609600" y="3048000"/>
            <a:ext cx="8001000" cy="369332"/>
          </a:xfrm>
          <a:prstGeom prst="rect">
            <a:avLst/>
          </a:prstGeom>
          <a:noFill/>
        </p:spPr>
        <p:txBody>
          <a:bodyPr wrap="square" rtlCol="0">
            <a:spAutoFit/>
          </a:bodyPr>
          <a:lstStyle/>
          <a:p>
            <a:r>
              <a:rPr lang="en-US" dirty="0" smtClean="0"/>
              <a:t>Bond Price = 47.17 + 44.50 + 41.98 + 839.62</a:t>
            </a:r>
            <a:endParaRPr lang="en-US" baseline="30000" dirty="0"/>
          </a:p>
        </p:txBody>
      </p:sp>
      <p:sp>
        <p:nvSpPr>
          <p:cNvPr id="21" name="TextBox 20"/>
          <p:cNvSpPr txBox="1"/>
          <p:nvPr/>
        </p:nvSpPr>
        <p:spPr>
          <a:xfrm>
            <a:off x="609600" y="3352800"/>
            <a:ext cx="8001000" cy="369332"/>
          </a:xfrm>
          <a:prstGeom prst="rect">
            <a:avLst/>
          </a:prstGeom>
          <a:noFill/>
        </p:spPr>
        <p:txBody>
          <a:bodyPr wrap="square" rtlCol="0">
            <a:spAutoFit/>
          </a:bodyPr>
          <a:lstStyle/>
          <a:p>
            <a:r>
              <a:rPr lang="en-US" dirty="0" smtClean="0"/>
              <a:t>Bond Price = 973.27</a:t>
            </a:r>
            <a:endParaRPr lang="en-US" baseline="30000" dirty="0"/>
          </a:p>
        </p:txBody>
      </p:sp>
      <p:sp>
        <p:nvSpPr>
          <p:cNvPr id="22" name="TextBox 21"/>
          <p:cNvSpPr txBox="1"/>
          <p:nvPr/>
        </p:nvSpPr>
        <p:spPr>
          <a:xfrm>
            <a:off x="609600" y="4038600"/>
            <a:ext cx="6096000" cy="369332"/>
          </a:xfrm>
          <a:prstGeom prst="rect">
            <a:avLst/>
          </a:prstGeom>
          <a:noFill/>
        </p:spPr>
        <p:txBody>
          <a:bodyPr wrap="square" rtlCol="0">
            <a:spAutoFit/>
          </a:bodyPr>
          <a:lstStyle/>
          <a:p>
            <a:r>
              <a:rPr lang="en-US" dirty="0" smtClean="0"/>
              <a:t>Looks a lot like a PV function of future cash flows…</a:t>
            </a:r>
            <a:endParaRPr lang="en-US" dirty="0"/>
          </a:p>
        </p:txBody>
      </p:sp>
      <p:sp>
        <p:nvSpPr>
          <p:cNvPr id="23" name="TextBox 22"/>
          <p:cNvSpPr txBox="1"/>
          <p:nvPr/>
        </p:nvSpPr>
        <p:spPr>
          <a:xfrm>
            <a:off x="609600" y="4724400"/>
            <a:ext cx="7924800" cy="369332"/>
          </a:xfrm>
          <a:prstGeom prst="rect">
            <a:avLst/>
          </a:prstGeom>
          <a:noFill/>
        </p:spPr>
        <p:txBody>
          <a:bodyPr wrap="square" rtlCol="0">
            <a:spAutoFit/>
          </a:bodyPr>
          <a:lstStyle/>
          <a:p>
            <a:r>
              <a:rPr lang="en-US" dirty="0" smtClean="0"/>
              <a:t>Because the bond is priced below its par value it is said to be selling at a discount.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1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1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left)">
                                      <p:cBhvr>
                                        <p:cTn id="17" dur="10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left)">
                                      <p:cBhvr>
                                        <p:cTn id="22" dur="10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left)">
                                      <p:cBhvr>
                                        <p:cTn id="27" dur="10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wipe(left)">
                                      <p:cBhvr>
                                        <p:cTn id="32" dur="10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20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P spid="22" grpId="0"/>
      <p:bldP spid="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7 – Bonds and Stocks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Stock Characteristics</a:t>
            </a:r>
          </a:p>
          <a:p>
            <a:pPr>
              <a:buNone/>
            </a:pPr>
            <a:endParaRPr lang="en-US" dirty="0" smtClean="0"/>
          </a:p>
        </p:txBody>
      </p:sp>
      <p:sp>
        <p:nvSpPr>
          <p:cNvPr id="6" name="TextBox 5"/>
          <p:cNvSpPr txBox="1"/>
          <p:nvPr/>
        </p:nvSpPr>
        <p:spPr>
          <a:xfrm>
            <a:off x="457200" y="1447800"/>
            <a:ext cx="8458200" cy="923330"/>
          </a:xfrm>
          <a:prstGeom prst="rect">
            <a:avLst/>
          </a:prstGeom>
          <a:noFill/>
        </p:spPr>
        <p:txBody>
          <a:bodyPr wrap="square" rtlCol="0">
            <a:spAutoFit/>
          </a:bodyPr>
          <a:lstStyle/>
          <a:p>
            <a:pPr>
              <a:buFont typeface="Arial" pitchFamily="34" charset="0"/>
              <a:buChar char="•"/>
            </a:pPr>
            <a:r>
              <a:rPr lang="en-US" dirty="0" smtClean="0"/>
              <a:t>  Unlike bonds, which are debt instruments, stocks represent ownership.  While they have a residual claim to equity in the firm upon liquidation, they have lower priority than bonds.  This represents additional risk, but also the potential for greater returns.</a:t>
            </a:r>
          </a:p>
        </p:txBody>
      </p:sp>
      <p:sp>
        <p:nvSpPr>
          <p:cNvPr id="12" name="TextBox 11"/>
          <p:cNvSpPr txBox="1"/>
          <p:nvPr/>
        </p:nvSpPr>
        <p:spPr>
          <a:xfrm>
            <a:off x="152400" y="1066800"/>
            <a:ext cx="8839200" cy="430887"/>
          </a:xfrm>
          <a:prstGeom prst="rect">
            <a:avLst/>
          </a:prstGeom>
          <a:noFill/>
        </p:spPr>
        <p:txBody>
          <a:bodyPr wrap="square" rtlCol="0">
            <a:spAutoFit/>
          </a:bodyPr>
          <a:lstStyle/>
          <a:p>
            <a:r>
              <a:rPr lang="en-US" sz="2200" dirty="0" smtClean="0"/>
              <a:t>Stocks: represent an ownership interest in the issuing company.</a:t>
            </a:r>
          </a:p>
        </p:txBody>
      </p:sp>
      <p:sp>
        <p:nvSpPr>
          <p:cNvPr id="18" name="TextBox 17"/>
          <p:cNvSpPr txBox="1"/>
          <p:nvPr/>
        </p:nvSpPr>
        <p:spPr>
          <a:xfrm>
            <a:off x="457200" y="2362200"/>
            <a:ext cx="8458200" cy="646331"/>
          </a:xfrm>
          <a:prstGeom prst="rect">
            <a:avLst/>
          </a:prstGeom>
          <a:noFill/>
        </p:spPr>
        <p:txBody>
          <a:bodyPr wrap="square" rtlCol="0">
            <a:spAutoFit/>
          </a:bodyPr>
          <a:lstStyle/>
          <a:p>
            <a:pPr>
              <a:buFont typeface="Arial" pitchFamily="34" charset="0"/>
              <a:buChar char="•"/>
            </a:pPr>
            <a:r>
              <a:rPr lang="en-US" dirty="0" smtClean="0"/>
              <a:t>  Also unlike bonds, which have a set maturity date, stocks exist indefinitely unless the organization goes out of business or merges with another corporation.</a:t>
            </a:r>
          </a:p>
        </p:txBody>
      </p:sp>
      <p:sp>
        <p:nvSpPr>
          <p:cNvPr id="9" name="TextBox 8"/>
          <p:cNvSpPr txBox="1"/>
          <p:nvPr/>
        </p:nvSpPr>
        <p:spPr>
          <a:xfrm>
            <a:off x="152400" y="3429000"/>
            <a:ext cx="8839200" cy="430887"/>
          </a:xfrm>
          <a:prstGeom prst="rect">
            <a:avLst/>
          </a:prstGeom>
          <a:noFill/>
        </p:spPr>
        <p:txBody>
          <a:bodyPr wrap="square" rtlCol="0">
            <a:spAutoFit/>
          </a:bodyPr>
          <a:lstStyle/>
          <a:p>
            <a:r>
              <a:rPr lang="en-US" sz="2200" dirty="0" smtClean="0"/>
              <a:t>Annual Rate of Return for Stock</a:t>
            </a:r>
          </a:p>
        </p:txBody>
      </p:sp>
      <p:sp>
        <p:nvSpPr>
          <p:cNvPr id="10" name="TextBox 9"/>
          <p:cNvSpPr txBox="1"/>
          <p:nvPr/>
        </p:nvSpPr>
        <p:spPr>
          <a:xfrm>
            <a:off x="457200" y="3810000"/>
            <a:ext cx="8458200" cy="646331"/>
          </a:xfrm>
          <a:prstGeom prst="rect">
            <a:avLst/>
          </a:prstGeom>
          <a:noFill/>
        </p:spPr>
        <p:txBody>
          <a:bodyPr wrap="square" rtlCol="0">
            <a:spAutoFit/>
          </a:bodyPr>
          <a:lstStyle/>
          <a:p>
            <a:pPr>
              <a:buFont typeface="Arial" pitchFamily="34" charset="0"/>
              <a:buChar char="•"/>
            </a:pPr>
            <a:r>
              <a:rPr lang="en-US" dirty="0" smtClean="0"/>
              <a:t>  Remember, for bonds:</a:t>
            </a:r>
          </a:p>
          <a:p>
            <a:pPr algn="ctr"/>
            <a:r>
              <a:rPr lang="en-US" dirty="0" smtClean="0"/>
              <a:t>Annual Rate of Return = (Interest + Capital Gain) ÷ Bond price at beginning of year</a:t>
            </a:r>
          </a:p>
        </p:txBody>
      </p:sp>
      <p:sp>
        <p:nvSpPr>
          <p:cNvPr id="11" name="TextBox 10"/>
          <p:cNvSpPr txBox="1"/>
          <p:nvPr/>
        </p:nvSpPr>
        <p:spPr>
          <a:xfrm>
            <a:off x="457200" y="4724400"/>
            <a:ext cx="8458200" cy="646331"/>
          </a:xfrm>
          <a:prstGeom prst="rect">
            <a:avLst/>
          </a:prstGeom>
          <a:noFill/>
        </p:spPr>
        <p:txBody>
          <a:bodyPr wrap="square" rtlCol="0">
            <a:spAutoFit/>
          </a:bodyPr>
          <a:lstStyle/>
          <a:p>
            <a:pPr>
              <a:buFont typeface="Arial" pitchFamily="34" charset="0"/>
              <a:buChar char="•"/>
            </a:pPr>
            <a:r>
              <a:rPr lang="en-US" dirty="0" smtClean="0"/>
              <a:t>  Stocks are similar, expressed as:</a:t>
            </a:r>
          </a:p>
          <a:p>
            <a:pPr algn="ctr"/>
            <a:r>
              <a:rPr lang="en-US" dirty="0" smtClean="0"/>
              <a:t>Annual Rate of Return = (Dividend+ Capital Gain) ÷ Share price at beginning of year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8"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a:bodyPr>
          <a:lstStyle/>
          <a:p>
            <a:r>
              <a:rPr lang="en-US" sz="2000" u="sng" dirty="0" smtClean="0"/>
              <a:t>Chapter 7 – Bonds and Stocks</a:t>
            </a:r>
            <a:endParaRPr lang="en-US" sz="2000" u="sng" dirty="0"/>
          </a:p>
        </p:txBody>
      </p:sp>
      <p:sp>
        <p:nvSpPr>
          <p:cNvPr id="3" name="Content Placeholder 2"/>
          <p:cNvSpPr>
            <a:spLocks noGrp="1"/>
          </p:cNvSpPr>
          <p:nvPr>
            <p:ph idx="1"/>
          </p:nvPr>
        </p:nvSpPr>
        <p:spPr>
          <a:xfrm>
            <a:off x="152400" y="609600"/>
            <a:ext cx="8839200" cy="533400"/>
          </a:xfrm>
        </p:spPr>
        <p:txBody>
          <a:bodyPr>
            <a:normAutofit lnSpcReduction="10000"/>
          </a:bodyPr>
          <a:lstStyle/>
          <a:p>
            <a:pPr algn="ctr">
              <a:buNone/>
            </a:pPr>
            <a:r>
              <a:rPr lang="en-US" dirty="0" smtClean="0"/>
              <a:t>Types of Stock</a:t>
            </a:r>
          </a:p>
          <a:p>
            <a:pPr>
              <a:buNone/>
            </a:pPr>
            <a:endParaRPr lang="en-US" dirty="0" smtClean="0"/>
          </a:p>
        </p:txBody>
      </p:sp>
      <p:sp>
        <p:nvSpPr>
          <p:cNvPr id="19" name="TextBox 18"/>
          <p:cNvSpPr txBox="1"/>
          <p:nvPr/>
        </p:nvSpPr>
        <p:spPr>
          <a:xfrm>
            <a:off x="457200" y="1371600"/>
            <a:ext cx="8458200" cy="3139321"/>
          </a:xfrm>
          <a:prstGeom prst="rect">
            <a:avLst/>
          </a:prstGeom>
          <a:noFill/>
        </p:spPr>
        <p:txBody>
          <a:bodyPr wrap="square" rtlCol="0">
            <a:spAutoFit/>
          </a:bodyPr>
          <a:lstStyle/>
          <a:p>
            <a:pPr>
              <a:buFont typeface="Arial" pitchFamily="34" charset="0"/>
              <a:buChar char="•"/>
            </a:pPr>
            <a:r>
              <a:rPr lang="en-US" dirty="0" smtClean="0"/>
              <a:t>  No voting rights, but takes precedence over common stock regarding dividend and </a:t>
            </a:r>
          </a:p>
          <a:p>
            <a:r>
              <a:rPr lang="en-US" dirty="0" smtClean="0"/>
              <a:t>    liquidation payments.  This makes the cash flow similar to a bond, but does not, </a:t>
            </a:r>
          </a:p>
          <a:p>
            <a:r>
              <a:rPr lang="en-US" dirty="0" smtClean="0"/>
              <a:t>    however, guarantee dividend payment because it is not contractually stipulated and </a:t>
            </a:r>
          </a:p>
          <a:p>
            <a:r>
              <a:rPr lang="en-US" dirty="0" smtClean="0"/>
              <a:t>    must be voted on.  Some issues carry redemption value in case a corporation wishes to </a:t>
            </a:r>
          </a:p>
          <a:p>
            <a:r>
              <a:rPr lang="en-US" dirty="0" smtClean="0"/>
              <a:t>    retire the issue.  Dividends are not tax deductible expenses  for the issuing company.</a:t>
            </a:r>
          </a:p>
          <a:p>
            <a:pPr>
              <a:buFont typeface="Arial" pitchFamily="34" charset="0"/>
              <a:buChar char="•"/>
            </a:pPr>
            <a:r>
              <a:rPr lang="en-US" dirty="0" smtClean="0"/>
              <a:t>  Cumulative Preferred Stock – holder has right to receive accrued unpaid dividends </a:t>
            </a:r>
          </a:p>
          <a:p>
            <a:r>
              <a:rPr lang="en-US" dirty="0" smtClean="0"/>
              <a:t>    before any can be paid to common stockholders.</a:t>
            </a:r>
          </a:p>
          <a:p>
            <a:pPr>
              <a:buFont typeface="Arial" pitchFamily="34" charset="0"/>
              <a:buChar char="•"/>
            </a:pPr>
            <a:r>
              <a:rPr lang="en-US" dirty="0" smtClean="0"/>
              <a:t>  Non-Cumulative Preferred Stock – no right to receive accrued dividends.</a:t>
            </a:r>
          </a:p>
          <a:p>
            <a:pPr>
              <a:buFont typeface="Arial" pitchFamily="34" charset="0"/>
              <a:buChar char="•"/>
            </a:pPr>
            <a:r>
              <a:rPr lang="en-US" dirty="0" smtClean="0"/>
              <a:t>  Convertible Preferred Stock – allows the holder to convert it to a stated number of </a:t>
            </a:r>
          </a:p>
          <a:p>
            <a:r>
              <a:rPr lang="en-US" dirty="0" smtClean="0"/>
              <a:t>    common shares.  When common stock price increases it should also increase, but if </a:t>
            </a:r>
          </a:p>
          <a:p>
            <a:r>
              <a:rPr lang="en-US" dirty="0" smtClean="0"/>
              <a:t>    common decreases it will be more stable due to dividend feature.</a:t>
            </a:r>
          </a:p>
        </p:txBody>
      </p:sp>
      <p:sp>
        <p:nvSpPr>
          <p:cNvPr id="20" name="TextBox 19"/>
          <p:cNvSpPr txBox="1"/>
          <p:nvPr/>
        </p:nvSpPr>
        <p:spPr>
          <a:xfrm>
            <a:off x="152400" y="1066800"/>
            <a:ext cx="8839200" cy="430887"/>
          </a:xfrm>
          <a:prstGeom prst="rect">
            <a:avLst/>
          </a:prstGeom>
          <a:noFill/>
        </p:spPr>
        <p:txBody>
          <a:bodyPr wrap="square" rtlCol="0">
            <a:spAutoFit/>
          </a:bodyPr>
          <a:lstStyle/>
          <a:p>
            <a:r>
              <a:rPr lang="en-US" sz="2200" dirty="0" smtClean="0"/>
              <a:t>Preferred Stock</a:t>
            </a:r>
          </a:p>
        </p:txBody>
      </p:sp>
      <p:sp>
        <p:nvSpPr>
          <p:cNvPr id="9" name="TextBox 8"/>
          <p:cNvSpPr txBox="1"/>
          <p:nvPr/>
        </p:nvSpPr>
        <p:spPr>
          <a:xfrm>
            <a:off x="152400" y="4572000"/>
            <a:ext cx="8839200" cy="430887"/>
          </a:xfrm>
          <a:prstGeom prst="rect">
            <a:avLst/>
          </a:prstGeom>
          <a:noFill/>
        </p:spPr>
        <p:txBody>
          <a:bodyPr wrap="square" rtlCol="0">
            <a:spAutoFit/>
          </a:bodyPr>
          <a:lstStyle/>
          <a:p>
            <a:r>
              <a:rPr lang="en-US" sz="2200" dirty="0" smtClean="0"/>
              <a:t>Common Stock</a:t>
            </a:r>
          </a:p>
        </p:txBody>
      </p:sp>
      <p:sp>
        <p:nvSpPr>
          <p:cNvPr id="10" name="TextBox 9"/>
          <p:cNvSpPr txBox="1"/>
          <p:nvPr/>
        </p:nvSpPr>
        <p:spPr>
          <a:xfrm>
            <a:off x="457200" y="4953000"/>
            <a:ext cx="8458200" cy="1200329"/>
          </a:xfrm>
          <a:prstGeom prst="rect">
            <a:avLst/>
          </a:prstGeom>
          <a:noFill/>
        </p:spPr>
        <p:txBody>
          <a:bodyPr wrap="square" rtlCol="0">
            <a:spAutoFit/>
          </a:bodyPr>
          <a:lstStyle/>
          <a:p>
            <a:pPr>
              <a:buFont typeface="Arial" pitchFamily="34" charset="0"/>
              <a:buChar char="•"/>
            </a:pPr>
            <a:r>
              <a:rPr lang="en-US" dirty="0" smtClean="0"/>
              <a:t>  Represents ownership interest and includes voting rights, but has the lowest priority </a:t>
            </a:r>
          </a:p>
          <a:p>
            <a:r>
              <a:rPr lang="en-US" dirty="0" smtClean="0"/>
              <a:t>    regarding dividend payment and liquidation behind creditors/bonds and preferred </a:t>
            </a:r>
          </a:p>
          <a:p>
            <a:r>
              <a:rPr lang="en-US" dirty="0" smtClean="0"/>
              <a:t>    stocks.  Dividends are not usually fixed, typically increasing while earnings increase </a:t>
            </a:r>
          </a:p>
          <a:p>
            <a:r>
              <a:rPr lang="en-US" dirty="0" smtClean="0"/>
              <a:t>    and vice versa.  Volatile pricing, but above-average expected return long term.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1000" fill="hold"/>
                                        <p:tgtEl>
                                          <p:spTgt spid="19"/>
                                        </p:tgtEl>
                                        <p:attrNameLst>
                                          <p:attrName>ppt_x</p:attrName>
                                        </p:attrNameLst>
                                      </p:cBhvr>
                                      <p:tavLst>
                                        <p:tav tm="0">
                                          <p:val>
                                            <p:strVal val="0-#ppt_w/2"/>
                                          </p:val>
                                        </p:tav>
                                        <p:tav tm="100000">
                                          <p:val>
                                            <p:strVal val="#ppt_x"/>
                                          </p:val>
                                        </p:tav>
                                      </p:tavLst>
                                    </p:anim>
                                    <p:anim calcmode="lin" valueType="num">
                                      <p:cBhvr additive="base">
                                        <p:cTn id="8" dur="10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1000" fill="hold"/>
                                        <p:tgtEl>
                                          <p:spTgt spid="10"/>
                                        </p:tgtEl>
                                        <p:attrNameLst>
                                          <p:attrName>ppt_x</p:attrName>
                                        </p:attrNameLst>
                                      </p:cBhvr>
                                      <p:tavLst>
                                        <p:tav tm="0">
                                          <p:val>
                                            <p:strVal val="0-#ppt_w/2"/>
                                          </p:val>
                                        </p:tav>
                                        <p:tav tm="100000">
                                          <p:val>
                                            <p:strVal val="#ppt_x"/>
                                          </p:val>
                                        </p:tav>
                                      </p:tavLst>
                                    </p:anim>
                                    <p:anim calcmode="lin" valueType="num">
                                      <p:cBhvr additive="base">
                                        <p:cTn id="14" dur="1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9646</Words>
  <Application>Microsoft Office PowerPoint</Application>
  <PresentationFormat>On-screen Show (4:3)</PresentationFormat>
  <Paragraphs>531</Paragraphs>
  <Slides>25</Slides>
  <Notes>25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Office Theme</vt:lpstr>
      <vt:lpstr>Worksheet</vt:lpstr>
      <vt:lpstr>Chapter 7 – Bonds and Stocks Chapter 8 – Insurer Investment Portfolio Management Chapter 9 – Insurer Capital: Needs and Sources</vt:lpstr>
      <vt:lpstr>Chapter 7 – Bonds and Stocks</vt:lpstr>
      <vt:lpstr>Chapter 7 – Bonds and Stocks</vt:lpstr>
      <vt:lpstr>Chapter 7 – Bonds and Stocks</vt:lpstr>
      <vt:lpstr>Chapter 7 – Bonds and Stocks</vt:lpstr>
      <vt:lpstr>Chapter 7 – Bonds and Stocks</vt:lpstr>
      <vt:lpstr>Chapter 7 – Bonds and Stocks</vt:lpstr>
      <vt:lpstr>Chapter 7 – Bonds and Stocks</vt:lpstr>
      <vt:lpstr>Chapter 7 – Bonds and Stocks</vt:lpstr>
      <vt:lpstr>Chapter 7 – Bonds and Stocks</vt:lpstr>
      <vt:lpstr>Chapter 7 – Bonds and Stocks</vt:lpstr>
      <vt:lpstr>Chapter 7 – Bonds and Stocks</vt:lpstr>
      <vt:lpstr>Chapter 7 – Bonds and Stocks</vt:lpstr>
      <vt:lpstr>Chapter 8 – Insurer Investment Portfolio Management</vt:lpstr>
      <vt:lpstr>Chapter 8 – Insurer Investment Portfolio Management</vt:lpstr>
      <vt:lpstr>Chapter 8 – Insurer Investment Portfolio Management</vt:lpstr>
      <vt:lpstr>Chapter 8 – Insurer Investment Portfolio Management</vt:lpstr>
      <vt:lpstr>Chapter 8 – Insurer Investment Portfolio Management</vt:lpstr>
      <vt:lpstr>Chapter 8 – Insurer Investment Portfolio Management</vt:lpstr>
      <vt:lpstr>Chapter 9 – Insurer Capital: Needs and Sources</vt:lpstr>
      <vt:lpstr>Chapter 9 – Insurer Capital: Needs and Sources</vt:lpstr>
      <vt:lpstr>Chapter 9 – Insurer Capital: Needs and Sources</vt:lpstr>
      <vt:lpstr>Chapter 9 – Insurer Capital: Needs and Sources</vt:lpstr>
      <vt:lpstr>Chapter 9 – Insurer Capital: Needs and Sources</vt:lpstr>
      <vt:lpstr>Chapter 9 – Insurer Capital: Needs and Sources</vt:lpstr>
    </vt:vector>
  </TitlesOfParts>
  <Company>Shelter Insurance Companies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 Bonds and Stocks Chapter 8 – Insurer Investment Portfolio Management Chapter 9 – Insurer Capital: Needs and Sources</dc:title>
  <dc:creator>rin2727</dc:creator>
  <cp:lastModifiedBy>rin2727</cp:lastModifiedBy>
  <cp:revision>1</cp:revision>
  <dcterms:created xsi:type="dcterms:W3CDTF">2011-02-11T14:36:16Z</dcterms:created>
  <dcterms:modified xsi:type="dcterms:W3CDTF">2011-02-11T14:36:48Z</dcterms:modified>
</cp:coreProperties>
</file>