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75" r:id="rId12"/>
    <p:sldId id="276" r:id="rId13"/>
    <p:sldId id="266" r:id="rId14"/>
    <p:sldId id="277" r:id="rId15"/>
    <p:sldId id="278" r:id="rId16"/>
    <p:sldId id="283" r:id="rId17"/>
    <p:sldId id="267" r:id="rId18"/>
    <p:sldId id="268" r:id="rId19"/>
    <p:sldId id="269" r:id="rId20"/>
    <p:sldId id="270" r:id="rId21"/>
    <p:sldId id="271" r:id="rId22"/>
    <p:sldId id="279" r:id="rId23"/>
    <p:sldId id="280" r:id="rId24"/>
    <p:sldId id="284" r:id="rId25"/>
    <p:sldId id="274" r:id="rId26"/>
    <p:sldId id="281" r:id="rId27"/>
    <p:sldId id="282" r:id="rId28"/>
    <p:sldId id="287"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80" autoAdjust="0"/>
  </p:normalViewPr>
  <p:slideViewPr>
    <p:cSldViewPr>
      <p:cViewPr>
        <p:scale>
          <a:sx n="72" d="100"/>
          <a:sy n="72" d="100"/>
        </p:scale>
        <p:origin x="-2152"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49BD5-2F20-4F6D-BBB6-AFFDE7257F66}" type="datetimeFigureOut">
              <a:rPr lang="en-US" smtClean="0"/>
              <a:pPr/>
              <a:t>6/28/14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BDB0C2-2818-447C-AE19-016484620CDE}" type="slidenum">
              <a:rPr lang="en-US" smtClean="0"/>
              <a:pPr/>
              <a:t>‹#›</a:t>
            </a:fld>
            <a:endParaRPr lang="en-US"/>
          </a:p>
        </p:txBody>
      </p:sp>
    </p:spTree>
    <p:extLst>
      <p:ext uri="{BB962C8B-B14F-4D97-AF65-F5344CB8AC3E}">
        <p14:creationId xmlns:p14="http://schemas.microsoft.com/office/powerpoint/2010/main" val="326984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back to the third session of</a:t>
            </a:r>
            <a:r>
              <a:rPr lang="en-US" baseline="0" dirty="0" smtClean="0"/>
              <a:t> the CPCU 540 tutoring sessions.  Today we will be covering Chapters 4, 5, and 6 which focus on Insurer Statutory Accounting and Analysis in Chapters 4 and 5 and on Cash Flow Valuation in Chapter 6, which we covered heavily in the first session.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provides some examples of Future Value formulas and how they are entered into the calculator. </a:t>
            </a:r>
            <a:r>
              <a:rPr lang="en-US" baseline="0" dirty="0" smtClean="0"/>
              <a:t>You can see the effect that multiple compounding has on the ultimate value.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how we</a:t>
            </a:r>
            <a:r>
              <a:rPr lang="en-US" baseline="0" dirty="0" smtClean="0"/>
              <a:t> enter our previous question about Annual Compounding into the Texas Instruments BAII Plus Financial Calculator.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 per year.  To do this we hit 2</a:t>
            </a:r>
            <a:r>
              <a:rPr lang="en-US" baseline="30000" dirty="0" smtClean="0"/>
              <a:t>nd</a:t>
            </a:r>
            <a:r>
              <a:rPr lang="en-US" baseline="0" dirty="0" smtClean="0"/>
              <a:t>, then I/Y to access the P/Y screen.  To set our P/Y you press 1, then hit ENTER to set the P/Y to 1.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500 and hit the +/- button to make the PV a negative number, and then hit PV.  Note, we enter the PV as a negative because this will result in a positive FV like we want.  Then hit 6 and I/Y to set our interest rate.  Then 1 and N to set our Number of Payments.  Finally, hit CPT and FV to compute our Future Value, which in this case is 530.00.</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the Time Value of Money variables we noted above.  To start, type in 500, hit Orange button, and </a:t>
            </a:r>
            <a:r>
              <a:rPr lang="en-US" baseline="0" dirty="0" smtClean="0"/>
              <a:t>then </a:t>
            </a:r>
            <a:r>
              <a:rPr lang="en-US" baseline="0" dirty="0" smtClean="0"/>
              <a:t>+/- </a:t>
            </a:r>
            <a:r>
              <a:rPr lang="en-US" baseline="0" dirty="0" smtClean="0"/>
              <a:t>to </a:t>
            </a:r>
            <a:r>
              <a:rPr lang="en-US" baseline="0" dirty="0" smtClean="0"/>
              <a:t>make the PV a negative number, and then hit PV.  Then hit 6 and I/Y to set our interest rate.  Then 1 and N to set our Number of Payments.  Finally, hit FV to compute our Future Value, which again is 530.00.</a:t>
            </a:r>
            <a:endParaRPr lang="en-US" dirty="0" smtClean="0"/>
          </a:p>
        </p:txBody>
      </p:sp>
      <p:sp>
        <p:nvSpPr>
          <p:cNvPr id="4" name="Slide Number Placeholder 3"/>
          <p:cNvSpPr>
            <a:spLocks noGrp="1"/>
          </p:cNvSpPr>
          <p:nvPr>
            <p:ph type="sldNum" sz="quarter" idx="10"/>
          </p:nvPr>
        </p:nvSpPr>
        <p:spPr/>
        <p:txBody>
          <a:bodyPr/>
          <a:lstStyle/>
          <a:p>
            <a:fld id="{E21CFFDA-5820-4230-9712-D08D436530C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a:t>
            </a:r>
            <a:r>
              <a:rPr lang="en-US" baseline="0" dirty="0" smtClean="0"/>
              <a:t> some examples of Present Value formulas and how they are entered into the calculator.  You can see the effect that multiple compounding has on the ultimate value.  One thing I always recommend is that students read the problem, outline what information they know and then determine what they are looking for.  This helps you keep outlined what your variables are and what you don’t know so that you can solve for it.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Monthly Compounding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Monthly Compounding we want to make sure our calculator is set to twelve payments per year (assuming your calculator doesn’t automatically reset to this).  To do this we hit 2</a:t>
            </a:r>
            <a:r>
              <a:rPr lang="en-US" baseline="30000" dirty="0" smtClean="0"/>
              <a:t>nd</a:t>
            </a:r>
            <a:r>
              <a:rPr lang="en-US" baseline="0" dirty="0" smtClean="0"/>
              <a:t>, then I/Y to access the P/Y screen.  If your P/Y is already set to 12, simply hit 2</a:t>
            </a:r>
            <a:r>
              <a:rPr lang="en-US" baseline="30000" dirty="0" smtClean="0"/>
              <a:t>nd</a:t>
            </a:r>
            <a:r>
              <a:rPr lang="en-US" baseline="0" dirty="0" smtClean="0"/>
              <a:t> and CPT to Quit.  If you need to set the P/Y you press 12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the Time Value of Money variables we noted above.  To start, type in 500 and hit FV.  Note, here we enter the FV as a positive because this will result in a negative PV like we want.  Then hit 6 and I/Y to set our interest rate (the calculator automatically divides the I/Y by 12 like we did in our formulas).  Next, you enter 4 and hit 2</a:t>
            </a:r>
            <a:r>
              <a:rPr lang="en-US" baseline="30000" dirty="0" smtClean="0"/>
              <a:t>nd</a:t>
            </a:r>
            <a:r>
              <a:rPr lang="en-US" baseline="0" dirty="0" smtClean="0"/>
              <a:t> followed by N to use the xP/Y function, which will multiply our five years by the number of payments per year we set earlier (12).  To set this as our N you must hit N again.  Finally, hit CPT and PV to compute our Present Value, which in this case is -393.55.</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Monthly Compounding we want to make sure our calculator is set to twelve payments per year.  To do this we hit 12, then Orange button and PMT set out P/YR to 12.  Hitting C again takes us back to the home screen.</a:t>
            </a:r>
          </a:p>
          <a:p>
            <a:endParaRPr lang="en-US" baseline="0" dirty="0" smtClean="0"/>
          </a:p>
          <a:p>
            <a:r>
              <a:rPr lang="en-US" baseline="0" dirty="0" smtClean="0"/>
              <a:t>Now we are ready to enter the Time Value of Money variables we noted above.  To start, type in 500 and hit FV.  Then hit 6 and I/Y to set our interest rate.  Then 4, the Orange button and N to multiply our four years by the number of payments per year we set earlier (12).  Like the TI BAII Plus, you must hit N again to set this value.  Finally, hit PV to compute our Present Value, which in this case is -393.55.</a:t>
            </a:r>
            <a:endParaRPr lang="en-US" dirty="0" smtClean="0"/>
          </a:p>
          <a:p>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discussed in Session 1, the Future Value increases when interest is compounded more often.  Looking at our formula we can see that the only thing changing is the part related to our interest rate and time, while the PV (1,000)</a:t>
            </a:r>
            <a:r>
              <a:rPr lang="en-US" baseline="0" dirty="0" smtClean="0"/>
              <a:t> stays the same.  The portion of the formula related to interest rate and time is called the Effective Annual Interest Rate (EAR).  Examples are shown above.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outlines how you find other variables in</a:t>
            </a:r>
            <a:r>
              <a:rPr lang="en-US" baseline="0" dirty="0" smtClean="0"/>
              <a:t> the FV or PV formula using the calculator and using the formula to solve for the “r” and the “n”.</a:t>
            </a:r>
          </a:p>
          <a:p>
            <a:endParaRPr lang="en-US" baseline="0" dirty="0" smtClean="0"/>
          </a:p>
          <a:p>
            <a:r>
              <a:rPr lang="en-US" baseline="0" dirty="0" smtClean="0"/>
              <a:t>You can see here in our first example our Future Value is 650, the Present Value is -50 (and must be set as a negative so your calculator doesn’t return an error), our Interest Rate is 7%, and we are looking for our N.  Assume the compounding is annual if the question doesn’t mention anything different.  So we enter these values into our calculator and your N will be 37.91 years.</a:t>
            </a:r>
          </a:p>
          <a:p>
            <a:endParaRPr lang="en-US" baseline="0" dirty="0" smtClean="0"/>
          </a:p>
          <a:p>
            <a:r>
              <a:rPr lang="en-US" baseline="0" dirty="0" smtClean="0"/>
              <a:t>You can try this a number of different ways by using this N and removing the value you are looking for which you will ultimately compute.  You can see that for each value you compute it returns the value we input in the original formula.</a:t>
            </a:r>
          </a:p>
          <a:p>
            <a:endParaRPr lang="en-US" baseline="0" dirty="0" smtClean="0"/>
          </a:p>
          <a:p>
            <a:r>
              <a:rPr lang="en-US" baseline="0" dirty="0" smtClean="0"/>
              <a:t>To find our r or n values using the formula is a little more complex, so the calculator is recommended.</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start with the FV formula where FV = </a:t>
            </a:r>
            <a:r>
              <a:rPr lang="en-US" dirty="0" smtClean="0"/>
              <a:t>PV x (1 + r) </a:t>
            </a:r>
            <a:r>
              <a:rPr lang="en-US" baseline="30000" dirty="0" smtClean="0"/>
              <a:t>n</a:t>
            </a:r>
            <a:r>
              <a:rPr lang="en-US" dirty="0" smtClean="0"/>
              <a:t> and divide both sides by PV so our formula is now FV ÷ PV = (1 + r) </a:t>
            </a:r>
            <a:r>
              <a:rPr lang="en-US" baseline="30000" dirty="0" smtClean="0"/>
              <a:t>n</a:t>
            </a:r>
            <a:r>
              <a:rPr lang="en-US" dirty="0" smtClean="0"/>
              <a:t>.</a:t>
            </a:r>
            <a:r>
              <a:rPr lang="en-US" baseline="0" dirty="0" smtClean="0"/>
              <a:t>  To get rid of our power we multiply the left side of the equation to the 1/n power so our equation is now </a:t>
            </a:r>
            <a:r>
              <a:rPr lang="en-US" dirty="0" smtClean="0"/>
              <a:t>(FV ÷ PV) </a:t>
            </a:r>
            <a:r>
              <a:rPr lang="en-US" baseline="30000" dirty="0" smtClean="0"/>
              <a:t>1 / n</a:t>
            </a:r>
            <a:r>
              <a:rPr lang="en-US" dirty="0" smtClean="0"/>
              <a:t> = 1 + r.  Now to get the r alone we subtract 1 and now r = ( FV ÷ PV ) </a:t>
            </a:r>
            <a:r>
              <a:rPr lang="en-US" baseline="30000" dirty="0" smtClean="0"/>
              <a:t>1 / n</a:t>
            </a:r>
            <a:r>
              <a:rPr lang="en-US" dirty="0" smtClean="0"/>
              <a:t> – 1.  Like I said, not the easiest formula to use, but it can be done.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Finding n is even more awkward as we bring in the natural log button.  Without going into how it is done, our ultimate formula is </a:t>
            </a:r>
            <a:r>
              <a:rPr lang="en-US" dirty="0" smtClean="0"/>
              <a:t>n = </a:t>
            </a:r>
            <a:r>
              <a:rPr lang="en-US" dirty="0" err="1" smtClean="0"/>
              <a:t>ln</a:t>
            </a:r>
            <a:r>
              <a:rPr lang="en-US" dirty="0" smtClean="0"/>
              <a:t> (FV ÷ PV) ÷ </a:t>
            </a:r>
            <a:r>
              <a:rPr lang="en-US" dirty="0" err="1" smtClean="0"/>
              <a:t>ln</a:t>
            </a:r>
            <a:r>
              <a:rPr lang="en-US" dirty="0" smtClean="0"/>
              <a:t> (1 + r)</a:t>
            </a:r>
            <a:r>
              <a:rPr lang="en-US" dirty="0"/>
              <a:t>.</a:t>
            </a:r>
            <a:endParaRPr lang="en-US" baseline="30000" dirty="0" smtClean="0"/>
          </a:p>
        </p:txBody>
      </p:sp>
      <p:sp>
        <p:nvSpPr>
          <p:cNvPr id="4" name="Slide Number Placeholder 3"/>
          <p:cNvSpPr>
            <a:spLocks noGrp="1"/>
          </p:cNvSpPr>
          <p:nvPr>
            <p:ph type="sldNum" sz="quarter" idx="10"/>
          </p:nvPr>
        </p:nvSpPr>
        <p:spPr/>
        <p:txBody>
          <a:bodyPr/>
          <a:lstStyle/>
          <a:p>
            <a:fld id="{288AD50C-86E9-4785-8A52-B9917A5F2D7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Taking the Present and Future</a:t>
            </a:r>
            <a:r>
              <a:rPr lang="en-US" baseline="0" dirty="0" smtClean="0"/>
              <a:t> Value equations one </a:t>
            </a:r>
            <a:r>
              <a:rPr lang="en-US" dirty="0" smtClean="0"/>
              <a:t>step further is the Present</a:t>
            </a:r>
            <a:r>
              <a:rPr lang="en-US" baseline="0" dirty="0" smtClean="0"/>
              <a:t> Value of Annuities, which are a series of payments over time with payments made either at the end of the period (Ordinary Annuity) or beginning of the period (Annuity Due).</a:t>
            </a:r>
          </a:p>
          <a:p>
            <a:endParaRPr lang="en-US" baseline="0" dirty="0" smtClean="0"/>
          </a:p>
          <a:p>
            <a:r>
              <a:rPr lang="en-US" baseline="0" dirty="0" smtClean="0"/>
              <a:t>In these examples of a Future Value of Ordinary Annuity, the first year the money was paid at the end of the year and because of that no interest was earned.  Each subsequent year, however, has had time to earn interest.  The sum of these gives us the Future Value.  This is reflected in the original formula where our first Present Value is multiplied by </a:t>
            </a:r>
            <a:r>
              <a:rPr lang="en-US" dirty="0" smtClean="0"/>
              <a:t>(1 + r) </a:t>
            </a:r>
            <a:r>
              <a:rPr lang="en-US" baseline="30000" dirty="0" smtClean="0"/>
              <a:t>0</a:t>
            </a:r>
            <a:r>
              <a:rPr lang="en-US" dirty="0" smtClean="0"/>
              <a:t> which results</a:t>
            </a:r>
            <a:r>
              <a:rPr lang="en-US" baseline="0" dirty="0" smtClean="0"/>
              <a:t> in PV x 1, or PV.</a:t>
            </a:r>
          </a:p>
          <a:p>
            <a:endParaRPr lang="en-US" baseline="0" dirty="0" smtClean="0"/>
          </a:p>
          <a:p>
            <a:r>
              <a:rPr lang="en-US" baseline="0" dirty="0" smtClean="0"/>
              <a:t>However, you can also use your calculator to get the same answer.  You calculator is by default set to make Payments at the End of the Period (Ordinary Annuity) so there is no need to change that.  As always, you start by resetting your calculator and setting your m (P/YR) to 1.  Then you enter in the values shown above with PMT = 1,000, N = 5, I/Y = 6% and Compute your Future Value.</a:t>
            </a:r>
          </a:p>
          <a:p>
            <a:endParaRPr lang="en-US" baseline="0" dirty="0" smtClean="0"/>
          </a:p>
          <a:p>
            <a:r>
              <a:rPr lang="en-US" baseline="0" dirty="0" smtClean="0"/>
              <a:t>You can also use the tables provided by finding the appropriate Future Value of an Annuity Factor (FVAF) and multiplying this by the A, which is our Payment.  It won’t be as precise as the formula or your calculator, but it is a reasonable approximation.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the Present Value of an Annuity Due.</a:t>
            </a:r>
            <a:r>
              <a:rPr lang="en-US" baseline="0" dirty="0" smtClean="0"/>
              <a:t>  Because the first year the money was paid at the end of the period, you have to divide out the interest that would be earned over that period.  In that sense it is the exact opposite of the Future Value because in the last payment it is the end of the year and the end of the term, so no interest is earned.  This is reflected in the formula as our Future Value is discounted on the first payment, all the way up to our n.  Again, the sum of these values provides us with the Present Value.</a:t>
            </a:r>
          </a:p>
          <a:p>
            <a:endParaRPr lang="en-US" baseline="0" dirty="0" smtClean="0"/>
          </a:p>
          <a:p>
            <a:r>
              <a:rPr lang="en-US" baseline="0" dirty="0" smtClean="0"/>
              <a:t>Using your calculator is exactly the same as the previous slide, but here you Compute PV at the end.  As we’ve discussed in class, you cannot enter your values and solve for FV, then turn around and compute PV.  Your calculator will get confused and you will get the wrong answer.  You have to then clear our your calculator and enter the values again, this time solving for PV by itself.</a:t>
            </a:r>
          </a:p>
          <a:p>
            <a:endParaRPr lang="en-US" baseline="0" dirty="0" smtClean="0"/>
          </a:p>
          <a:p>
            <a:r>
              <a:rPr lang="en-US" baseline="0" dirty="0" smtClean="0"/>
              <a:t>Also like the Future Value of an Ordinary Annuity you can use the tables provided, again finding the corresponding Present Value of an Annuity Factor (PVAF) and multiplying by the A, which represents our payment.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Chapter four picks up where we left off</a:t>
            </a:r>
            <a:r>
              <a:rPr lang="en-US" baseline="0" dirty="0" smtClean="0"/>
              <a:t> in Chapter 3: examining </a:t>
            </a:r>
            <a:r>
              <a:rPr lang="en-US" baseline="0" dirty="0" smtClean="0"/>
              <a:t>the differences between GAAP and </a:t>
            </a:r>
            <a:r>
              <a:rPr lang="en-US" baseline="0" dirty="0" smtClean="0"/>
              <a:t>SAP while at the same time showing </a:t>
            </a:r>
            <a:r>
              <a:rPr lang="en-US" baseline="0" dirty="0" smtClean="0"/>
              <a:t>how SAP builds on GAAP because it is based on GAAP.  As such, whenever changes are made to GAAP the NAIC reviews those changes to see if similar changes need to be made to SAP.</a:t>
            </a:r>
          </a:p>
          <a:p>
            <a:endParaRPr lang="en-US" baseline="0" dirty="0" smtClean="0"/>
          </a:p>
          <a:p>
            <a:r>
              <a:rPr lang="en-US" baseline="0" dirty="0" smtClean="0"/>
              <a:t>One of the most basic conceptual differences between GAAP and SAP is the concept of “going concern” first discussed in Chapter 1.  Going concern revolves around the idea that a business or organization will exist indefinitely.  Because of this idea assets and expenses can be carried out forever, allowing all assets, such as office, equipment, fixtures, etc to be counted as assets toward the organization’s overall net worth.</a:t>
            </a:r>
          </a:p>
          <a:p>
            <a:endParaRPr lang="en-US" baseline="0" dirty="0" smtClean="0"/>
          </a:p>
          <a:p>
            <a:r>
              <a:rPr lang="en-US" baseline="0" dirty="0" smtClean="0"/>
              <a:t>However, because insurers have their basic responsibility toward policyholders who are so tightly protected by regulation, we must look at an insurer’s balance sheet from the standpoint of liquidation.  This is because we want to ensure that if an event of large magnitude happened that an insurer would be able to liquidate assets to pay claims and make policyholders whole.  Because of this insurers are only able to count admitted assets toward their assets, but have to value liabilities at their highest level.  This effectively underestimates policyholders’ surplus, which is a more conservative view.</a:t>
            </a:r>
          </a:p>
          <a:p>
            <a:endParaRPr lang="en-US" baseline="0" dirty="0" smtClean="0"/>
          </a:p>
          <a:p>
            <a:r>
              <a:rPr lang="en-US" baseline="0" dirty="0" smtClean="0"/>
              <a:t>The second fundamental difference between SAP and GAAP is the recognition of revenues and expenses.  Whereas revenues and expenses are recognized at the time they are incurred (Accrual Basis accounting), in insurance premiums (revenue) is earned over the policy period while expenses (agent commissions) are recognized immediately.</a:t>
            </a:r>
          </a:p>
          <a:p>
            <a:endParaRPr lang="en-US" baseline="0" dirty="0" smtClean="0"/>
          </a:p>
          <a:p>
            <a:r>
              <a:rPr lang="en-US" baseline="0" dirty="0" smtClean="0"/>
              <a:t>For example, say you write an annual auto policy for $365 in premium.  Because it is renewal business and auto the costs from agent commission and underwriting expense are relatively low at $30.  Before any premium (revenue) is recognized (earned) you must book the agent commission and underwriting costs (expenses).  Only after 30 days will the company have earned $30 of premium to offset the $30 in expense.  As this example illustrates, if a company writes a lot of new business it can have a serious drain on policyholders’ surplus.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Compared to an Ordinary Annuity, where payments are made at the end of each</a:t>
            </a:r>
            <a:r>
              <a:rPr lang="en-US" baseline="0" dirty="0" smtClean="0"/>
              <a:t> period, an Annuity Due makes its payment at the beginning of each period.  Because of that, interest can be earned on the first payment, unlike an Ordinary Annuity, resulting in interest for the first year and a total that is higher.  This is reflected in that our first Present Value payment is multiplied by our rate all the way up to our year, n.</a:t>
            </a:r>
          </a:p>
          <a:p>
            <a:endParaRPr lang="en-US" baseline="0" dirty="0" smtClean="0"/>
          </a:p>
          <a:p>
            <a:r>
              <a:rPr lang="en-US" baseline="0" dirty="0" smtClean="0"/>
              <a:t>Like the Future Value of an Ordinary Annuity you can use your calculator to solve this problem.  However, in this situation you have to change your calculator to make payments at the Beginning of the Period (BEG or BGN depending on your calculator).</a:t>
            </a:r>
          </a:p>
          <a:p>
            <a:endParaRPr lang="en-US" baseline="0" dirty="0" smtClean="0"/>
          </a:p>
          <a:p>
            <a:r>
              <a:rPr lang="en-US" baseline="0" dirty="0" smtClean="0"/>
              <a:t>As always, I would start by resetting your calculator and setting payments to one per year.</a:t>
            </a:r>
          </a:p>
          <a:p>
            <a:endParaRPr lang="en-US" baseline="0" dirty="0" smtClean="0"/>
          </a:p>
          <a:p>
            <a:r>
              <a:rPr lang="en-US" baseline="0" dirty="0" smtClean="0"/>
              <a:t>To change your calculator to Begin with the TI </a:t>
            </a:r>
            <a:r>
              <a:rPr lang="en-US" sz="1200" dirty="0" smtClean="0"/>
              <a:t>you hit 2</a:t>
            </a:r>
            <a:r>
              <a:rPr lang="en-US" sz="1200" baseline="30000" dirty="0" smtClean="0"/>
              <a:t>nd</a:t>
            </a:r>
            <a:r>
              <a:rPr lang="en-US" sz="1200" dirty="0" smtClean="0"/>
              <a:t>, then PMT (BGN), then 2</a:t>
            </a:r>
            <a:r>
              <a:rPr lang="en-US" sz="1200" baseline="30000" dirty="0" smtClean="0"/>
              <a:t>nd</a:t>
            </a:r>
            <a:r>
              <a:rPr lang="en-US" sz="1200" dirty="0" smtClean="0"/>
              <a:t>, ENTER (SET).  The screen will now show BGN, so you hit 2</a:t>
            </a:r>
            <a:r>
              <a:rPr lang="en-US" sz="1200" baseline="30000" dirty="0" smtClean="0"/>
              <a:t>nd</a:t>
            </a:r>
            <a:r>
              <a:rPr lang="en-US" sz="1200" dirty="0" smtClean="0"/>
              <a:t> and CPT (QUIT) and enter your Time Value of Money information (PMT, N, I/Y) and Compute</a:t>
            </a:r>
            <a:r>
              <a:rPr lang="en-US" sz="1200" baseline="0" dirty="0" smtClean="0"/>
              <a:t> (</a:t>
            </a:r>
            <a:r>
              <a:rPr lang="en-US" sz="1200" dirty="0" smtClean="0"/>
              <a:t>CPT) FV.</a:t>
            </a:r>
          </a:p>
          <a:p>
            <a:endParaRPr lang="en-US" sz="1200" dirty="0" smtClean="0"/>
          </a:p>
          <a:p>
            <a:r>
              <a:rPr lang="en-US" sz="1200" dirty="0" smtClean="0"/>
              <a:t>For the HP, simply hit Orange and MAR to toggle between BEG and END.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Because the payment is made at</a:t>
            </a:r>
            <a:r>
              <a:rPr lang="en-US" baseline="0" dirty="0" smtClean="0"/>
              <a:t> the beginning of the period, our Future Value can not be discounted like it was in an Annuity Due.  This is reflected in the formula where our first FV is discounted by </a:t>
            </a:r>
            <a:r>
              <a:rPr lang="en-US" dirty="0" smtClean="0"/>
              <a:t>(1 + .06) </a:t>
            </a:r>
            <a:r>
              <a:rPr lang="en-US" baseline="30000" dirty="0" smtClean="0"/>
              <a:t>0</a:t>
            </a:r>
            <a:r>
              <a:rPr lang="en-US" baseline="0" dirty="0" smtClean="0"/>
              <a:t> which is equal to 1, so our FV stays as it is shown at 1,000.  We do this all the way up to n – 1 and then sum the results to get our PV.</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Like the Future Value of an Ordinary Annuity, for Present Value of Annuity Due you can use your calculator to solve this problem.  However, in this situation you have to change your calculator to make payments at the Beginning of the Period (BEG or BGN depending on your calculator).</a:t>
            </a:r>
          </a:p>
          <a:p>
            <a:endParaRPr lang="en-US" baseline="0" dirty="0" smtClean="0"/>
          </a:p>
          <a:p>
            <a:r>
              <a:rPr lang="en-US" baseline="0" dirty="0" smtClean="0"/>
              <a:t>As always, I would start by resetting your calculator and setting payments to one per year.</a:t>
            </a:r>
          </a:p>
          <a:p>
            <a:endParaRPr lang="en-US" baseline="0" dirty="0" smtClean="0"/>
          </a:p>
          <a:p>
            <a:r>
              <a:rPr lang="en-US" baseline="0" dirty="0" smtClean="0"/>
              <a:t>To change your calculator to Begin with the TI </a:t>
            </a:r>
            <a:r>
              <a:rPr lang="en-US" sz="1200" dirty="0" smtClean="0"/>
              <a:t>you hit 2</a:t>
            </a:r>
            <a:r>
              <a:rPr lang="en-US" sz="1200" baseline="30000" dirty="0" smtClean="0"/>
              <a:t>nd</a:t>
            </a:r>
            <a:r>
              <a:rPr lang="en-US" sz="1200" dirty="0" smtClean="0"/>
              <a:t>, then PMT (BGN), then 2</a:t>
            </a:r>
            <a:r>
              <a:rPr lang="en-US" sz="1200" baseline="30000" dirty="0" smtClean="0"/>
              <a:t>nd</a:t>
            </a:r>
            <a:r>
              <a:rPr lang="en-US" sz="1200" dirty="0" smtClean="0"/>
              <a:t>, ENTER (SET).  The screen will now show BGN, so you hit 2</a:t>
            </a:r>
            <a:r>
              <a:rPr lang="en-US" sz="1200" baseline="30000" dirty="0" smtClean="0"/>
              <a:t>nd</a:t>
            </a:r>
            <a:r>
              <a:rPr lang="en-US" sz="1200" dirty="0" smtClean="0"/>
              <a:t> and CPT (QUIT) and enter your Time Value of Money information (PMT, N, I/Y) and Compute</a:t>
            </a:r>
            <a:r>
              <a:rPr lang="en-US" sz="1200" baseline="0" dirty="0" smtClean="0"/>
              <a:t> (</a:t>
            </a:r>
            <a:r>
              <a:rPr lang="en-US" sz="1200" dirty="0" smtClean="0"/>
              <a:t>CPT) PV.</a:t>
            </a:r>
          </a:p>
          <a:p>
            <a:endParaRPr lang="en-US" sz="1200" dirty="0" smtClean="0"/>
          </a:p>
          <a:p>
            <a:r>
              <a:rPr lang="en-US" sz="1200" dirty="0" smtClean="0"/>
              <a:t>For the HP, simply hit Orange and MAR to toggle between BEG and END.</a:t>
            </a:r>
            <a:endParaRPr lang="en-US" dirty="0" smtClean="0"/>
          </a:p>
        </p:txBody>
      </p:sp>
      <p:sp>
        <p:nvSpPr>
          <p:cNvPr id="4" name="Slide Number Placeholder 3"/>
          <p:cNvSpPr>
            <a:spLocks noGrp="1"/>
          </p:cNvSpPr>
          <p:nvPr>
            <p:ph type="sldNum" sz="quarter" idx="10"/>
          </p:nvPr>
        </p:nvSpPr>
        <p:spPr/>
        <p:txBody>
          <a:bodyPr/>
          <a:lstStyle/>
          <a:p>
            <a:fld id="{288AD50C-86E9-4785-8A52-B9917A5F2D7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the Present Value of Annuity Due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Since the calculator is default set to make payments at the END of the year we need to change this to BGN since this is an Annuity Due.  To do this you hit 2</a:t>
            </a:r>
            <a:r>
              <a:rPr lang="en-US" baseline="30000" dirty="0" smtClean="0"/>
              <a:t>nd</a:t>
            </a:r>
            <a:r>
              <a:rPr lang="en-US" baseline="0" dirty="0" smtClean="0"/>
              <a:t>, then PMT and your screen should show END.  To change this to BGN you hit 2</a:t>
            </a:r>
            <a:r>
              <a:rPr lang="en-US" baseline="30000" dirty="0" smtClean="0"/>
              <a:t>nd</a:t>
            </a:r>
            <a:r>
              <a:rPr lang="en-US" baseline="0" dirty="0" smtClean="0"/>
              <a:t>, then ENTER (SET) and your screen should now show BGN.  When you hit 2</a:t>
            </a:r>
            <a:r>
              <a:rPr lang="en-US" baseline="30000" dirty="0" smtClean="0"/>
              <a:t>nd</a:t>
            </a:r>
            <a:r>
              <a:rPr lang="en-US" baseline="0" dirty="0" smtClean="0"/>
              <a:t> and then CPT (QUIT) at little BGN should show up in the upper right corner.</a:t>
            </a:r>
          </a:p>
          <a:p>
            <a:endParaRPr lang="en-US" baseline="0" dirty="0" smtClean="0"/>
          </a:p>
          <a:p>
            <a:r>
              <a:rPr lang="en-US" baseline="0" dirty="0" smtClean="0"/>
              <a:t>Now we are ready to enter the Time Value of Money variables we noted above.  To start, type in 1,000 and hit PMT. Then hit 6 and I/Y to set our interest rate (the calculator automatically divides the I/Y by 12 like we did in our formulas).  Next, you enter 5 and N (no need to multiply our five years by the number of payments per year since it is set to 1). Finally, hit CPT and PV to compute our Present Value, which in this case is -4,465.11.</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those of you who have the HP 10bII,</a:t>
            </a:r>
            <a:r>
              <a:rPr lang="en-US" baseline="0" dirty="0" smtClean="0"/>
              <a:t> l</a:t>
            </a:r>
            <a:r>
              <a:rPr lang="en-US" dirty="0" smtClean="0"/>
              <a:t>et’s look at how we</a:t>
            </a:r>
            <a:r>
              <a:rPr lang="en-US" baseline="0" dirty="0" smtClean="0"/>
              <a:t> enter the same problem.  Here’s a look at our calculator and let’s bring that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Because this is an Annuity Due our Payments need to be made at the beginning of the year, but our calculator is default set End, so we need to change this.  On the HP 10Bii this is relatively simple in that we hit the Orange button and then hit the MAR button (BEG/END) until the screen shows BEG.</a:t>
            </a:r>
          </a:p>
          <a:p>
            <a:endParaRPr lang="en-US" baseline="0" dirty="0" smtClean="0"/>
          </a:p>
          <a:p>
            <a:r>
              <a:rPr lang="en-US" baseline="0" dirty="0" smtClean="0"/>
              <a:t>Now we are ready to enter the Time Value of Money variables we noted above.  To start, type in 1,000 and hit PMT.  Then hit 6 and I/Y to set our interest rate.  Then 5 and N (there is no need to multiply it by </a:t>
            </a:r>
            <a:r>
              <a:rPr lang="en-US" baseline="0" dirty="0" err="1" smtClean="0"/>
              <a:t>xP</a:t>
            </a:r>
            <a:r>
              <a:rPr lang="en-US" baseline="0" dirty="0" smtClean="0"/>
              <a:t>/YR since our P/YR is set to 1).  Finally, hit PV to compute our Present Value, which in this case is -4,465.11.</a:t>
            </a:r>
            <a:endParaRPr lang="en-US" dirty="0" smtClean="0"/>
          </a:p>
          <a:p>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Now in some situations the payments do not stop, as they do in annuities, but continue forever.  This is known as a Perpetuity.  To calculate the Present Value of a Perpetuity, or what must be paid initially to accept the payment you must divide the amount of money paid each period by the rate you would expect from an investment with a similar risk.</a:t>
            </a:r>
          </a:p>
          <a:p>
            <a:endParaRPr lang="en-US" baseline="0" dirty="0" smtClean="0"/>
          </a:p>
          <a:p>
            <a:r>
              <a:rPr lang="en-US" baseline="0" dirty="0" smtClean="0"/>
              <a:t>Shown below the formula is a basic example.  To put a real life example against this, let’s say that a woman is looking to retire and is considering a perpetuity which would pay $10,000 annually.   She expects a 5% interest rate on other investments that would be similarly risky.  The cost of this perpetuity would then be $200,000.  Assuming she is 60 years old, does this seem like an acceptable investment?</a:t>
            </a:r>
          </a:p>
          <a:p>
            <a:endParaRPr lang="en-US" baseline="0" dirty="0" smtClean="0"/>
          </a:p>
          <a:p>
            <a:r>
              <a:rPr lang="en-US" baseline="0" dirty="0" smtClean="0"/>
              <a:t>Considering that the cost of the perpetuity is $200,000 and pays out $10,000 per year it would take 20 years for her initial payment to equal the annual payments.  If she lives beyond 80 years of age she would be receiving money above what she paid for the perpetuity.  If she expects to die significantly before that it may not be an acceptable investment.</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examples that we have considered so far all have payment schedules that provide for equal payments each period.  However, in many real life examples this isn’t the case and our payments change from period to period.  Again, our formula is largely the same, but here we are changing the FV amount we had and making it different each time.</a:t>
            </a:r>
          </a:p>
          <a:p>
            <a:endParaRPr lang="en-US" baseline="0" dirty="0" smtClean="0"/>
          </a:p>
          <a:p>
            <a:r>
              <a:rPr lang="en-US" baseline="0" dirty="0" smtClean="0"/>
              <a:t>Businesses use a problem like this, known as Net Present Value (NPV) to determine whether an investment is a good one by comparing the initial cash outflow against the future cash inflows.  If the NPV is greater than 1 it is said to be a good investment.  This is also a way to compare one investment against another by comparing the NPV of two investments and choosing the higher of the group.  Further, each investment can be looked at as a ratio of NPV ÷ C</a:t>
            </a:r>
            <a:r>
              <a:rPr lang="en-US" baseline="-25000" dirty="0" smtClean="0"/>
              <a:t>0</a:t>
            </a:r>
            <a:r>
              <a:rPr lang="en-US" baseline="0" dirty="0" smtClean="0"/>
              <a:t> to compare them on an equal basis.</a:t>
            </a:r>
          </a:p>
          <a:p>
            <a:endParaRPr lang="en-US" baseline="0" dirty="0" smtClean="0"/>
          </a:p>
          <a:p>
            <a:r>
              <a:rPr lang="en-US" baseline="0" dirty="0" smtClean="0"/>
              <a:t>Shown above is an example where a company pays out $30,000 to build a plant and in the over the next three years receives savings (payments) of $7,500, $11,500, and $15,000.  The company wants to determine if this is a good investment if their required rate of return is 5%.</a:t>
            </a:r>
          </a:p>
          <a:p>
            <a:endParaRPr lang="en-US" baseline="0" dirty="0" smtClean="0"/>
          </a:p>
          <a:p>
            <a:r>
              <a:rPr lang="en-US" baseline="0" dirty="0" smtClean="0"/>
              <a:t>Any Net Present Value greater than 0 is worth doing because the cash inflows in today’s dollars (PV of those payments discounts the payments to today’s dollars) is greater than the initial cash outflow.  The next slide shows you how to do this on your calculator using the Cash Flow (CF) menu and the Net Present Value (NPV) menus.</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our Cash Flows used to determine the Net Present Value.  To start, hit the Cash Flow button (CF) and your screen should show CF</a:t>
            </a:r>
            <a:r>
              <a:rPr lang="en-US" baseline="-25000" dirty="0" smtClean="0"/>
              <a:t>0</a:t>
            </a:r>
            <a:r>
              <a:rPr lang="en-US" baseline="0" dirty="0" smtClean="0"/>
              <a:t> = 0.00.  Hit 30000, then +/- to make it a negative number (since the money is being paid out), and then hit ENTER to set this as your initial cash flow.</a:t>
            </a:r>
          </a:p>
          <a:p>
            <a:endParaRPr lang="en-US" baseline="0" dirty="0" smtClean="0"/>
          </a:p>
          <a:p>
            <a:r>
              <a:rPr lang="en-US" baseline="0" dirty="0" smtClean="0"/>
              <a:t>Next, hit the Down Arrow </a:t>
            </a:r>
            <a:r>
              <a:rPr lang="en-US" dirty="0" smtClean="0"/>
              <a:t>(</a:t>
            </a:r>
            <a:r>
              <a:rPr lang="en-US" dirty="0" smtClean="0">
                <a:sym typeface="Wingdings"/>
              </a:rPr>
              <a:t>) and</a:t>
            </a:r>
            <a:r>
              <a:rPr lang="en-US" baseline="0" dirty="0" smtClean="0">
                <a:sym typeface="Wingdings"/>
              </a:rPr>
              <a:t> your screen should show C</a:t>
            </a:r>
            <a:r>
              <a:rPr lang="en-US" baseline="-25000" dirty="0" smtClean="0">
                <a:sym typeface="Wingdings"/>
              </a:rPr>
              <a:t>01</a:t>
            </a:r>
            <a:r>
              <a:rPr lang="en-US" baseline="0" dirty="0" smtClean="0">
                <a:sym typeface="Wingdings"/>
              </a:rPr>
              <a:t> = 0.00.  Hit 7500 and hit ENTER to set this as our first cash flow.  Then hit the Down Arrow two times to get to the C</a:t>
            </a:r>
            <a:r>
              <a:rPr lang="en-US" baseline="-25000" dirty="0" smtClean="0">
                <a:sym typeface="Wingdings"/>
              </a:rPr>
              <a:t>02</a:t>
            </a:r>
            <a:r>
              <a:rPr lang="en-US" baseline="0" dirty="0" smtClean="0">
                <a:sym typeface="Wingdings"/>
              </a:rPr>
              <a:t> = 0.00.  Hit 11500 and hit ENTER to set this as our second cash flow. Then hit the Down Arrow two times to get to the C</a:t>
            </a:r>
            <a:r>
              <a:rPr lang="en-US" baseline="-25000" dirty="0" smtClean="0">
                <a:sym typeface="Wingdings"/>
              </a:rPr>
              <a:t>03</a:t>
            </a:r>
            <a:r>
              <a:rPr lang="en-US" baseline="0" dirty="0" smtClean="0">
                <a:sym typeface="Wingdings"/>
              </a:rPr>
              <a:t> = 0.00.  Hit 15000 and hit ENTER to set this as our final cash flow.</a:t>
            </a:r>
          </a:p>
          <a:p>
            <a:endParaRPr lang="en-US" baseline="0" dirty="0" smtClean="0">
              <a:sym typeface="Wingdings"/>
            </a:endParaRPr>
          </a:p>
          <a:p>
            <a:r>
              <a:rPr lang="en-US" baseline="0" dirty="0" smtClean="0">
                <a:sym typeface="Wingdings"/>
              </a:rPr>
              <a:t>Now we are ready to compute our Net Present Value.  To do this hit CPT followed by NPV.  Your screen should then show I = 0.00.  Hit 5 and ENTER to set this as our interest rate.  Then hit the Down Arrow once and your screen will show NPV = 0.00 and above that in little letters will be COMPUTE.  Hit the CPT button and our result is given, in this case 531.26.</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our Cash Flows used to determine the Net Present Value.  To start, hit the 30000, then </a:t>
            </a:r>
            <a:r>
              <a:rPr lang="en-US" baseline="0" dirty="0" smtClean="0"/>
              <a:t>+</a:t>
            </a:r>
            <a:r>
              <a:rPr lang="en-US" baseline="0" dirty="0" smtClean="0"/>
              <a:t>/</a:t>
            </a:r>
            <a:r>
              <a:rPr lang="en-US" baseline="0" dirty="0" smtClean="0"/>
              <a:t>- </a:t>
            </a:r>
            <a:r>
              <a:rPr lang="en-US" baseline="0" dirty="0" smtClean="0"/>
              <a:t>to change this to negative, and hit Cash Flow j (the “j” stands for the cash flow number) to set our Cash Flow 0.  Then hit 7500 and CF</a:t>
            </a:r>
            <a:r>
              <a:rPr lang="en-US" sz="1200" dirty="0" smtClean="0"/>
              <a:t>j to set our Cash Flow</a:t>
            </a:r>
            <a:r>
              <a:rPr lang="en-US" sz="1200" baseline="0" dirty="0" smtClean="0"/>
              <a:t> 1.  Then hit 11500 and </a:t>
            </a:r>
            <a:r>
              <a:rPr lang="en-US" baseline="0" dirty="0" smtClean="0"/>
              <a:t>CF</a:t>
            </a:r>
            <a:r>
              <a:rPr lang="en-US" sz="1200" dirty="0" smtClean="0"/>
              <a:t>j to set our Cash Flow</a:t>
            </a:r>
            <a:r>
              <a:rPr lang="en-US" sz="1200" baseline="0" dirty="0" smtClean="0"/>
              <a:t> 2. Then hit 15000 and </a:t>
            </a:r>
            <a:r>
              <a:rPr lang="en-US" baseline="0" dirty="0" smtClean="0"/>
              <a:t>CF</a:t>
            </a:r>
            <a:r>
              <a:rPr lang="en-US" sz="1200" dirty="0" smtClean="0"/>
              <a:t>j to set our Cash Flow</a:t>
            </a:r>
            <a:r>
              <a:rPr lang="en-US" sz="1200" baseline="0" dirty="0" smtClean="0"/>
              <a:t> 3.  Now to set the interest rate you hit 5 and I/YR.  Finally, to calculate our Net Present Value you hit Orange and then PRC (NPV) and our result is given as 531.26.</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examples that we have considered so far all have payment schedules that provide for equal payments each period.  However, in many real life examples this isn’t the case.  To determine whether the investment is a good one, business use Net Present Value (NPV) which compares the initial cash outflow against the future cash inflows.  If the NPV is greater than 1 it is said to be a good investment.  This is also a way to compare one investment against another, based on the different NPVs returned, which can then be looked at as a ratio of NPV ÷ C</a:t>
            </a:r>
            <a:r>
              <a:rPr lang="en-US" baseline="-25000" dirty="0" smtClean="0"/>
              <a:t>0</a:t>
            </a:r>
            <a:r>
              <a:rPr lang="en-US" baseline="0" dirty="0" smtClean="0"/>
              <a:t> to compare them on an equal basis.</a:t>
            </a:r>
          </a:p>
          <a:p>
            <a:endParaRPr lang="en-US" baseline="0" dirty="0" smtClean="0"/>
          </a:p>
          <a:p>
            <a:r>
              <a:rPr lang="en-US" baseline="0" dirty="0" smtClean="0"/>
              <a:t>Shown above is an example where a company pays out $30,000 to build a plant and in the over the next three years receives savings (payments) of $7,500, $11,500, and $15,000.  The company wants to determine if this is a good investment if their required rate of return is 5%.</a:t>
            </a:r>
          </a:p>
          <a:p>
            <a:endParaRPr lang="en-US" baseline="0" dirty="0" smtClean="0"/>
          </a:p>
          <a:p>
            <a:r>
              <a:rPr lang="en-US" baseline="0" dirty="0" smtClean="0"/>
              <a:t>Any Net Present Value greater than 0 is worth doing because the cash inflows in today’s dollars (PV of those payments discounts the payments to today’s dollars) is greater than the initial cash outflow.  The next slide shows you how to do this on your calculator using the Cash Flow (CF) menu and the Net Present Value (NPV) menus.</a:t>
            </a:r>
          </a:p>
        </p:txBody>
      </p:sp>
      <p:sp>
        <p:nvSpPr>
          <p:cNvPr id="4" name="Slide Number Placeholder 3"/>
          <p:cNvSpPr>
            <a:spLocks noGrp="1"/>
          </p:cNvSpPr>
          <p:nvPr>
            <p:ph type="sldNum" sz="quarter" idx="10"/>
          </p:nvPr>
        </p:nvSpPr>
        <p:spPr/>
        <p:txBody>
          <a:bodyPr/>
          <a:lstStyle/>
          <a:p>
            <a:fld id="{288AD50C-86E9-4785-8A52-B9917A5F2D7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Again, you want to Reset the calculator, clearing out any unwanted variables that may have been left from a previous calculation.  To do this we hit 2</a:t>
            </a:r>
            <a:r>
              <a:rPr lang="en-US" baseline="30000" dirty="0" smtClean="0"/>
              <a:t>nd</a:t>
            </a:r>
            <a:r>
              <a:rPr lang="en-US" baseline="0" dirty="0" smtClean="0"/>
              <a:t>, then the +/- button which will ask us if we want to Reset the calculator.  To say yes we hit the ENTER button, and then hit 2</a:t>
            </a:r>
            <a:r>
              <a:rPr lang="en-US" baseline="30000" dirty="0" smtClean="0"/>
              <a:t>nd</a:t>
            </a:r>
            <a:r>
              <a:rPr lang="en-US" baseline="0" dirty="0" smtClean="0"/>
              <a:t> and CPT to QUIT and get back to our home screen.</a:t>
            </a:r>
          </a:p>
          <a:p>
            <a:endParaRPr lang="en-US" baseline="0" dirty="0" smtClean="0"/>
          </a:p>
          <a:p>
            <a:r>
              <a:rPr lang="en-US" baseline="0" dirty="0" smtClean="0"/>
              <a:t>Since we are using Annual Compounding we want to make sure our calculator is set to one payments per year (assuming your calculator doesn’t automatically reset to this).  To do this we hit 2</a:t>
            </a:r>
            <a:r>
              <a:rPr lang="en-US" baseline="30000" dirty="0" smtClean="0"/>
              <a:t>nd</a:t>
            </a:r>
            <a:r>
              <a:rPr lang="en-US" baseline="0" dirty="0" smtClean="0"/>
              <a:t>, then I/Y to access the P/Y screen.  If your P/Y is already set to 1, simply hit 2</a:t>
            </a:r>
            <a:r>
              <a:rPr lang="en-US" baseline="30000" dirty="0" smtClean="0"/>
              <a:t>nd</a:t>
            </a:r>
            <a:r>
              <a:rPr lang="en-US" baseline="0" dirty="0" smtClean="0"/>
              <a:t> and CPT to Quit.  If you need to set the P/Y you press 1 and hit ENTER.  To get back to the home screen again we hit 2</a:t>
            </a:r>
            <a:r>
              <a:rPr lang="en-US" baseline="30000" dirty="0" smtClean="0"/>
              <a:t>nd</a:t>
            </a:r>
            <a:r>
              <a:rPr lang="en-US" baseline="0" dirty="0" smtClean="0"/>
              <a:t> and CPT to QUIT.</a:t>
            </a:r>
          </a:p>
          <a:p>
            <a:endParaRPr lang="en-US" baseline="0" dirty="0" smtClean="0"/>
          </a:p>
          <a:p>
            <a:r>
              <a:rPr lang="en-US" baseline="0" dirty="0" smtClean="0"/>
              <a:t>Now we are ready to enter our Cash Flows used to determine the Net Present Value.  To start, hit the Cash Flow button (CF) and your screen should show CF0 = 0.00.  Hit 45000, then +/- to make it a negative number (since the money is being paid out), and then hit ENTER to set this as your initial cash flow (</a:t>
            </a:r>
            <a:r>
              <a:rPr lang="en-US" dirty="0" smtClean="0"/>
              <a:t>CF</a:t>
            </a:r>
            <a:r>
              <a:rPr lang="en-US" baseline="-25000" dirty="0" smtClean="0"/>
              <a:t>0</a:t>
            </a:r>
            <a:r>
              <a:rPr lang="en-US" dirty="0" smtClean="0"/>
              <a:t>)</a:t>
            </a:r>
            <a:r>
              <a:rPr lang="en-US" baseline="0" dirty="0" smtClean="0"/>
              <a:t>.</a:t>
            </a:r>
          </a:p>
          <a:p>
            <a:endParaRPr lang="en-US" baseline="0" dirty="0" smtClean="0"/>
          </a:p>
          <a:p>
            <a:r>
              <a:rPr lang="en-US" baseline="0" dirty="0" smtClean="0"/>
              <a:t>Next, hit the Down Arrow </a:t>
            </a:r>
            <a:r>
              <a:rPr lang="en-US" dirty="0" smtClean="0"/>
              <a:t>(</a:t>
            </a:r>
            <a:r>
              <a:rPr lang="en-US" dirty="0" smtClean="0">
                <a:sym typeface="Wingdings"/>
              </a:rPr>
              <a:t>) and</a:t>
            </a:r>
            <a:r>
              <a:rPr lang="en-US" baseline="0" dirty="0" smtClean="0">
                <a:sym typeface="Wingdings"/>
              </a:rPr>
              <a:t> your screen should show </a:t>
            </a:r>
            <a:r>
              <a:rPr lang="en-US" dirty="0" smtClean="0"/>
              <a:t>C</a:t>
            </a:r>
            <a:r>
              <a:rPr lang="en-US" baseline="-25000" dirty="0" smtClean="0"/>
              <a:t>01</a:t>
            </a:r>
            <a:r>
              <a:rPr lang="en-US" baseline="0" dirty="0" smtClean="0">
                <a:sym typeface="Wingdings"/>
              </a:rPr>
              <a:t> = 0.00.  Hit 7500 and hit ENTER to set this as our first cash flow.  Then hit the Down Arrow once and the screen should show </a:t>
            </a:r>
            <a:r>
              <a:rPr lang="en-US" dirty="0" smtClean="0"/>
              <a:t>F</a:t>
            </a:r>
            <a:r>
              <a:rPr lang="en-US" baseline="-25000" dirty="0" smtClean="0"/>
              <a:t>01 </a:t>
            </a:r>
            <a:r>
              <a:rPr lang="en-US" baseline="0" dirty="0" smtClean="0">
                <a:sym typeface="Wingdings"/>
              </a:rPr>
              <a:t>= 0.00, hit 3 and ENTER to set this as the number of times our payment repeats.  Hit the Down Arrow again to get to the </a:t>
            </a:r>
            <a:r>
              <a:rPr lang="en-US" dirty="0" smtClean="0"/>
              <a:t>C</a:t>
            </a:r>
            <a:r>
              <a:rPr lang="en-US" baseline="-25000" dirty="0" smtClean="0"/>
              <a:t>02</a:t>
            </a:r>
            <a:r>
              <a:rPr lang="en-US" baseline="0" dirty="0" smtClean="0">
                <a:sym typeface="Wingdings"/>
              </a:rPr>
              <a:t> = 0.00.  Hit 15000 and hit ENTER to set this as our second cash flow.  Then hit the Down Arrow once and the screen should show </a:t>
            </a:r>
            <a:r>
              <a:rPr lang="en-US" dirty="0" smtClean="0"/>
              <a:t>F</a:t>
            </a:r>
            <a:r>
              <a:rPr lang="en-US" baseline="-25000" dirty="0" smtClean="0"/>
              <a:t>02 </a:t>
            </a:r>
            <a:r>
              <a:rPr lang="en-US" baseline="0" dirty="0" smtClean="0">
                <a:sym typeface="Wingdings"/>
              </a:rPr>
              <a:t>= 0.00, hit 2 and ENTER to set this as the number of times our payment repeats.</a:t>
            </a:r>
          </a:p>
          <a:p>
            <a:endParaRPr lang="en-US" baseline="0" dirty="0" smtClean="0">
              <a:sym typeface="Wingdings"/>
            </a:endParaRPr>
          </a:p>
          <a:p>
            <a:r>
              <a:rPr lang="en-US" baseline="0" dirty="0" smtClean="0">
                <a:sym typeface="Wingdings"/>
              </a:rPr>
              <a:t>Now we are ready to compute our Net Present Value.  To do this hit CPT followed by NPV.  Your screen should then show I = 0.00.  Hit 5 and ENTER to set this as our interest rate.  Then hit the Down Arrow once and your screen will show NPV = 0.00 and above that in little letters will be COMPUTE.  Hit the CPT button and our result is given, in this case -482.21.</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noted in the previous slide, assets and expenses are valued differently under SAP.  These are all explained above and are extensions of previous items discussed.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Now let’s look at how we</a:t>
            </a:r>
            <a:r>
              <a:rPr lang="en-US" baseline="0" dirty="0" smtClean="0"/>
              <a:t> enter our previous question about Net Present Value into the Texas Instruments BAII Plus Financial Calculator.  Again we will look at our calculator and bring the problem back up along with our variables.</a:t>
            </a:r>
          </a:p>
          <a:p>
            <a:endParaRPr lang="en-US" baseline="0" dirty="0" smtClean="0"/>
          </a:p>
          <a:p>
            <a:r>
              <a:rPr lang="en-US" baseline="0" dirty="0" smtClean="0"/>
              <a:t>The first step we want to perform each time we are going to use the calculator is to Reset.  This will clear out any unwanted variables that may have been left from a previous calculation.  To do this we hit Orange, then the C button which will Clear All (reset) the calculator.  Hit C again to get back to our home screen.</a:t>
            </a:r>
          </a:p>
          <a:p>
            <a:endParaRPr lang="en-US" baseline="0" dirty="0" smtClean="0"/>
          </a:p>
          <a:p>
            <a:r>
              <a:rPr lang="en-US" baseline="0" dirty="0" smtClean="0"/>
              <a:t>Since we are using Annual Compounding we want to make sure our calculator is set to one payment per year.  To do this we hit 1, then Orange button and PMT set out P/YR to 1.  Hitting C again takes us back to the home screen.</a:t>
            </a:r>
          </a:p>
          <a:p>
            <a:endParaRPr lang="en-US" baseline="0" dirty="0" smtClean="0"/>
          </a:p>
          <a:p>
            <a:r>
              <a:rPr lang="en-US" baseline="0" dirty="0" smtClean="0"/>
              <a:t>Now we are ready to enter our Cash Flows used to determine the Net Present Value.  To start, hit the 45000, then </a:t>
            </a:r>
            <a:r>
              <a:rPr lang="en-US" baseline="0" dirty="0" smtClean="0"/>
              <a:t>+</a:t>
            </a:r>
            <a:r>
              <a:rPr lang="en-US" baseline="0" dirty="0" smtClean="0"/>
              <a:t>/</a:t>
            </a:r>
            <a:r>
              <a:rPr lang="en-US" baseline="0" dirty="0" smtClean="0"/>
              <a:t>- </a:t>
            </a:r>
            <a:r>
              <a:rPr lang="en-US" baseline="0" dirty="0" smtClean="0"/>
              <a:t>to change this to negative, and hit Cash Flow j (the “j” stands for the cash flow number) to set our Cash Flow 0.  Then hit 7500 and CF</a:t>
            </a:r>
            <a:r>
              <a:rPr lang="en-US" sz="1200" dirty="0" smtClean="0"/>
              <a:t>j to set our Cash Flow</a:t>
            </a:r>
            <a:r>
              <a:rPr lang="en-US" sz="1200" baseline="0" dirty="0" smtClean="0"/>
              <a:t> 1.  To make this payment repeat you hit 3, then Orange, and finally the CF</a:t>
            </a:r>
            <a:r>
              <a:rPr lang="en-US" sz="1200" dirty="0" smtClean="0"/>
              <a:t>j (Nj) to tell</a:t>
            </a:r>
            <a:r>
              <a:rPr lang="en-US" sz="1200" baseline="0" dirty="0" smtClean="0"/>
              <a:t> it there are three payments.</a:t>
            </a:r>
            <a:r>
              <a:rPr lang="en-US" sz="1200" dirty="0" smtClean="0"/>
              <a:t> </a:t>
            </a:r>
            <a:r>
              <a:rPr lang="en-US" sz="1200" baseline="0" dirty="0" smtClean="0"/>
              <a:t>Then hit 15000 and </a:t>
            </a:r>
            <a:r>
              <a:rPr lang="en-US" baseline="0" dirty="0" smtClean="0"/>
              <a:t>CF</a:t>
            </a:r>
            <a:r>
              <a:rPr lang="en-US" sz="1200" dirty="0" smtClean="0"/>
              <a:t>j to set our Cash Flow</a:t>
            </a:r>
            <a:r>
              <a:rPr lang="en-US" sz="1200" baseline="0" dirty="0" smtClean="0"/>
              <a:t> 2. This payment repeats twice so you hit 2, then Orange, and finally the CF</a:t>
            </a:r>
            <a:r>
              <a:rPr lang="en-US" sz="1200" dirty="0" smtClean="0"/>
              <a:t>j (Nj) to tell</a:t>
            </a:r>
            <a:r>
              <a:rPr lang="en-US" sz="1200" baseline="0" dirty="0" smtClean="0"/>
              <a:t> it there are two payments.  Now to set the interest rate you hit 5 and I/YR.  Finally, to calculate our Net Present Value you hit Orange and then PRC (NPV) and our result is given as -482.21.</a:t>
            </a:r>
            <a:endParaRPr lang="en-US" dirty="0"/>
          </a:p>
        </p:txBody>
      </p:sp>
      <p:sp>
        <p:nvSpPr>
          <p:cNvPr id="4" name="Slide Number Placeholder 3"/>
          <p:cNvSpPr>
            <a:spLocks noGrp="1"/>
          </p:cNvSpPr>
          <p:nvPr>
            <p:ph type="sldNum" sz="quarter" idx="10"/>
          </p:nvPr>
        </p:nvSpPr>
        <p:spPr/>
        <p:txBody>
          <a:bodyPr/>
          <a:lstStyle/>
          <a:p>
            <a:fld id="{E21CFFDA-5820-4230-9712-D08D436530C7}"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like companies</a:t>
            </a:r>
            <a:r>
              <a:rPr lang="en-US" baseline="0" dirty="0" smtClean="0"/>
              <a:t> filing GAAP statements, insurers filing SAP Annual Statements following guidelines put together by the NAIC.  This includes the Balance Sheet, Income Statement, Cash Flow Statement, Details on Underwriting and Investment results, Investment Holdings, Notes, Interrogatories, and Five-Year Historical Data.  These are all outlined above, with the exception of each Investment Holding schedule, which are relatively self-explanatory.</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Chapter 5 looks</a:t>
            </a:r>
            <a:r>
              <a:rPr lang="en-US" baseline="0" dirty="0" smtClean="0"/>
              <a:t> at those financial statements and provides for analysis of the company’s financial health.  Within this analysis are three major concepts:  Capacity, Liquidity, and Profitability.  Many of the terms here were covered previously in Session 1, such as Written and Earned Premium, Expense Ratio, Loss Ratio, and Combined Ratio.</a:t>
            </a:r>
          </a:p>
          <a:p>
            <a:endParaRPr lang="en-US" baseline="0" dirty="0" smtClean="0"/>
          </a:p>
          <a:p>
            <a:r>
              <a:rPr lang="en-US" baseline="0" dirty="0" smtClean="0"/>
              <a:t>The first concept is Capacity, which is simply the ability of an insurer to write additional business.  Just as a cup has a capacity to hold a certain amount of water, insurers only have so much capacity to handle business based on the amount of surplus they have to provide for underwriting losses.</a:t>
            </a:r>
          </a:p>
          <a:p>
            <a:endParaRPr lang="en-US" baseline="0" dirty="0" smtClean="0"/>
          </a:p>
          <a:p>
            <a:r>
              <a:rPr lang="en-US" baseline="0" dirty="0" smtClean="0"/>
              <a:t>To calculate capacity companies, regulators, reinsurers, rating agencies, and other parties look at a company’s Premium-to-Surplus Ratio, also known as a Leverage Ratio.  This is found by dividing the Net Written Premium by Policyholders’ Surplus.  Net Written Premium is calculated as the company’s gross written premium less and reinsurance premium and ceding commission.</a:t>
            </a:r>
          </a:p>
          <a:p>
            <a:endParaRPr lang="en-US" baseline="0" dirty="0" smtClean="0"/>
          </a:p>
          <a:p>
            <a:r>
              <a:rPr lang="en-US" baseline="0" dirty="0" smtClean="0"/>
              <a:t>The reason these are subtracted is because if an insurer writes $10M in business and pays $1M for their reinsurance, they are afforded protection for some of their losses, reducing their exposure.  Compare that with a company that writes $100M in premium and pays the same $1M in reinsurance premium and is obviously less protected.</a:t>
            </a:r>
          </a:p>
          <a:p>
            <a:endParaRPr lang="en-US" baseline="0" dirty="0" smtClean="0"/>
          </a:p>
          <a:p>
            <a:r>
              <a:rPr lang="en-US" baseline="0" dirty="0" smtClean="0"/>
              <a:t>Further, under certain proportional arrangement, where an insurer and reinsurer share premium and losses on a proportional basis, reinsurers pay the insurance company a commission to recognize the costs of acquiring the business.  This is especially beneficial to a company writing a lot of new business because this ceding commission can offset the recognized expenses, thereby increasing policyholder surplus.  Some company’s will go this route to provide for increased capacity.</a:t>
            </a:r>
          </a:p>
          <a:p>
            <a:endParaRPr lang="en-US" baseline="0" dirty="0" smtClean="0"/>
          </a:p>
          <a:p>
            <a:r>
              <a:rPr lang="en-US" baseline="0" dirty="0" smtClean="0"/>
              <a:t>The second measure is the Reserves-to-Surplus Ratio, which relates surplus to the reserves a company has posted for losses.  This is important because a company should have enough money set aside in surplus to cover potential losses.  That is why it is of great importance for a company to adequately reserve.  A company can quickly get into financial trouble if reserves develop adversely in a significant way, so the company and regulators look at this very hard.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a:t>
            </a:r>
            <a:r>
              <a:rPr lang="en-US" baseline="0" dirty="0" smtClean="0"/>
              <a:t> concept is Liquidity, or the ability raise cash and meet financial obligations.  As we discussed in the difference between GAAP and SAP, insurer’s are not looked at with Going Concern and therefore must look at their assets not at their historical value (GAAP) but at their market value (SAP) and those that can not readily be liquidated do no counted toward a company’s assets.</a:t>
            </a:r>
          </a:p>
          <a:p>
            <a:endParaRPr lang="en-US" baseline="0" dirty="0" smtClean="0"/>
          </a:p>
          <a:p>
            <a:r>
              <a:rPr lang="en-US" baseline="0" dirty="0" smtClean="0"/>
              <a:t>This is calculated using the Liquidity </a:t>
            </a:r>
            <a:r>
              <a:rPr lang="en-US" baseline="0" dirty="0" smtClean="0"/>
              <a:t>Ratio, </a:t>
            </a:r>
            <a:r>
              <a:rPr lang="en-US" baseline="0" dirty="0" smtClean="0"/>
              <a:t>which </a:t>
            </a:r>
            <a:r>
              <a:rPr lang="en-US" baseline="0" dirty="0" smtClean="0"/>
              <a:t>divides </a:t>
            </a:r>
            <a:r>
              <a:rPr lang="en-US" baseline="0" dirty="0" smtClean="0"/>
              <a:t>liquid assets by the two biggest current obligations an insurer faces based on their size and short tail, unearned premium reserves and loss / loss adjustment expense reserves.</a:t>
            </a:r>
          </a:p>
          <a:p>
            <a:endParaRPr lang="en-US" baseline="0" dirty="0" smtClean="0"/>
          </a:p>
          <a:p>
            <a:r>
              <a:rPr lang="en-US" baseline="0" dirty="0" smtClean="0"/>
              <a:t>As discussed earlier, premium is earned only for coverage provided.  The remaining portion of written premium is known as unearned premium and this must be reserved for because a policyholder could cancel the policy at any time and receive a refund for the coverage not provided.  Loss and LAE reserves are obviously a fundamental part of reserves.</a:t>
            </a:r>
          </a:p>
          <a:p>
            <a:endParaRPr lang="en-US" baseline="0" dirty="0" smtClean="0"/>
          </a:p>
          <a:p>
            <a:r>
              <a:rPr lang="en-US" baseline="0" dirty="0" smtClean="0"/>
              <a:t>While there is no benchmark for the Liquidity Ratio, unlike the Leverage Ratio at 3:1, it is desirable for a company to have a ratio of 1.0 or greater.  This is because it would indicate a company is able to use cash and liquid assets to settle obligations.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third</a:t>
            </a:r>
            <a:r>
              <a:rPr lang="en-US" baseline="0" dirty="0" smtClean="0"/>
              <a:t> and final concept is Profitability, or positive underwriting and investments results, thereby allowing for survival and growth of the company.  Here we compare losses and expenses to written or earned premium.  These terms, and the formulas, were largely covered previously in the Session 1.</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slide from Session 1 that</a:t>
            </a:r>
            <a:r>
              <a:rPr lang="en-US" baseline="0" dirty="0" smtClean="0"/>
              <a:t> discussed the formulas in greater detail.</a:t>
            </a:r>
          </a:p>
        </p:txBody>
      </p:sp>
      <p:sp>
        <p:nvSpPr>
          <p:cNvPr id="4" name="Slide Number Placeholder 3"/>
          <p:cNvSpPr>
            <a:spLocks noGrp="1"/>
          </p:cNvSpPr>
          <p:nvPr>
            <p:ph type="sldNum" sz="quarter" idx="10"/>
          </p:nvPr>
        </p:nvSpPr>
        <p:spPr/>
        <p:txBody>
          <a:bodyPr/>
          <a:lstStyle/>
          <a:p>
            <a:fld id="{288AD50C-86E9-4785-8A52-B9917A5F2D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Chapter 6 covers Cash Flow Valuation.  Because of the calculations</a:t>
            </a:r>
            <a:r>
              <a:rPr lang="en-US" baseline="0" dirty="0" smtClean="0"/>
              <a:t> involved, this is a topic that we covered earlier in Session 1.  Shown above are the Future Value and Present Value formulas.</a:t>
            </a:r>
          </a:p>
          <a:p>
            <a:r>
              <a:rPr lang="en-US" baseline="0" dirty="0" smtClean="0"/>
              <a:t>Put simply, a Future Value formula calculates the value of a certain amount today will be worth in the future.  To calculate this we must know three things:  the amount I am investing, the interest rate, and the length of time it will be invested.</a:t>
            </a:r>
          </a:p>
          <a:p>
            <a:endParaRPr lang="en-US" baseline="0" dirty="0" smtClean="0"/>
          </a:p>
          <a:p>
            <a:r>
              <a:rPr lang="en-US" baseline="0" dirty="0" smtClean="0"/>
              <a:t>Further, if the interest compounds more than one time per year (semi-annually, quarterly, monthly, etc) we must factor that into our calculations, as shown in the Multiple Compounding formula.  Here we divide the interest rate by the number of times each year it compounds and multiply the number of years by the same number.</a:t>
            </a:r>
          </a:p>
          <a:p>
            <a:endParaRPr lang="en-US" baseline="0" dirty="0" smtClean="0"/>
          </a:p>
          <a:p>
            <a:r>
              <a:rPr lang="en-US" baseline="0" dirty="0" smtClean="0"/>
              <a:t>The last means of calculating the Future Value is by using the Present Value and multiplying it by the </a:t>
            </a:r>
            <a:r>
              <a:rPr lang="en-US" baseline="0" dirty="0" err="1" smtClean="0"/>
              <a:t>FV</a:t>
            </a:r>
            <a:r>
              <a:rPr lang="en-US" i="1" baseline="0" dirty="0" err="1" smtClean="0"/>
              <a:t>factor</a:t>
            </a:r>
            <a:r>
              <a:rPr lang="en-US" baseline="0" dirty="0" smtClean="0"/>
              <a:t> which is found at the intersection of the interest rate and the number of years on the FV table.</a:t>
            </a:r>
          </a:p>
          <a:p>
            <a:endParaRPr lang="en-US" baseline="0" dirty="0" smtClean="0"/>
          </a:p>
          <a:p>
            <a:r>
              <a:rPr lang="en-US" baseline="0" dirty="0" smtClean="0"/>
              <a:t>Now that we know the Future Value formula, how do we get to the Present Value?  Looking at the formula we have for Future Value, we have everything we need to determine the Present Value if we move the pieces around.  We start by dividing both sides by (1 + r) </a:t>
            </a:r>
            <a:r>
              <a:rPr lang="en-US" baseline="30000" dirty="0" smtClean="0"/>
              <a:t>n</a:t>
            </a:r>
            <a:r>
              <a:rPr lang="en-US" baseline="0" dirty="0" smtClean="0"/>
              <a:t> so that it cancels out from the PV side and moves over to the FV side.  Simply switching things around to put PV on the left side of the equals sign gives us our new formula for PV = FV ÷ (1 +r) </a:t>
            </a:r>
            <a:r>
              <a:rPr lang="en-US" baseline="30000" dirty="0" smtClean="0"/>
              <a:t>n</a:t>
            </a:r>
            <a:r>
              <a:rPr lang="en-US" baseline="0" dirty="0" smtClean="0"/>
              <a:t>.</a:t>
            </a:r>
          </a:p>
          <a:p>
            <a:endParaRPr lang="en-US" baseline="0" dirty="0" smtClean="0"/>
          </a:p>
          <a:p>
            <a:r>
              <a:rPr lang="en-US" baseline="0" dirty="0" smtClean="0"/>
              <a:t>We can then use this for the Multiple Compounding formula inserting the m as we did in the FV formula.</a:t>
            </a:r>
          </a:p>
          <a:p>
            <a:endParaRPr lang="en-US" baseline="0" dirty="0" smtClean="0"/>
          </a:p>
          <a:p>
            <a:r>
              <a:rPr lang="en-US" baseline="0" dirty="0" smtClean="0"/>
              <a:t>The Table formula for PV is exactly as FV table formula, but switching  the F to P.</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6E2C5-4F17-4624-BFA0-96E23436D963}" type="datetimeFigureOut">
              <a:rPr lang="en-US" smtClean="0"/>
              <a:pPr/>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E2C5-4F17-4624-BFA0-96E23436D963}" type="datetimeFigureOut">
              <a:rPr lang="en-US" smtClean="0"/>
              <a:pPr/>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E2C5-4F17-4624-BFA0-96E23436D963}" type="datetimeFigureOut">
              <a:rPr lang="en-US" smtClean="0"/>
              <a:pPr/>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6E2C5-4F17-4624-BFA0-96E23436D963}" type="datetimeFigureOut">
              <a:rPr lang="en-US" smtClean="0"/>
              <a:pPr/>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6E2C5-4F17-4624-BFA0-96E23436D963}" type="datetimeFigureOut">
              <a:rPr lang="en-US" smtClean="0"/>
              <a:pPr/>
              <a:t>6/28/14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6E2C5-4F17-4624-BFA0-96E23436D963}" type="datetimeFigureOut">
              <a:rPr lang="en-US" smtClean="0"/>
              <a:pPr/>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6E2C5-4F17-4624-BFA0-96E23436D963}" type="datetimeFigureOut">
              <a:rPr lang="en-US" smtClean="0"/>
              <a:pPr/>
              <a:t>6/28/14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6E2C5-4F17-4624-BFA0-96E23436D963}" type="datetimeFigureOut">
              <a:rPr lang="en-US" smtClean="0"/>
              <a:pPr/>
              <a:t>6/28/14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6E2C5-4F17-4624-BFA0-96E23436D963}" type="datetimeFigureOut">
              <a:rPr lang="en-US" smtClean="0"/>
              <a:pPr/>
              <a:t>6/28/14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6E2C5-4F17-4624-BFA0-96E23436D963}" type="datetimeFigureOut">
              <a:rPr lang="en-US" smtClean="0"/>
              <a:pPr/>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6E2C5-4F17-4624-BFA0-96E23436D963}" type="datetimeFigureOut">
              <a:rPr lang="en-US" smtClean="0"/>
              <a:pPr/>
              <a:t>6/28/14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095A-B727-47AC-B9F8-101C4A0090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6E2C5-4F17-4624-BFA0-96E23436D963}" type="datetimeFigureOut">
              <a:rPr lang="en-US" smtClean="0"/>
              <a:pPr/>
              <a:t>6/28/14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6095A-B727-47AC-B9F8-101C4A009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Session 3 – </a:t>
            </a:r>
            <a:r>
              <a:rPr lang="en-US" sz="4000" noProof="0" dirty="0" smtClean="0">
                <a:latin typeface="+mj-lt"/>
                <a:ea typeface="+mj-ea"/>
                <a:cs typeface="+mj-cs"/>
              </a:rPr>
              <a:t>July 1, 2014</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685800" y="990600"/>
            <a:ext cx="7848600" cy="1295400"/>
          </a:xfrm>
        </p:spPr>
        <p:txBody>
          <a:bodyPr>
            <a:noAutofit/>
          </a:bodyPr>
          <a:lstStyle/>
          <a:p>
            <a:r>
              <a:rPr lang="en-US" sz="2600" dirty="0" smtClean="0"/>
              <a:t>Chapter 4 – Insurer Statutory Accounting</a:t>
            </a:r>
            <a:br>
              <a:rPr lang="en-US" sz="2600" dirty="0" smtClean="0"/>
            </a:br>
            <a:r>
              <a:rPr lang="en-US" sz="2600" dirty="0" smtClean="0"/>
              <a:t>Chapter 5 – Insurer Statutory Annual Statement Analysis</a:t>
            </a:r>
            <a:br>
              <a:rPr lang="en-US" sz="2600" dirty="0" smtClean="0"/>
            </a:br>
            <a:r>
              <a:rPr lang="en-US" sz="2600" dirty="0" smtClean="0"/>
              <a:t>Chapter 6 – Cash Flow Valuation</a:t>
            </a:r>
            <a:endParaRPr lang="en-US" sz="2600" dirty="0"/>
          </a:p>
        </p:txBody>
      </p:sp>
      <p:pic>
        <p:nvPicPr>
          <p:cNvPr id="5" name="Picture 4" descr="Accounting Statement image.jpg"/>
          <p:cNvPicPr>
            <a:picLocks noChangeAspect="1"/>
          </p:cNvPicPr>
          <p:nvPr/>
        </p:nvPicPr>
        <p:blipFill>
          <a:blip r:embed="rId3" cstate="print"/>
          <a:stretch>
            <a:fillRect/>
          </a:stretch>
        </p:blipFill>
        <p:spPr>
          <a:xfrm>
            <a:off x="1143000" y="2286000"/>
            <a:ext cx="6705600" cy="4457016"/>
          </a:xfrm>
          <a:prstGeom prst="rect">
            <a:avLst/>
          </a:prstGeom>
        </p:spPr>
      </p:pic>
      <p:sp>
        <p:nvSpPr>
          <p:cNvPr id="6" name="Slide Number Placeholder 5"/>
          <p:cNvSpPr>
            <a:spLocks noGrp="1"/>
          </p:cNvSpPr>
          <p:nvPr>
            <p:ph type="sldNum" sz="quarter" idx="12"/>
          </p:nvPr>
        </p:nvSpPr>
        <p:spPr/>
        <p:txBody>
          <a:bodyPr/>
          <a:lstStyle/>
          <a:p>
            <a:fld id="{DD26710F-096F-40E8-B76B-EF69C67F41A1}"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Calculations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10</a:t>
            </a:fld>
            <a:endParaRPr lang="en-US" dirty="0"/>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Future Value: how much a given amount of money today will be worth in the future.</a:t>
            </a:r>
            <a:endParaRPr lang="en-US" dirty="0"/>
          </a:p>
        </p:txBody>
      </p:sp>
      <p:sp>
        <p:nvSpPr>
          <p:cNvPr id="9" name="TextBox 8"/>
          <p:cNvSpPr txBox="1"/>
          <p:nvPr/>
        </p:nvSpPr>
        <p:spPr>
          <a:xfrm>
            <a:off x="533400" y="1676400"/>
            <a:ext cx="1905000" cy="1246495"/>
          </a:xfrm>
          <a:prstGeom prst="rect">
            <a:avLst/>
          </a:prstGeom>
          <a:noFill/>
        </p:spPr>
        <p:txBody>
          <a:bodyPr wrap="square" rtlCol="0">
            <a:spAutoFit/>
          </a:bodyPr>
          <a:lstStyle/>
          <a:p>
            <a:r>
              <a:rPr lang="en-US" sz="1500" dirty="0" smtClean="0"/>
              <a:t>Example – If you put $500 into an account earning 6%, how much is it worth in one year?</a:t>
            </a:r>
            <a:endParaRPr lang="en-US" sz="1500" dirty="0"/>
          </a:p>
        </p:txBody>
      </p:sp>
      <p:sp>
        <p:nvSpPr>
          <p:cNvPr id="15" name="TextBox 14"/>
          <p:cNvSpPr txBox="1"/>
          <p:nvPr/>
        </p:nvSpPr>
        <p:spPr>
          <a:xfrm>
            <a:off x="4038600" y="1676400"/>
            <a:ext cx="2209800" cy="369332"/>
          </a:xfrm>
          <a:prstGeom prst="rect">
            <a:avLst/>
          </a:prstGeom>
          <a:noFill/>
        </p:spPr>
        <p:txBody>
          <a:bodyPr wrap="square" rtlCol="0">
            <a:spAutoFit/>
          </a:bodyPr>
          <a:lstStyle/>
          <a:p>
            <a:r>
              <a:rPr lang="en-US" dirty="0" smtClean="0"/>
              <a:t>FV = PV x (1 + r) </a:t>
            </a:r>
            <a:r>
              <a:rPr lang="en-US" baseline="30000" dirty="0" smtClean="0"/>
              <a:t>n</a:t>
            </a:r>
            <a:endParaRPr lang="en-US" baseline="30000" dirty="0"/>
          </a:p>
        </p:txBody>
      </p:sp>
      <p:sp>
        <p:nvSpPr>
          <p:cNvPr id="16" name="TextBox 15"/>
          <p:cNvSpPr txBox="1"/>
          <p:nvPr/>
        </p:nvSpPr>
        <p:spPr>
          <a:xfrm>
            <a:off x="4038600" y="1981200"/>
            <a:ext cx="2209800" cy="369332"/>
          </a:xfrm>
          <a:prstGeom prst="rect">
            <a:avLst/>
          </a:prstGeom>
          <a:noFill/>
        </p:spPr>
        <p:txBody>
          <a:bodyPr wrap="square" rtlCol="0">
            <a:spAutoFit/>
          </a:bodyPr>
          <a:lstStyle/>
          <a:p>
            <a:r>
              <a:rPr lang="en-US" dirty="0" smtClean="0"/>
              <a:t>FV = 500 x (1 + .06) </a:t>
            </a:r>
            <a:r>
              <a:rPr lang="en-US" baseline="30000" dirty="0" smtClean="0"/>
              <a:t>1</a:t>
            </a:r>
            <a:endParaRPr lang="en-US" baseline="30000" dirty="0"/>
          </a:p>
        </p:txBody>
      </p:sp>
      <p:sp>
        <p:nvSpPr>
          <p:cNvPr id="18" name="TextBox 17"/>
          <p:cNvSpPr txBox="1"/>
          <p:nvPr/>
        </p:nvSpPr>
        <p:spPr>
          <a:xfrm>
            <a:off x="4038600" y="2286000"/>
            <a:ext cx="2209800" cy="369332"/>
          </a:xfrm>
          <a:prstGeom prst="rect">
            <a:avLst/>
          </a:prstGeom>
          <a:noFill/>
        </p:spPr>
        <p:txBody>
          <a:bodyPr wrap="square" rtlCol="0">
            <a:spAutoFit/>
          </a:bodyPr>
          <a:lstStyle/>
          <a:p>
            <a:r>
              <a:rPr lang="en-US" dirty="0" smtClean="0"/>
              <a:t>FV = 500 x (1.06) </a:t>
            </a:r>
            <a:r>
              <a:rPr lang="en-US" baseline="30000" dirty="0" smtClean="0"/>
              <a:t>1</a:t>
            </a:r>
            <a:endParaRPr lang="en-US" baseline="30000" dirty="0"/>
          </a:p>
        </p:txBody>
      </p:sp>
      <p:sp>
        <p:nvSpPr>
          <p:cNvPr id="19" name="TextBox 18"/>
          <p:cNvSpPr txBox="1"/>
          <p:nvPr/>
        </p:nvSpPr>
        <p:spPr>
          <a:xfrm>
            <a:off x="4038600" y="2590800"/>
            <a:ext cx="2209800" cy="369332"/>
          </a:xfrm>
          <a:prstGeom prst="rect">
            <a:avLst/>
          </a:prstGeom>
          <a:noFill/>
        </p:spPr>
        <p:txBody>
          <a:bodyPr wrap="square" rtlCol="0">
            <a:spAutoFit/>
          </a:bodyPr>
          <a:lstStyle/>
          <a:p>
            <a:r>
              <a:rPr lang="en-US" dirty="0" smtClean="0"/>
              <a:t>FV = 500 x 1.06</a:t>
            </a:r>
            <a:endParaRPr lang="en-US" baseline="30000" dirty="0"/>
          </a:p>
        </p:txBody>
      </p:sp>
      <p:sp>
        <p:nvSpPr>
          <p:cNvPr id="20" name="TextBox 19"/>
          <p:cNvSpPr txBox="1"/>
          <p:nvPr/>
        </p:nvSpPr>
        <p:spPr>
          <a:xfrm>
            <a:off x="4038600" y="2895600"/>
            <a:ext cx="2209800" cy="369332"/>
          </a:xfrm>
          <a:prstGeom prst="rect">
            <a:avLst/>
          </a:prstGeom>
          <a:noFill/>
        </p:spPr>
        <p:txBody>
          <a:bodyPr wrap="square" rtlCol="0">
            <a:spAutoFit/>
          </a:bodyPr>
          <a:lstStyle/>
          <a:p>
            <a:r>
              <a:rPr lang="en-US" dirty="0" smtClean="0"/>
              <a:t>FV = 530.00</a:t>
            </a:r>
            <a:endParaRPr lang="en-US" baseline="30000" dirty="0"/>
          </a:p>
        </p:txBody>
      </p:sp>
      <p:sp>
        <p:nvSpPr>
          <p:cNvPr id="21" name="TextBox 20"/>
          <p:cNvSpPr txBox="1"/>
          <p:nvPr/>
        </p:nvSpPr>
        <p:spPr>
          <a:xfrm>
            <a:off x="533400" y="3886200"/>
            <a:ext cx="2057400" cy="1477328"/>
          </a:xfrm>
          <a:prstGeom prst="rect">
            <a:avLst/>
          </a:prstGeom>
          <a:noFill/>
        </p:spPr>
        <p:txBody>
          <a:bodyPr wrap="square" rtlCol="0">
            <a:spAutoFit/>
          </a:bodyPr>
          <a:lstStyle/>
          <a:p>
            <a:r>
              <a:rPr lang="en-US" sz="1500" dirty="0" smtClean="0"/>
              <a:t>Example – If you put $500 into an account earning 6%, how much is it worth in four years, assuming monthly compounding?</a:t>
            </a:r>
            <a:endParaRPr lang="en-US" sz="1500" dirty="0"/>
          </a:p>
        </p:txBody>
      </p:sp>
      <p:sp>
        <p:nvSpPr>
          <p:cNvPr id="31" name="TextBox 30"/>
          <p:cNvSpPr txBox="1"/>
          <p:nvPr/>
        </p:nvSpPr>
        <p:spPr>
          <a:xfrm>
            <a:off x="4038600" y="3962400"/>
            <a:ext cx="2819400" cy="369332"/>
          </a:xfrm>
          <a:prstGeom prst="rect">
            <a:avLst/>
          </a:prstGeom>
          <a:noFill/>
        </p:spPr>
        <p:txBody>
          <a:bodyPr wrap="square" rtlCol="0">
            <a:spAutoFit/>
          </a:bodyPr>
          <a:lstStyle/>
          <a:p>
            <a:r>
              <a:rPr lang="en-US" dirty="0" smtClean="0"/>
              <a:t>FV = PV x (1 + r ÷ m) </a:t>
            </a:r>
            <a:r>
              <a:rPr lang="en-US" baseline="30000" dirty="0" smtClean="0"/>
              <a:t>n x m</a:t>
            </a:r>
            <a:endParaRPr lang="en-US" baseline="30000" dirty="0"/>
          </a:p>
        </p:txBody>
      </p:sp>
      <p:sp>
        <p:nvSpPr>
          <p:cNvPr id="32" name="TextBox 31"/>
          <p:cNvSpPr txBox="1"/>
          <p:nvPr/>
        </p:nvSpPr>
        <p:spPr>
          <a:xfrm>
            <a:off x="4038600" y="4267201"/>
            <a:ext cx="2971800" cy="369332"/>
          </a:xfrm>
          <a:prstGeom prst="rect">
            <a:avLst/>
          </a:prstGeom>
          <a:noFill/>
        </p:spPr>
        <p:txBody>
          <a:bodyPr wrap="square" rtlCol="0">
            <a:spAutoFit/>
          </a:bodyPr>
          <a:lstStyle/>
          <a:p>
            <a:r>
              <a:rPr lang="en-US" dirty="0" smtClean="0"/>
              <a:t>FV = 500 x (1 + .06 ÷ 12) </a:t>
            </a:r>
            <a:r>
              <a:rPr lang="en-US" baseline="30000" dirty="0" smtClean="0"/>
              <a:t>4 x 12</a:t>
            </a:r>
            <a:endParaRPr lang="en-US" baseline="30000" dirty="0"/>
          </a:p>
        </p:txBody>
      </p:sp>
      <p:sp>
        <p:nvSpPr>
          <p:cNvPr id="33" name="TextBox 32"/>
          <p:cNvSpPr txBox="1"/>
          <p:nvPr/>
        </p:nvSpPr>
        <p:spPr>
          <a:xfrm>
            <a:off x="4038600" y="4572000"/>
            <a:ext cx="2819400" cy="369332"/>
          </a:xfrm>
          <a:prstGeom prst="rect">
            <a:avLst/>
          </a:prstGeom>
          <a:noFill/>
        </p:spPr>
        <p:txBody>
          <a:bodyPr wrap="square" rtlCol="0">
            <a:spAutoFit/>
          </a:bodyPr>
          <a:lstStyle/>
          <a:p>
            <a:r>
              <a:rPr lang="en-US" dirty="0" smtClean="0"/>
              <a:t>FV = 500 x (1 + .005) </a:t>
            </a:r>
            <a:r>
              <a:rPr lang="en-US" baseline="30000" dirty="0" smtClean="0"/>
              <a:t>48</a:t>
            </a:r>
            <a:endParaRPr lang="en-US" baseline="30000" dirty="0"/>
          </a:p>
        </p:txBody>
      </p:sp>
      <p:sp>
        <p:nvSpPr>
          <p:cNvPr id="34" name="TextBox 33"/>
          <p:cNvSpPr txBox="1"/>
          <p:nvPr/>
        </p:nvSpPr>
        <p:spPr>
          <a:xfrm>
            <a:off x="4038600" y="4876800"/>
            <a:ext cx="2819400" cy="369332"/>
          </a:xfrm>
          <a:prstGeom prst="rect">
            <a:avLst/>
          </a:prstGeom>
          <a:noFill/>
        </p:spPr>
        <p:txBody>
          <a:bodyPr wrap="square" rtlCol="0">
            <a:spAutoFit/>
          </a:bodyPr>
          <a:lstStyle/>
          <a:p>
            <a:r>
              <a:rPr lang="en-US" dirty="0" smtClean="0"/>
              <a:t>FV = 500 x (1.005) </a:t>
            </a:r>
            <a:r>
              <a:rPr lang="en-US" baseline="30000" dirty="0" smtClean="0"/>
              <a:t>48</a:t>
            </a:r>
            <a:endParaRPr lang="en-US" baseline="30000" dirty="0"/>
          </a:p>
        </p:txBody>
      </p:sp>
      <p:sp>
        <p:nvSpPr>
          <p:cNvPr id="35" name="TextBox 34"/>
          <p:cNvSpPr txBox="1"/>
          <p:nvPr/>
        </p:nvSpPr>
        <p:spPr>
          <a:xfrm>
            <a:off x="4038600" y="5181600"/>
            <a:ext cx="2209800" cy="369332"/>
          </a:xfrm>
          <a:prstGeom prst="rect">
            <a:avLst/>
          </a:prstGeom>
          <a:noFill/>
        </p:spPr>
        <p:txBody>
          <a:bodyPr wrap="square" rtlCol="0">
            <a:spAutoFit/>
          </a:bodyPr>
          <a:lstStyle/>
          <a:p>
            <a:r>
              <a:rPr lang="en-US" dirty="0" smtClean="0"/>
              <a:t>FV = 500 x 1.2705</a:t>
            </a:r>
            <a:endParaRPr lang="en-US" baseline="30000" dirty="0"/>
          </a:p>
        </p:txBody>
      </p:sp>
      <p:sp>
        <p:nvSpPr>
          <p:cNvPr id="36" name="TextBox 35"/>
          <p:cNvSpPr txBox="1"/>
          <p:nvPr/>
        </p:nvSpPr>
        <p:spPr>
          <a:xfrm>
            <a:off x="4038600" y="5486400"/>
            <a:ext cx="2209800" cy="369332"/>
          </a:xfrm>
          <a:prstGeom prst="rect">
            <a:avLst/>
          </a:prstGeom>
          <a:noFill/>
        </p:spPr>
        <p:txBody>
          <a:bodyPr wrap="square" rtlCol="0">
            <a:spAutoFit/>
          </a:bodyPr>
          <a:lstStyle/>
          <a:p>
            <a:r>
              <a:rPr lang="en-US" dirty="0" smtClean="0"/>
              <a:t>FV = 635.25</a:t>
            </a:r>
            <a:endParaRPr lang="en-US" baseline="30000" dirty="0"/>
          </a:p>
        </p:txBody>
      </p:sp>
      <p:sp>
        <p:nvSpPr>
          <p:cNvPr id="37" name="TextBox 36"/>
          <p:cNvSpPr txBox="1"/>
          <p:nvPr/>
        </p:nvSpPr>
        <p:spPr>
          <a:xfrm>
            <a:off x="7162800" y="1676400"/>
            <a:ext cx="1600200" cy="1477328"/>
          </a:xfrm>
          <a:prstGeom prst="rect">
            <a:avLst/>
          </a:prstGeom>
          <a:noFill/>
        </p:spPr>
        <p:txBody>
          <a:bodyPr wrap="square" rtlCol="0">
            <a:spAutoFit/>
          </a:bodyPr>
          <a:lstStyle/>
          <a:p>
            <a:r>
              <a:rPr lang="en-US" dirty="0" smtClean="0"/>
              <a:t>PV = -500</a:t>
            </a:r>
          </a:p>
          <a:p>
            <a:r>
              <a:rPr lang="en-US" dirty="0" smtClean="0"/>
              <a:t>I/Y = 6%</a:t>
            </a:r>
          </a:p>
          <a:p>
            <a:r>
              <a:rPr lang="en-US" dirty="0" smtClean="0"/>
              <a:t>N = 1 x 1</a:t>
            </a:r>
          </a:p>
          <a:p>
            <a:r>
              <a:rPr lang="en-US" dirty="0" smtClean="0"/>
              <a:t>P/Y = 1</a:t>
            </a:r>
          </a:p>
          <a:p>
            <a:r>
              <a:rPr lang="en-US" dirty="0" smtClean="0"/>
              <a:t>CPT = FV</a:t>
            </a:r>
            <a:endParaRPr lang="en-US" dirty="0"/>
          </a:p>
        </p:txBody>
      </p:sp>
      <p:sp>
        <p:nvSpPr>
          <p:cNvPr id="38" name="TextBox 37"/>
          <p:cNvSpPr txBox="1"/>
          <p:nvPr/>
        </p:nvSpPr>
        <p:spPr>
          <a:xfrm>
            <a:off x="7162800" y="3962400"/>
            <a:ext cx="1600200" cy="1477328"/>
          </a:xfrm>
          <a:prstGeom prst="rect">
            <a:avLst/>
          </a:prstGeom>
          <a:noFill/>
        </p:spPr>
        <p:txBody>
          <a:bodyPr wrap="square" rtlCol="0">
            <a:spAutoFit/>
          </a:bodyPr>
          <a:lstStyle/>
          <a:p>
            <a:r>
              <a:rPr lang="en-US" dirty="0" smtClean="0"/>
              <a:t>PV = -500</a:t>
            </a:r>
          </a:p>
          <a:p>
            <a:r>
              <a:rPr lang="en-US" dirty="0" smtClean="0"/>
              <a:t>I/Y = 6%</a:t>
            </a:r>
          </a:p>
          <a:p>
            <a:r>
              <a:rPr lang="en-US" dirty="0" smtClean="0"/>
              <a:t>N = 4 x 12</a:t>
            </a:r>
          </a:p>
          <a:p>
            <a:r>
              <a:rPr lang="en-US" dirty="0" smtClean="0"/>
              <a:t>P/Y = 12</a:t>
            </a:r>
          </a:p>
          <a:p>
            <a:r>
              <a:rPr lang="en-US" dirty="0" smtClean="0"/>
              <a:t>CPT = FV</a:t>
            </a:r>
            <a:endParaRPr lang="en-US" dirty="0"/>
          </a:p>
        </p:txBody>
      </p:sp>
      <p:sp>
        <p:nvSpPr>
          <p:cNvPr id="39" name="TextBox 38"/>
          <p:cNvSpPr txBox="1"/>
          <p:nvPr/>
        </p:nvSpPr>
        <p:spPr>
          <a:xfrm>
            <a:off x="533400" y="3276600"/>
            <a:ext cx="1752600" cy="553998"/>
          </a:xfrm>
          <a:prstGeom prst="rect">
            <a:avLst/>
          </a:prstGeom>
          <a:noFill/>
        </p:spPr>
        <p:txBody>
          <a:bodyPr wrap="square" rtlCol="0">
            <a:spAutoFit/>
          </a:bodyPr>
          <a:lstStyle/>
          <a:p>
            <a:r>
              <a:rPr lang="en-US" sz="1500" dirty="0" smtClean="0"/>
              <a:t>What if invested for four years?</a:t>
            </a:r>
            <a:endParaRPr lang="en-US" sz="1500" dirty="0"/>
          </a:p>
        </p:txBody>
      </p:sp>
      <p:sp>
        <p:nvSpPr>
          <p:cNvPr id="40" name="TextBox 39"/>
          <p:cNvSpPr txBox="1"/>
          <p:nvPr/>
        </p:nvSpPr>
        <p:spPr>
          <a:xfrm>
            <a:off x="2590800" y="3352800"/>
            <a:ext cx="2209800" cy="369332"/>
          </a:xfrm>
          <a:prstGeom prst="rect">
            <a:avLst/>
          </a:prstGeom>
          <a:noFill/>
        </p:spPr>
        <p:txBody>
          <a:bodyPr wrap="square" rtlCol="0">
            <a:spAutoFit/>
          </a:bodyPr>
          <a:lstStyle/>
          <a:p>
            <a:r>
              <a:rPr lang="en-US" dirty="0" smtClean="0"/>
              <a:t>PV = 500 x (1 + .06) </a:t>
            </a:r>
            <a:r>
              <a:rPr lang="en-US" baseline="30000" dirty="0" smtClean="0"/>
              <a:t>4</a:t>
            </a:r>
            <a:endParaRPr lang="en-US" baseline="30000" dirty="0"/>
          </a:p>
        </p:txBody>
      </p:sp>
      <p:sp>
        <p:nvSpPr>
          <p:cNvPr id="41" name="TextBox 40"/>
          <p:cNvSpPr txBox="1"/>
          <p:nvPr/>
        </p:nvSpPr>
        <p:spPr>
          <a:xfrm>
            <a:off x="4876800" y="3352800"/>
            <a:ext cx="1447800" cy="369332"/>
          </a:xfrm>
          <a:prstGeom prst="rect">
            <a:avLst/>
          </a:prstGeom>
          <a:noFill/>
        </p:spPr>
        <p:txBody>
          <a:bodyPr wrap="square" rtlCol="0">
            <a:spAutoFit/>
          </a:bodyPr>
          <a:lstStyle/>
          <a:p>
            <a:r>
              <a:rPr lang="en-US" dirty="0" smtClean="0"/>
              <a:t>PV = 631.24</a:t>
            </a:r>
            <a:endParaRPr lang="en-US" dirty="0"/>
          </a:p>
        </p:txBody>
      </p:sp>
      <p:sp>
        <p:nvSpPr>
          <p:cNvPr id="24" name="TextBox 23"/>
          <p:cNvSpPr txBox="1"/>
          <p:nvPr/>
        </p:nvSpPr>
        <p:spPr>
          <a:xfrm>
            <a:off x="2590800" y="1676400"/>
            <a:ext cx="1066800" cy="1200329"/>
          </a:xfrm>
          <a:prstGeom prst="rect">
            <a:avLst/>
          </a:prstGeom>
          <a:noFill/>
        </p:spPr>
        <p:txBody>
          <a:bodyPr wrap="square" rtlCol="0">
            <a:spAutoFit/>
          </a:bodyPr>
          <a:lstStyle/>
          <a:p>
            <a:r>
              <a:rPr lang="en-US" dirty="0" smtClean="0"/>
              <a:t>PV = 500</a:t>
            </a:r>
          </a:p>
          <a:p>
            <a:r>
              <a:rPr lang="en-US" dirty="0" smtClean="0"/>
              <a:t>r = .06</a:t>
            </a:r>
          </a:p>
          <a:p>
            <a:r>
              <a:rPr lang="en-US" dirty="0" smtClean="0"/>
              <a:t>n = 1</a:t>
            </a:r>
          </a:p>
          <a:p>
            <a:r>
              <a:rPr lang="en-US" dirty="0" smtClean="0"/>
              <a:t>FV = ?</a:t>
            </a:r>
            <a:endParaRPr lang="en-US" dirty="0"/>
          </a:p>
        </p:txBody>
      </p:sp>
      <p:sp>
        <p:nvSpPr>
          <p:cNvPr id="25" name="TextBox 24"/>
          <p:cNvSpPr txBox="1"/>
          <p:nvPr/>
        </p:nvSpPr>
        <p:spPr>
          <a:xfrm>
            <a:off x="2590800" y="3962400"/>
            <a:ext cx="1066800" cy="1477328"/>
          </a:xfrm>
          <a:prstGeom prst="rect">
            <a:avLst/>
          </a:prstGeom>
          <a:noFill/>
        </p:spPr>
        <p:txBody>
          <a:bodyPr wrap="square" rtlCol="0">
            <a:spAutoFit/>
          </a:bodyPr>
          <a:lstStyle/>
          <a:p>
            <a:r>
              <a:rPr lang="en-US" dirty="0" smtClean="0"/>
              <a:t>PV = 500</a:t>
            </a:r>
          </a:p>
          <a:p>
            <a:r>
              <a:rPr lang="en-US" dirty="0" smtClean="0"/>
              <a:t>r = .06</a:t>
            </a:r>
          </a:p>
          <a:p>
            <a:r>
              <a:rPr lang="en-US" dirty="0" smtClean="0"/>
              <a:t>n = 4</a:t>
            </a:r>
          </a:p>
          <a:p>
            <a:r>
              <a:rPr lang="en-US" dirty="0" smtClean="0"/>
              <a:t>m = 12</a:t>
            </a:r>
          </a:p>
          <a:p>
            <a:r>
              <a:rPr lang="en-US" dirty="0" smtClean="0"/>
              <a:t>FV = ?</a:t>
            </a:r>
            <a:endParaRPr lang="en-US" dirty="0"/>
          </a:p>
        </p:txBody>
      </p:sp>
      <p:sp>
        <p:nvSpPr>
          <p:cNvPr id="26" name="TextBox 25"/>
          <p:cNvSpPr txBox="1"/>
          <p:nvPr/>
        </p:nvSpPr>
        <p:spPr>
          <a:xfrm>
            <a:off x="7162800" y="5410200"/>
            <a:ext cx="1600200" cy="369332"/>
          </a:xfrm>
          <a:prstGeom prst="rect">
            <a:avLst/>
          </a:prstGeom>
          <a:noFill/>
        </p:spPr>
        <p:txBody>
          <a:bodyPr wrap="square" rtlCol="0">
            <a:spAutoFit/>
          </a:bodyPr>
          <a:lstStyle/>
          <a:p>
            <a:r>
              <a:rPr lang="en-US" dirty="0" smtClean="0"/>
              <a:t>FV = 635.24</a:t>
            </a:r>
            <a:endParaRPr lang="en-US" dirty="0"/>
          </a:p>
        </p:txBody>
      </p:sp>
      <p:sp>
        <p:nvSpPr>
          <p:cNvPr id="27" name="TextBox 26"/>
          <p:cNvSpPr txBox="1"/>
          <p:nvPr/>
        </p:nvSpPr>
        <p:spPr>
          <a:xfrm>
            <a:off x="7162800" y="3124200"/>
            <a:ext cx="1600200" cy="369332"/>
          </a:xfrm>
          <a:prstGeom prst="rect">
            <a:avLst/>
          </a:prstGeom>
          <a:noFill/>
        </p:spPr>
        <p:txBody>
          <a:bodyPr wrap="square" rtlCol="0">
            <a:spAutoFit/>
          </a:bodyPr>
          <a:lstStyle/>
          <a:p>
            <a:r>
              <a:rPr lang="en-US" dirty="0" smtClean="0"/>
              <a:t>FV = 530.00</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wipe(left)">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wipe(left)">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wipe(left)">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wipe(left)">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wipe(left)">
                                      <p:cBhvr>
                                        <p:cTn id="37" dur="500"/>
                                        <p:tgtEl>
                                          <p:spTgt spid="2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
                                            <p:txEl>
                                              <p:pRg st="0" end="0"/>
                                            </p:txEl>
                                          </p:spTgt>
                                        </p:tgtEl>
                                        <p:attrNameLst>
                                          <p:attrName>style.visibility</p:attrName>
                                        </p:attrNameLst>
                                      </p:cBhvr>
                                      <p:to>
                                        <p:strVal val="visible"/>
                                      </p:to>
                                    </p:set>
                                    <p:animEffect transition="in" filter="wipe(left)">
                                      <p:cBhvr>
                                        <p:cTn id="42" dur="500"/>
                                        <p:tgtEl>
                                          <p:spTgt spid="37">
                                            <p:txEl>
                                              <p:pRg st="0" end="0"/>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7">
                                            <p:txEl>
                                              <p:pRg st="1" end="1"/>
                                            </p:txEl>
                                          </p:spTgt>
                                        </p:tgtEl>
                                        <p:attrNameLst>
                                          <p:attrName>style.visibility</p:attrName>
                                        </p:attrNameLst>
                                      </p:cBhvr>
                                      <p:to>
                                        <p:strVal val="visible"/>
                                      </p:to>
                                    </p:set>
                                    <p:animEffect transition="in" filter="wipe(left)">
                                      <p:cBhvr>
                                        <p:cTn id="45" dur="500"/>
                                        <p:tgtEl>
                                          <p:spTgt spid="37">
                                            <p:txEl>
                                              <p:pRg st="1" end="1"/>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7">
                                            <p:txEl>
                                              <p:pRg st="2" end="2"/>
                                            </p:txEl>
                                          </p:spTgt>
                                        </p:tgtEl>
                                        <p:attrNameLst>
                                          <p:attrName>style.visibility</p:attrName>
                                        </p:attrNameLst>
                                      </p:cBhvr>
                                      <p:to>
                                        <p:strVal val="visible"/>
                                      </p:to>
                                    </p:set>
                                    <p:animEffect transition="in" filter="wipe(left)">
                                      <p:cBhvr>
                                        <p:cTn id="48" dur="500"/>
                                        <p:tgtEl>
                                          <p:spTgt spid="37">
                                            <p:txEl>
                                              <p:pRg st="2" end="2"/>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37">
                                            <p:txEl>
                                              <p:pRg st="3" end="3"/>
                                            </p:txEl>
                                          </p:spTgt>
                                        </p:tgtEl>
                                        <p:attrNameLst>
                                          <p:attrName>style.visibility</p:attrName>
                                        </p:attrNameLst>
                                      </p:cBhvr>
                                      <p:to>
                                        <p:strVal val="visible"/>
                                      </p:to>
                                    </p:set>
                                    <p:animEffect transition="in" filter="wipe(left)">
                                      <p:cBhvr>
                                        <p:cTn id="51" dur="500"/>
                                        <p:tgtEl>
                                          <p:spTgt spid="37">
                                            <p:txEl>
                                              <p:pRg st="3" end="3"/>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7">
                                            <p:txEl>
                                              <p:pRg st="4" end="4"/>
                                            </p:txEl>
                                          </p:spTgt>
                                        </p:tgtEl>
                                        <p:attrNameLst>
                                          <p:attrName>style.visibility</p:attrName>
                                        </p:attrNameLst>
                                      </p:cBhvr>
                                      <p:to>
                                        <p:strVal val="visible"/>
                                      </p:to>
                                    </p:set>
                                    <p:animEffect transition="in" filter="wipe(left)">
                                      <p:cBhvr>
                                        <p:cTn id="54" dur="500"/>
                                        <p:tgtEl>
                                          <p:spTgt spid="37">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animEffect transition="in" filter="wipe(left)">
                                      <p:cBhvr>
                                        <p:cTn id="59" dur="500"/>
                                        <p:tgtEl>
                                          <p:spTgt spid="27">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9">
                                            <p:txEl>
                                              <p:pRg st="0" end="0"/>
                                            </p:txEl>
                                          </p:spTgt>
                                        </p:tgtEl>
                                        <p:attrNameLst>
                                          <p:attrName>style.visibility</p:attrName>
                                        </p:attrNameLst>
                                      </p:cBhvr>
                                      <p:to>
                                        <p:strVal val="visible"/>
                                      </p:to>
                                    </p:set>
                                    <p:animEffect transition="in" filter="wipe(left)">
                                      <p:cBhvr>
                                        <p:cTn id="64" dur="500"/>
                                        <p:tgtEl>
                                          <p:spTgt spid="39">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40">
                                            <p:txEl>
                                              <p:pRg st="0" end="0"/>
                                            </p:txEl>
                                          </p:spTgt>
                                        </p:tgtEl>
                                        <p:attrNameLst>
                                          <p:attrName>style.visibility</p:attrName>
                                        </p:attrNameLst>
                                      </p:cBhvr>
                                      <p:to>
                                        <p:strVal val="visible"/>
                                      </p:to>
                                    </p:set>
                                    <p:animEffect transition="in" filter="wipe(left)">
                                      <p:cBhvr>
                                        <p:cTn id="69" dur="500"/>
                                        <p:tgtEl>
                                          <p:spTgt spid="40">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41">
                                            <p:txEl>
                                              <p:pRg st="0" end="0"/>
                                            </p:txEl>
                                          </p:spTgt>
                                        </p:tgtEl>
                                        <p:attrNameLst>
                                          <p:attrName>style.visibility</p:attrName>
                                        </p:attrNameLst>
                                      </p:cBhvr>
                                      <p:to>
                                        <p:strVal val="visible"/>
                                      </p:to>
                                    </p:set>
                                    <p:animEffect transition="in" filter="wipe(left)">
                                      <p:cBhvr>
                                        <p:cTn id="74" dur="500"/>
                                        <p:tgtEl>
                                          <p:spTgt spid="41">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1">
                                            <p:txEl>
                                              <p:pRg st="0" end="0"/>
                                            </p:txEl>
                                          </p:spTgt>
                                        </p:tgtEl>
                                        <p:attrNameLst>
                                          <p:attrName>style.visibility</p:attrName>
                                        </p:attrNameLst>
                                      </p:cBhvr>
                                      <p:to>
                                        <p:strVal val="visible"/>
                                      </p:to>
                                    </p:set>
                                    <p:animEffect transition="in" filter="wipe(left)">
                                      <p:cBhvr>
                                        <p:cTn id="79" dur="500"/>
                                        <p:tgtEl>
                                          <p:spTgt spid="21">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wipe(left)">
                                      <p:cBhvr>
                                        <p:cTn id="84" dur="1000"/>
                                        <p:tgtEl>
                                          <p:spTgt spid="2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1">
                                            <p:txEl>
                                              <p:pRg st="0" end="0"/>
                                            </p:txEl>
                                          </p:spTgt>
                                        </p:tgtEl>
                                        <p:attrNameLst>
                                          <p:attrName>style.visibility</p:attrName>
                                        </p:attrNameLst>
                                      </p:cBhvr>
                                      <p:to>
                                        <p:strVal val="visible"/>
                                      </p:to>
                                    </p:set>
                                    <p:animEffect transition="in" filter="wipe(left)">
                                      <p:cBhvr>
                                        <p:cTn id="89" dur="500"/>
                                        <p:tgtEl>
                                          <p:spTgt spid="31">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2">
                                            <p:txEl>
                                              <p:pRg st="0" end="0"/>
                                            </p:txEl>
                                          </p:spTgt>
                                        </p:tgtEl>
                                        <p:attrNameLst>
                                          <p:attrName>style.visibility</p:attrName>
                                        </p:attrNameLst>
                                      </p:cBhvr>
                                      <p:to>
                                        <p:strVal val="visible"/>
                                      </p:to>
                                    </p:set>
                                    <p:animEffect transition="in" filter="wipe(left)">
                                      <p:cBhvr>
                                        <p:cTn id="94" dur="500"/>
                                        <p:tgtEl>
                                          <p:spTgt spid="32">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33">
                                            <p:txEl>
                                              <p:pRg st="0" end="0"/>
                                            </p:txEl>
                                          </p:spTgt>
                                        </p:tgtEl>
                                        <p:attrNameLst>
                                          <p:attrName>style.visibility</p:attrName>
                                        </p:attrNameLst>
                                      </p:cBhvr>
                                      <p:to>
                                        <p:strVal val="visible"/>
                                      </p:to>
                                    </p:set>
                                    <p:animEffect transition="in" filter="wipe(left)">
                                      <p:cBhvr>
                                        <p:cTn id="99" dur="500"/>
                                        <p:tgtEl>
                                          <p:spTgt spid="33">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4">
                                            <p:txEl>
                                              <p:pRg st="0" end="0"/>
                                            </p:txEl>
                                          </p:spTgt>
                                        </p:tgtEl>
                                        <p:attrNameLst>
                                          <p:attrName>style.visibility</p:attrName>
                                        </p:attrNameLst>
                                      </p:cBhvr>
                                      <p:to>
                                        <p:strVal val="visible"/>
                                      </p:to>
                                    </p:set>
                                    <p:animEffect transition="in" filter="wipe(left)">
                                      <p:cBhvr>
                                        <p:cTn id="104" dur="500"/>
                                        <p:tgtEl>
                                          <p:spTgt spid="34">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5">
                                            <p:txEl>
                                              <p:pRg st="0" end="0"/>
                                            </p:txEl>
                                          </p:spTgt>
                                        </p:tgtEl>
                                        <p:attrNameLst>
                                          <p:attrName>style.visibility</p:attrName>
                                        </p:attrNameLst>
                                      </p:cBhvr>
                                      <p:to>
                                        <p:strVal val="visible"/>
                                      </p:to>
                                    </p:set>
                                    <p:animEffect transition="in" filter="wipe(left)">
                                      <p:cBhvr>
                                        <p:cTn id="109" dur="500"/>
                                        <p:tgtEl>
                                          <p:spTgt spid="35">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36">
                                            <p:txEl>
                                              <p:pRg st="0" end="0"/>
                                            </p:txEl>
                                          </p:spTgt>
                                        </p:tgtEl>
                                        <p:attrNameLst>
                                          <p:attrName>style.visibility</p:attrName>
                                        </p:attrNameLst>
                                      </p:cBhvr>
                                      <p:to>
                                        <p:strVal val="visible"/>
                                      </p:to>
                                    </p:set>
                                    <p:animEffect transition="in" filter="wipe(left)">
                                      <p:cBhvr>
                                        <p:cTn id="114" dur="500"/>
                                        <p:tgtEl>
                                          <p:spTgt spid="36">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38">
                                            <p:txEl>
                                              <p:pRg st="0" end="0"/>
                                            </p:txEl>
                                          </p:spTgt>
                                        </p:tgtEl>
                                        <p:attrNameLst>
                                          <p:attrName>style.visibility</p:attrName>
                                        </p:attrNameLst>
                                      </p:cBhvr>
                                      <p:to>
                                        <p:strVal val="visible"/>
                                      </p:to>
                                    </p:set>
                                    <p:animEffect transition="in" filter="wipe(left)">
                                      <p:cBhvr>
                                        <p:cTn id="119" dur="500"/>
                                        <p:tgtEl>
                                          <p:spTgt spid="38">
                                            <p:txEl>
                                              <p:pRg st="0" end="0"/>
                                            </p:txEl>
                                          </p:spTgt>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38">
                                            <p:txEl>
                                              <p:pRg st="1" end="1"/>
                                            </p:txEl>
                                          </p:spTgt>
                                        </p:tgtEl>
                                        <p:attrNameLst>
                                          <p:attrName>style.visibility</p:attrName>
                                        </p:attrNameLst>
                                      </p:cBhvr>
                                      <p:to>
                                        <p:strVal val="visible"/>
                                      </p:to>
                                    </p:set>
                                    <p:animEffect transition="in" filter="wipe(left)">
                                      <p:cBhvr>
                                        <p:cTn id="122" dur="500"/>
                                        <p:tgtEl>
                                          <p:spTgt spid="38">
                                            <p:txEl>
                                              <p:pRg st="1" end="1"/>
                                            </p:txEl>
                                          </p:spTgt>
                                        </p:tgtEl>
                                      </p:cBhvr>
                                    </p:animEffect>
                                  </p:childTnLst>
                                </p:cTn>
                              </p:par>
                              <p:par>
                                <p:cTn id="123" presetID="22" presetClass="entr" presetSubtype="8" fill="hold" grpId="0" nodeType="withEffect">
                                  <p:stCondLst>
                                    <p:cond delay="0"/>
                                  </p:stCondLst>
                                  <p:childTnLst>
                                    <p:set>
                                      <p:cBhvr>
                                        <p:cTn id="124" dur="1" fill="hold">
                                          <p:stCondLst>
                                            <p:cond delay="0"/>
                                          </p:stCondLst>
                                        </p:cTn>
                                        <p:tgtEl>
                                          <p:spTgt spid="38">
                                            <p:txEl>
                                              <p:pRg st="2" end="2"/>
                                            </p:txEl>
                                          </p:spTgt>
                                        </p:tgtEl>
                                        <p:attrNameLst>
                                          <p:attrName>style.visibility</p:attrName>
                                        </p:attrNameLst>
                                      </p:cBhvr>
                                      <p:to>
                                        <p:strVal val="visible"/>
                                      </p:to>
                                    </p:set>
                                    <p:animEffect transition="in" filter="wipe(left)">
                                      <p:cBhvr>
                                        <p:cTn id="125" dur="500"/>
                                        <p:tgtEl>
                                          <p:spTgt spid="38">
                                            <p:txEl>
                                              <p:pRg st="2" end="2"/>
                                            </p:txEl>
                                          </p:spTgt>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38">
                                            <p:txEl>
                                              <p:pRg st="3" end="3"/>
                                            </p:txEl>
                                          </p:spTgt>
                                        </p:tgtEl>
                                        <p:attrNameLst>
                                          <p:attrName>style.visibility</p:attrName>
                                        </p:attrNameLst>
                                      </p:cBhvr>
                                      <p:to>
                                        <p:strVal val="visible"/>
                                      </p:to>
                                    </p:set>
                                    <p:animEffect transition="in" filter="wipe(left)">
                                      <p:cBhvr>
                                        <p:cTn id="128" dur="500"/>
                                        <p:tgtEl>
                                          <p:spTgt spid="38">
                                            <p:txEl>
                                              <p:pRg st="3" end="3"/>
                                            </p:txEl>
                                          </p:spTgt>
                                        </p:tgtEl>
                                      </p:cBhvr>
                                    </p:animEffect>
                                  </p:childTnLst>
                                </p:cTn>
                              </p:par>
                              <p:par>
                                <p:cTn id="129" presetID="22" presetClass="entr" presetSubtype="8" fill="hold" grpId="0" nodeType="withEffect">
                                  <p:stCondLst>
                                    <p:cond delay="0"/>
                                  </p:stCondLst>
                                  <p:childTnLst>
                                    <p:set>
                                      <p:cBhvr>
                                        <p:cTn id="130" dur="1" fill="hold">
                                          <p:stCondLst>
                                            <p:cond delay="0"/>
                                          </p:stCondLst>
                                        </p:cTn>
                                        <p:tgtEl>
                                          <p:spTgt spid="38">
                                            <p:txEl>
                                              <p:pRg st="4" end="4"/>
                                            </p:txEl>
                                          </p:spTgt>
                                        </p:tgtEl>
                                        <p:attrNameLst>
                                          <p:attrName>style.visibility</p:attrName>
                                        </p:attrNameLst>
                                      </p:cBhvr>
                                      <p:to>
                                        <p:strVal val="visible"/>
                                      </p:to>
                                    </p:set>
                                    <p:animEffect transition="in" filter="wipe(left)">
                                      <p:cBhvr>
                                        <p:cTn id="131" dur="500"/>
                                        <p:tgtEl>
                                          <p:spTgt spid="38">
                                            <p:txEl>
                                              <p:pRg st="4" end="4"/>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26">
                                            <p:txEl>
                                              <p:pRg st="0" end="0"/>
                                            </p:txEl>
                                          </p:spTgt>
                                        </p:tgtEl>
                                        <p:attrNameLst>
                                          <p:attrName>style.visibility</p:attrName>
                                        </p:attrNameLst>
                                      </p:cBhvr>
                                      <p:to>
                                        <p:strVal val="visible"/>
                                      </p:to>
                                    </p:set>
                                    <p:animEffect transition="in" filter="wipe(left)">
                                      <p:cBhvr>
                                        <p:cTn id="136"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5" grpId="0" build="allAtOnce"/>
      <p:bldP spid="16" grpId="0" build="allAtOnce"/>
      <p:bldP spid="18" grpId="0" build="allAtOnce"/>
      <p:bldP spid="19" grpId="0" build="allAtOnce"/>
      <p:bldP spid="20" grpId="0" build="allAtOnce"/>
      <p:bldP spid="21" grpId="0" build="allAtOnce"/>
      <p:bldP spid="31" grpId="0" build="allAtOnce"/>
      <p:bldP spid="32" grpId="0" build="allAtOnce"/>
      <p:bldP spid="33" grpId="0" build="allAtOnce"/>
      <p:bldP spid="34" grpId="0" build="allAtOnce"/>
      <p:bldP spid="35" grpId="0" build="allAtOnce"/>
      <p:bldP spid="36" grpId="0" build="allAtOnce"/>
      <p:bldP spid="37" grpId="0" build="allAtOnce"/>
      <p:bldP spid="38" grpId="0" build="allAtOnce"/>
      <p:bldP spid="39" grpId="0" build="allAtOnce"/>
      <p:bldP spid="40" grpId="0" build="allAtOnce"/>
      <p:bldP spid="41" grpId="0" build="allAtOnce"/>
      <p:bldP spid="24" grpId="0"/>
      <p:bldP spid="25" grpId="0"/>
      <p:bldP spid="26" grpId="0" build="allAtOnce"/>
      <p:bldP spid="2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FV (Annual Compounding) using TI BAII Plus</a:t>
            </a:r>
          </a:p>
          <a:p>
            <a:pPr>
              <a:buNone/>
            </a:pPr>
            <a:endParaRPr lang="en-US" dirty="0" smtClean="0"/>
          </a:p>
        </p:txBody>
      </p:sp>
      <p:sp>
        <p:nvSpPr>
          <p:cNvPr id="7" name="TextBox 6"/>
          <p:cNvSpPr txBox="1"/>
          <p:nvPr/>
        </p:nvSpPr>
        <p:spPr>
          <a:xfrm>
            <a:off x="7543800" y="1295400"/>
            <a:ext cx="1143000" cy="1477328"/>
          </a:xfrm>
          <a:prstGeom prst="rect">
            <a:avLst/>
          </a:prstGeom>
          <a:noFill/>
        </p:spPr>
        <p:txBody>
          <a:bodyPr wrap="square" rtlCol="0">
            <a:spAutoFit/>
          </a:bodyPr>
          <a:lstStyle/>
          <a:p>
            <a:r>
              <a:rPr lang="en-US" dirty="0" smtClean="0"/>
              <a:t>PV = -500</a:t>
            </a:r>
          </a:p>
          <a:p>
            <a:r>
              <a:rPr lang="en-US" dirty="0" smtClean="0"/>
              <a:t>I/Y = 6%</a:t>
            </a:r>
          </a:p>
          <a:p>
            <a:r>
              <a:rPr lang="en-US" dirty="0" smtClean="0"/>
              <a:t>N = 1</a:t>
            </a:r>
          </a:p>
          <a:p>
            <a:r>
              <a:rPr lang="en-US" dirty="0" smtClean="0"/>
              <a:t>P/Y = 1</a:t>
            </a:r>
          </a:p>
          <a:p>
            <a:r>
              <a:rPr lang="en-US" dirty="0" smtClean="0"/>
              <a:t>CPT = FV</a:t>
            </a:r>
            <a:endParaRPr lang="en-US" dirty="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500, +/-, PV</a:t>
            </a:r>
          </a:p>
          <a:p>
            <a:pPr>
              <a:buFont typeface="Arial" pitchFamily="34" charset="0"/>
              <a:buChar char="•"/>
            </a:pPr>
            <a:r>
              <a:rPr lang="en-US" dirty="0" smtClean="0"/>
              <a:t>  6, I/Y</a:t>
            </a:r>
          </a:p>
          <a:p>
            <a:pPr>
              <a:buFont typeface="Arial" pitchFamily="34" charset="0"/>
              <a:buChar char="•"/>
            </a:pPr>
            <a:r>
              <a:rPr lang="en-US" dirty="0" smtClean="0"/>
              <a:t>  1, N</a:t>
            </a:r>
          </a:p>
          <a:p>
            <a:pPr>
              <a:buFont typeface="Arial" pitchFamily="34" charset="0"/>
              <a:buChar char="•"/>
            </a:pPr>
            <a:r>
              <a:rPr lang="en-US" dirty="0" smtClean="0"/>
              <a:t>  CPT, FV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11" name="TextBox 10"/>
          <p:cNvSpPr txBox="1"/>
          <p:nvPr/>
        </p:nvSpPr>
        <p:spPr>
          <a:xfrm>
            <a:off x="4953000" y="1295400"/>
            <a:ext cx="2362200" cy="1246495"/>
          </a:xfrm>
          <a:prstGeom prst="rect">
            <a:avLst/>
          </a:prstGeom>
          <a:noFill/>
        </p:spPr>
        <p:txBody>
          <a:bodyPr wrap="square" rtlCol="0">
            <a:spAutoFit/>
          </a:bodyPr>
          <a:lstStyle/>
          <a:p>
            <a:r>
              <a:rPr lang="en-US" sz="1500" dirty="0" smtClean="0"/>
              <a:t>Example – If you put $500 into an account earning 6%, how much is it worth in one year assuming annual compounding?</a:t>
            </a:r>
            <a:endParaRPr lang="en-US" sz="1500" dirty="0"/>
          </a:p>
        </p:txBody>
      </p:sp>
      <p:sp>
        <p:nvSpPr>
          <p:cNvPr id="12" name="Rounded Rectangle 11"/>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19050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3276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934200" y="5410200"/>
            <a:ext cx="1371600" cy="369332"/>
          </a:xfrm>
          <a:prstGeom prst="rect">
            <a:avLst/>
          </a:prstGeom>
          <a:noFill/>
        </p:spPr>
        <p:txBody>
          <a:bodyPr wrap="square" rtlCol="0">
            <a:spAutoFit/>
          </a:bodyPr>
          <a:lstStyle/>
          <a:p>
            <a:r>
              <a:rPr lang="en-US" dirty="0" smtClean="0"/>
              <a:t>FV = 530.00</a:t>
            </a:r>
            <a:endParaRPr lang="en-US" dirty="0"/>
          </a:p>
        </p:txBody>
      </p:sp>
      <p:sp>
        <p:nvSpPr>
          <p:cNvPr id="37"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11</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1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2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2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22"/>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3"/>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23"/>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24"/>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nodeType="afterEffect">
                                  <p:stCondLst>
                                    <p:cond delay="1000"/>
                                  </p:stCondLst>
                                  <p:childTnLst>
                                    <p:set>
                                      <p:cBhvr>
                                        <p:cTn id="114" dur="1" fill="hold">
                                          <p:stCondLst>
                                            <p:cond delay="0"/>
                                          </p:stCondLst>
                                        </p:cTn>
                                        <p:tgtEl>
                                          <p:spTgt spid="2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26"/>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7"/>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27"/>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8"/>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28"/>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9"/>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2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30"/>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30"/>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31"/>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3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32"/>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32"/>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3"/>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3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34"/>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34"/>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35"/>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35"/>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36"/>
                                        </p:tgtEl>
                                        <p:attrNameLst>
                                          <p:attrName>style.visibility</p:attrName>
                                        </p:attrNameLst>
                                      </p:cBhvr>
                                      <p:to>
                                        <p:strVal val="visible"/>
                                      </p:to>
                                    </p:set>
                                    <p:animEffect transition="in" filter="fade">
                                      <p:cBhvr>
                                        <p:cTn id="18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animBg="1"/>
      <p:bldP spid="12"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rotWithShape="1">
          <a:blip r:embed="rId3" cstate="print"/>
          <a:srcRect l="7479" r="20218"/>
          <a:stretch/>
        </p:blipFill>
        <p:spPr>
          <a:xfrm>
            <a:off x="116962" y="1143000"/>
            <a:ext cx="4076997" cy="5638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FV (Annual Compounding) using the HP 10bII</a:t>
            </a:r>
          </a:p>
          <a:p>
            <a:pPr>
              <a:buNone/>
            </a:pPr>
            <a:endParaRPr lang="en-US" dirty="0" smtClean="0"/>
          </a:p>
        </p:txBody>
      </p:sp>
      <p:sp>
        <p:nvSpPr>
          <p:cNvPr id="7" name="TextBox 6"/>
          <p:cNvSpPr txBox="1"/>
          <p:nvPr/>
        </p:nvSpPr>
        <p:spPr>
          <a:xfrm>
            <a:off x="7543800" y="1295400"/>
            <a:ext cx="1143000" cy="1477328"/>
          </a:xfrm>
          <a:prstGeom prst="rect">
            <a:avLst/>
          </a:prstGeom>
          <a:noFill/>
        </p:spPr>
        <p:txBody>
          <a:bodyPr wrap="square" rtlCol="0">
            <a:spAutoFit/>
          </a:bodyPr>
          <a:lstStyle/>
          <a:p>
            <a:r>
              <a:rPr lang="en-US" dirty="0" smtClean="0"/>
              <a:t>PV = -500</a:t>
            </a:r>
          </a:p>
          <a:p>
            <a:r>
              <a:rPr lang="en-US" dirty="0" smtClean="0"/>
              <a:t>I/YR = 6%</a:t>
            </a:r>
          </a:p>
          <a:p>
            <a:r>
              <a:rPr lang="en-US" dirty="0" smtClean="0"/>
              <a:t>N = 1</a:t>
            </a:r>
          </a:p>
          <a:p>
            <a:r>
              <a:rPr lang="en-US" dirty="0" smtClean="0"/>
              <a:t>P/YR = 1</a:t>
            </a:r>
          </a:p>
          <a:p>
            <a:r>
              <a:rPr lang="en-US" dirty="0" smtClean="0"/>
              <a:t>CPT = FV</a:t>
            </a:r>
            <a:endParaRPr lang="en-US" dirty="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500</a:t>
            </a:r>
            <a:r>
              <a:rPr lang="en-US" dirty="0" smtClean="0"/>
              <a:t>, +</a:t>
            </a:r>
            <a:r>
              <a:rPr lang="en-US" dirty="0" smtClean="0"/>
              <a:t>/</a:t>
            </a:r>
            <a:r>
              <a:rPr lang="en-US" dirty="0" smtClean="0"/>
              <a:t>-, </a:t>
            </a:r>
            <a:r>
              <a:rPr lang="en-US" dirty="0" smtClean="0"/>
              <a:t>PV</a:t>
            </a:r>
          </a:p>
          <a:p>
            <a:pPr>
              <a:buFont typeface="Arial" pitchFamily="34" charset="0"/>
              <a:buChar char="•"/>
            </a:pPr>
            <a:r>
              <a:rPr lang="en-US" dirty="0" smtClean="0"/>
              <a:t>  6, I/YR</a:t>
            </a:r>
          </a:p>
          <a:p>
            <a:pPr>
              <a:buFont typeface="Arial" pitchFamily="34" charset="0"/>
              <a:buChar char="•"/>
            </a:pPr>
            <a:r>
              <a:rPr lang="en-US" dirty="0" smtClean="0"/>
              <a:t>  1, N</a:t>
            </a:r>
          </a:p>
          <a:p>
            <a:pPr>
              <a:buFont typeface="Arial" pitchFamily="34" charset="0"/>
              <a:buChar char="•"/>
            </a:pPr>
            <a:r>
              <a:rPr lang="en-US" dirty="0" smtClean="0"/>
              <a:t>  FV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11" name="TextBox 10"/>
          <p:cNvSpPr txBox="1"/>
          <p:nvPr/>
        </p:nvSpPr>
        <p:spPr>
          <a:xfrm>
            <a:off x="4953000" y="1295400"/>
            <a:ext cx="2362200" cy="1246495"/>
          </a:xfrm>
          <a:prstGeom prst="rect">
            <a:avLst/>
          </a:prstGeom>
          <a:noFill/>
        </p:spPr>
        <p:txBody>
          <a:bodyPr wrap="square" rtlCol="0">
            <a:spAutoFit/>
          </a:bodyPr>
          <a:lstStyle/>
          <a:p>
            <a:r>
              <a:rPr lang="en-US" sz="1500" dirty="0" smtClean="0"/>
              <a:t>Example – If you put $500 into an account earning 6%, how much is it worth in one year assuming annual compounding?</a:t>
            </a:r>
            <a:endParaRPr lang="en-US" sz="1500" dirty="0"/>
          </a:p>
        </p:txBody>
      </p:sp>
      <p:sp>
        <p:nvSpPr>
          <p:cNvPr id="26" name="Rounded Rectangle 2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1295400" y="4191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22098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27432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3200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705600" y="5562600"/>
            <a:ext cx="1371600" cy="369332"/>
          </a:xfrm>
          <a:prstGeom prst="rect">
            <a:avLst/>
          </a:prstGeom>
          <a:noFill/>
        </p:spPr>
        <p:txBody>
          <a:bodyPr wrap="square" rtlCol="0">
            <a:spAutoFit/>
          </a:bodyPr>
          <a:lstStyle/>
          <a:p>
            <a:r>
              <a:rPr lang="en-US" dirty="0" smtClean="0"/>
              <a:t>FV = 530.00</a:t>
            </a:r>
            <a:endParaRPr lang="en-US" dirty="0"/>
          </a:p>
        </p:txBody>
      </p:sp>
      <p:sp>
        <p:nvSpPr>
          <p:cNvPr id="55"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12</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2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3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38"/>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3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4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4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2"/>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4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3"/>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43"/>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44"/>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45"/>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45"/>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7"/>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47"/>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8"/>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48"/>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9"/>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49"/>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0"/>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50"/>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1"/>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51"/>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52"/>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52"/>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53"/>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53"/>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54"/>
                                        </p:tgtEl>
                                        <p:attrNameLst>
                                          <p:attrName>style.visibility</p:attrName>
                                        </p:attrNameLst>
                                      </p:cBhvr>
                                      <p:to>
                                        <p:strVal val="visible"/>
                                      </p:to>
                                    </p:set>
                                    <p:animEffect transition="in" filter="fade">
                                      <p:cBhvr>
                                        <p:cTn id="15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26" grpId="0" animBg="1"/>
      <p:bldP spid="2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Calculations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13</a:t>
            </a:fld>
            <a:endParaRPr lang="en-US"/>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Present Value: how much a given amount of money in the future is worth today.</a:t>
            </a:r>
          </a:p>
        </p:txBody>
      </p:sp>
      <p:sp>
        <p:nvSpPr>
          <p:cNvPr id="9" name="TextBox 8"/>
          <p:cNvSpPr txBox="1"/>
          <p:nvPr/>
        </p:nvSpPr>
        <p:spPr>
          <a:xfrm>
            <a:off x="533400" y="1600200"/>
            <a:ext cx="1905000" cy="1477328"/>
          </a:xfrm>
          <a:prstGeom prst="rect">
            <a:avLst/>
          </a:prstGeom>
          <a:noFill/>
        </p:spPr>
        <p:txBody>
          <a:bodyPr wrap="square" rtlCol="0">
            <a:spAutoFit/>
          </a:bodyPr>
          <a:lstStyle/>
          <a:p>
            <a:r>
              <a:rPr lang="en-US" sz="1500" dirty="0" smtClean="0"/>
              <a:t>Example – If I gave you $500 in one year how much is it worth today if you could earn 6% interest if invested?</a:t>
            </a:r>
            <a:endParaRPr lang="en-US" sz="1500" dirty="0"/>
          </a:p>
        </p:txBody>
      </p:sp>
      <p:sp>
        <p:nvSpPr>
          <p:cNvPr id="15" name="TextBox 14"/>
          <p:cNvSpPr txBox="1"/>
          <p:nvPr/>
        </p:nvSpPr>
        <p:spPr>
          <a:xfrm>
            <a:off x="4191000" y="1676400"/>
            <a:ext cx="2209800" cy="369332"/>
          </a:xfrm>
          <a:prstGeom prst="rect">
            <a:avLst/>
          </a:prstGeom>
          <a:noFill/>
        </p:spPr>
        <p:txBody>
          <a:bodyPr wrap="square" rtlCol="0">
            <a:spAutoFit/>
          </a:bodyPr>
          <a:lstStyle/>
          <a:p>
            <a:r>
              <a:rPr lang="en-US" dirty="0" smtClean="0"/>
              <a:t>PV = FV ÷ (1 + r) </a:t>
            </a:r>
            <a:r>
              <a:rPr lang="en-US" baseline="30000" dirty="0" smtClean="0"/>
              <a:t>n</a:t>
            </a:r>
            <a:endParaRPr lang="en-US" baseline="30000" dirty="0"/>
          </a:p>
        </p:txBody>
      </p:sp>
      <p:sp>
        <p:nvSpPr>
          <p:cNvPr id="16" name="TextBox 15"/>
          <p:cNvSpPr txBox="1"/>
          <p:nvPr/>
        </p:nvSpPr>
        <p:spPr>
          <a:xfrm>
            <a:off x="4191000" y="1981200"/>
            <a:ext cx="2209800" cy="369332"/>
          </a:xfrm>
          <a:prstGeom prst="rect">
            <a:avLst/>
          </a:prstGeom>
          <a:noFill/>
        </p:spPr>
        <p:txBody>
          <a:bodyPr wrap="square" rtlCol="0">
            <a:spAutoFit/>
          </a:bodyPr>
          <a:lstStyle/>
          <a:p>
            <a:r>
              <a:rPr lang="en-US" dirty="0" smtClean="0"/>
              <a:t>PV = 500 ÷ (1 + .06) </a:t>
            </a:r>
            <a:r>
              <a:rPr lang="en-US" baseline="30000" dirty="0" smtClean="0"/>
              <a:t>1</a:t>
            </a:r>
            <a:endParaRPr lang="en-US" baseline="30000" dirty="0"/>
          </a:p>
        </p:txBody>
      </p:sp>
      <p:sp>
        <p:nvSpPr>
          <p:cNvPr id="18" name="TextBox 17"/>
          <p:cNvSpPr txBox="1"/>
          <p:nvPr/>
        </p:nvSpPr>
        <p:spPr>
          <a:xfrm>
            <a:off x="4191000" y="2286000"/>
            <a:ext cx="2209800" cy="369332"/>
          </a:xfrm>
          <a:prstGeom prst="rect">
            <a:avLst/>
          </a:prstGeom>
          <a:noFill/>
        </p:spPr>
        <p:txBody>
          <a:bodyPr wrap="square" rtlCol="0">
            <a:spAutoFit/>
          </a:bodyPr>
          <a:lstStyle/>
          <a:p>
            <a:r>
              <a:rPr lang="en-US" dirty="0" smtClean="0"/>
              <a:t>PV = 500 ÷ (1.06) </a:t>
            </a:r>
            <a:r>
              <a:rPr lang="en-US" baseline="30000" dirty="0" smtClean="0"/>
              <a:t>1</a:t>
            </a:r>
            <a:endParaRPr lang="en-US" baseline="30000" dirty="0"/>
          </a:p>
        </p:txBody>
      </p:sp>
      <p:sp>
        <p:nvSpPr>
          <p:cNvPr id="19" name="TextBox 18"/>
          <p:cNvSpPr txBox="1"/>
          <p:nvPr/>
        </p:nvSpPr>
        <p:spPr>
          <a:xfrm>
            <a:off x="4191000" y="2590800"/>
            <a:ext cx="2209800" cy="369332"/>
          </a:xfrm>
          <a:prstGeom prst="rect">
            <a:avLst/>
          </a:prstGeom>
          <a:noFill/>
        </p:spPr>
        <p:txBody>
          <a:bodyPr wrap="square" rtlCol="0">
            <a:spAutoFit/>
          </a:bodyPr>
          <a:lstStyle/>
          <a:p>
            <a:r>
              <a:rPr lang="en-US" dirty="0" smtClean="0"/>
              <a:t>PV = 500 ÷ 1.06</a:t>
            </a:r>
            <a:endParaRPr lang="en-US" baseline="30000" dirty="0"/>
          </a:p>
        </p:txBody>
      </p:sp>
      <p:sp>
        <p:nvSpPr>
          <p:cNvPr id="20" name="TextBox 19"/>
          <p:cNvSpPr txBox="1"/>
          <p:nvPr/>
        </p:nvSpPr>
        <p:spPr>
          <a:xfrm>
            <a:off x="4191000" y="2895600"/>
            <a:ext cx="2209800" cy="369332"/>
          </a:xfrm>
          <a:prstGeom prst="rect">
            <a:avLst/>
          </a:prstGeom>
          <a:noFill/>
        </p:spPr>
        <p:txBody>
          <a:bodyPr wrap="square" rtlCol="0">
            <a:spAutoFit/>
          </a:bodyPr>
          <a:lstStyle/>
          <a:p>
            <a:r>
              <a:rPr lang="en-US" dirty="0" smtClean="0"/>
              <a:t>PV = 471.70</a:t>
            </a:r>
            <a:endParaRPr lang="en-US" baseline="30000" dirty="0"/>
          </a:p>
        </p:txBody>
      </p:sp>
      <p:sp>
        <p:nvSpPr>
          <p:cNvPr id="21" name="TextBox 20"/>
          <p:cNvSpPr txBox="1"/>
          <p:nvPr/>
        </p:nvSpPr>
        <p:spPr>
          <a:xfrm>
            <a:off x="533400" y="3886200"/>
            <a:ext cx="1981200" cy="1708160"/>
          </a:xfrm>
          <a:prstGeom prst="rect">
            <a:avLst/>
          </a:prstGeom>
          <a:noFill/>
        </p:spPr>
        <p:txBody>
          <a:bodyPr wrap="square" rtlCol="0">
            <a:spAutoFit/>
          </a:bodyPr>
          <a:lstStyle/>
          <a:p>
            <a:r>
              <a:rPr lang="en-US" sz="1500" dirty="0" smtClean="0"/>
              <a:t>Example – If I give you $500 four years from now, how much is it worth today assuming it could be invested at 6%, assuming monthly compounding?</a:t>
            </a:r>
            <a:endParaRPr lang="en-US" sz="1500" dirty="0"/>
          </a:p>
        </p:txBody>
      </p:sp>
      <p:sp>
        <p:nvSpPr>
          <p:cNvPr id="31" name="TextBox 30"/>
          <p:cNvSpPr txBox="1"/>
          <p:nvPr/>
        </p:nvSpPr>
        <p:spPr>
          <a:xfrm>
            <a:off x="4114800" y="3962400"/>
            <a:ext cx="2819400" cy="369332"/>
          </a:xfrm>
          <a:prstGeom prst="rect">
            <a:avLst/>
          </a:prstGeom>
          <a:noFill/>
        </p:spPr>
        <p:txBody>
          <a:bodyPr wrap="square" rtlCol="0">
            <a:spAutoFit/>
          </a:bodyPr>
          <a:lstStyle/>
          <a:p>
            <a:r>
              <a:rPr lang="en-US" dirty="0" smtClean="0"/>
              <a:t>PV = FV ÷ (1 + r ÷ m) </a:t>
            </a:r>
            <a:r>
              <a:rPr lang="en-US" baseline="30000" dirty="0" smtClean="0"/>
              <a:t>n x m</a:t>
            </a:r>
            <a:endParaRPr lang="en-US" baseline="30000" dirty="0"/>
          </a:p>
        </p:txBody>
      </p:sp>
      <p:sp>
        <p:nvSpPr>
          <p:cNvPr id="32" name="TextBox 31"/>
          <p:cNvSpPr txBox="1"/>
          <p:nvPr/>
        </p:nvSpPr>
        <p:spPr>
          <a:xfrm>
            <a:off x="4114800" y="4267201"/>
            <a:ext cx="2971800" cy="369332"/>
          </a:xfrm>
          <a:prstGeom prst="rect">
            <a:avLst/>
          </a:prstGeom>
          <a:noFill/>
        </p:spPr>
        <p:txBody>
          <a:bodyPr wrap="square" rtlCol="0">
            <a:spAutoFit/>
          </a:bodyPr>
          <a:lstStyle/>
          <a:p>
            <a:r>
              <a:rPr lang="en-US" dirty="0" smtClean="0"/>
              <a:t>PV = 500 ÷ (1 + .06 ÷ 12) </a:t>
            </a:r>
            <a:r>
              <a:rPr lang="en-US" baseline="30000" dirty="0" smtClean="0"/>
              <a:t>4 x 12</a:t>
            </a:r>
            <a:endParaRPr lang="en-US" baseline="30000" dirty="0"/>
          </a:p>
        </p:txBody>
      </p:sp>
      <p:sp>
        <p:nvSpPr>
          <p:cNvPr id="33" name="TextBox 32"/>
          <p:cNvSpPr txBox="1"/>
          <p:nvPr/>
        </p:nvSpPr>
        <p:spPr>
          <a:xfrm>
            <a:off x="4114800" y="4572000"/>
            <a:ext cx="2819400" cy="369332"/>
          </a:xfrm>
          <a:prstGeom prst="rect">
            <a:avLst/>
          </a:prstGeom>
          <a:noFill/>
        </p:spPr>
        <p:txBody>
          <a:bodyPr wrap="square" rtlCol="0">
            <a:spAutoFit/>
          </a:bodyPr>
          <a:lstStyle/>
          <a:p>
            <a:r>
              <a:rPr lang="en-US" dirty="0" smtClean="0"/>
              <a:t>PV = 500 ÷ (1 + 0.005) </a:t>
            </a:r>
            <a:r>
              <a:rPr lang="en-US" baseline="30000" dirty="0" smtClean="0"/>
              <a:t>48</a:t>
            </a:r>
            <a:endParaRPr lang="en-US" baseline="30000" dirty="0"/>
          </a:p>
        </p:txBody>
      </p:sp>
      <p:sp>
        <p:nvSpPr>
          <p:cNvPr id="34" name="TextBox 33"/>
          <p:cNvSpPr txBox="1"/>
          <p:nvPr/>
        </p:nvSpPr>
        <p:spPr>
          <a:xfrm>
            <a:off x="4114800" y="4876800"/>
            <a:ext cx="2819400" cy="369332"/>
          </a:xfrm>
          <a:prstGeom prst="rect">
            <a:avLst/>
          </a:prstGeom>
          <a:noFill/>
        </p:spPr>
        <p:txBody>
          <a:bodyPr wrap="square" rtlCol="0">
            <a:spAutoFit/>
          </a:bodyPr>
          <a:lstStyle/>
          <a:p>
            <a:r>
              <a:rPr lang="en-US" dirty="0" smtClean="0"/>
              <a:t>PV = 500 ÷ (1.005) </a:t>
            </a:r>
            <a:r>
              <a:rPr lang="en-US" baseline="30000" dirty="0" smtClean="0"/>
              <a:t>48</a:t>
            </a:r>
            <a:endParaRPr lang="en-US" baseline="30000" dirty="0"/>
          </a:p>
        </p:txBody>
      </p:sp>
      <p:sp>
        <p:nvSpPr>
          <p:cNvPr id="35" name="TextBox 34"/>
          <p:cNvSpPr txBox="1"/>
          <p:nvPr/>
        </p:nvSpPr>
        <p:spPr>
          <a:xfrm>
            <a:off x="4114800" y="5181600"/>
            <a:ext cx="2209800" cy="369332"/>
          </a:xfrm>
          <a:prstGeom prst="rect">
            <a:avLst/>
          </a:prstGeom>
          <a:noFill/>
        </p:spPr>
        <p:txBody>
          <a:bodyPr wrap="square" rtlCol="0">
            <a:spAutoFit/>
          </a:bodyPr>
          <a:lstStyle/>
          <a:p>
            <a:r>
              <a:rPr lang="en-US" dirty="0" smtClean="0"/>
              <a:t>PV = 500 ÷ 1.2705</a:t>
            </a:r>
            <a:endParaRPr lang="en-US" baseline="30000" dirty="0"/>
          </a:p>
        </p:txBody>
      </p:sp>
      <p:sp>
        <p:nvSpPr>
          <p:cNvPr id="36" name="TextBox 35"/>
          <p:cNvSpPr txBox="1"/>
          <p:nvPr/>
        </p:nvSpPr>
        <p:spPr>
          <a:xfrm>
            <a:off x="4114800" y="5486400"/>
            <a:ext cx="2209800" cy="369332"/>
          </a:xfrm>
          <a:prstGeom prst="rect">
            <a:avLst/>
          </a:prstGeom>
          <a:noFill/>
        </p:spPr>
        <p:txBody>
          <a:bodyPr wrap="square" rtlCol="0">
            <a:spAutoFit/>
          </a:bodyPr>
          <a:lstStyle/>
          <a:p>
            <a:r>
              <a:rPr lang="en-US" dirty="0" smtClean="0"/>
              <a:t>PV = 393.55</a:t>
            </a:r>
            <a:endParaRPr lang="en-US" baseline="30000" dirty="0"/>
          </a:p>
        </p:txBody>
      </p:sp>
      <p:sp>
        <p:nvSpPr>
          <p:cNvPr id="37" name="TextBox 36"/>
          <p:cNvSpPr txBox="1"/>
          <p:nvPr/>
        </p:nvSpPr>
        <p:spPr>
          <a:xfrm>
            <a:off x="7315200" y="1676400"/>
            <a:ext cx="1600200" cy="1477328"/>
          </a:xfrm>
          <a:prstGeom prst="rect">
            <a:avLst/>
          </a:prstGeom>
          <a:noFill/>
        </p:spPr>
        <p:txBody>
          <a:bodyPr wrap="square" rtlCol="0">
            <a:spAutoFit/>
          </a:bodyPr>
          <a:lstStyle/>
          <a:p>
            <a:r>
              <a:rPr lang="en-US" dirty="0" smtClean="0"/>
              <a:t>FV = 500</a:t>
            </a:r>
          </a:p>
          <a:p>
            <a:r>
              <a:rPr lang="en-US" dirty="0" smtClean="0"/>
              <a:t>I/Y = 6%</a:t>
            </a:r>
          </a:p>
          <a:p>
            <a:r>
              <a:rPr lang="en-US" dirty="0" smtClean="0"/>
              <a:t>N = 1 x 1</a:t>
            </a:r>
          </a:p>
          <a:p>
            <a:r>
              <a:rPr lang="en-US" dirty="0" smtClean="0"/>
              <a:t>P/Y = 1</a:t>
            </a:r>
          </a:p>
          <a:p>
            <a:r>
              <a:rPr lang="en-US" dirty="0" smtClean="0"/>
              <a:t>CPT = PV</a:t>
            </a:r>
            <a:endParaRPr lang="en-US" dirty="0"/>
          </a:p>
        </p:txBody>
      </p:sp>
      <p:sp>
        <p:nvSpPr>
          <p:cNvPr id="38" name="TextBox 37"/>
          <p:cNvSpPr txBox="1"/>
          <p:nvPr/>
        </p:nvSpPr>
        <p:spPr>
          <a:xfrm>
            <a:off x="7315200" y="3962400"/>
            <a:ext cx="1600200" cy="1477328"/>
          </a:xfrm>
          <a:prstGeom prst="rect">
            <a:avLst/>
          </a:prstGeom>
          <a:noFill/>
        </p:spPr>
        <p:txBody>
          <a:bodyPr wrap="square" rtlCol="0">
            <a:spAutoFit/>
          </a:bodyPr>
          <a:lstStyle/>
          <a:p>
            <a:r>
              <a:rPr lang="en-US" dirty="0" smtClean="0"/>
              <a:t>FV = 500</a:t>
            </a:r>
          </a:p>
          <a:p>
            <a:r>
              <a:rPr lang="en-US" dirty="0" smtClean="0"/>
              <a:t>I/Y = 6%</a:t>
            </a:r>
          </a:p>
          <a:p>
            <a:r>
              <a:rPr lang="en-US" dirty="0" smtClean="0"/>
              <a:t>N = 4 x 12</a:t>
            </a:r>
          </a:p>
          <a:p>
            <a:r>
              <a:rPr lang="en-US" dirty="0" smtClean="0"/>
              <a:t>P/Y = 12</a:t>
            </a:r>
          </a:p>
          <a:p>
            <a:r>
              <a:rPr lang="en-US" dirty="0" smtClean="0"/>
              <a:t>CPT = PV</a:t>
            </a:r>
            <a:endParaRPr lang="en-US" dirty="0"/>
          </a:p>
        </p:txBody>
      </p:sp>
      <p:sp>
        <p:nvSpPr>
          <p:cNvPr id="23" name="TextBox 22"/>
          <p:cNvSpPr txBox="1"/>
          <p:nvPr/>
        </p:nvSpPr>
        <p:spPr>
          <a:xfrm>
            <a:off x="533400" y="3276600"/>
            <a:ext cx="1752600" cy="553998"/>
          </a:xfrm>
          <a:prstGeom prst="rect">
            <a:avLst/>
          </a:prstGeom>
          <a:noFill/>
        </p:spPr>
        <p:txBody>
          <a:bodyPr wrap="square" rtlCol="0">
            <a:spAutoFit/>
          </a:bodyPr>
          <a:lstStyle/>
          <a:p>
            <a:r>
              <a:rPr lang="en-US" sz="1500" dirty="0" smtClean="0"/>
              <a:t>What if it is given to you in four years?</a:t>
            </a:r>
            <a:endParaRPr lang="en-US" sz="1500" dirty="0"/>
          </a:p>
        </p:txBody>
      </p:sp>
      <p:sp>
        <p:nvSpPr>
          <p:cNvPr id="24" name="TextBox 23"/>
          <p:cNvSpPr txBox="1"/>
          <p:nvPr/>
        </p:nvSpPr>
        <p:spPr>
          <a:xfrm>
            <a:off x="2590800" y="3352800"/>
            <a:ext cx="2209800" cy="369332"/>
          </a:xfrm>
          <a:prstGeom prst="rect">
            <a:avLst/>
          </a:prstGeom>
          <a:noFill/>
        </p:spPr>
        <p:txBody>
          <a:bodyPr wrap="square" rtlCol="0">
            <a:spAutoFit/>
          </a:bodyPr>
          <a:lstStyle/>
          <a:p>
            <a:r>
              <a:rPr lang="en-US" dirty="0" smtClean="0"/>
              <a:t>PV = 500 ÷ (1 + .06) </a:t>
            </a:r>
            <a:r>
              <a:rPr lang="en-US" baseline="30000" dirty="0" smtClean="0"/>
              <a:t>4</a:t>
            </a:r>
            <a:endParaRPr lang="en-US" baseline="30000" dirty="0"/>
          </a:p>
        </p:txBody>
      </p:sp>
      <p:sp>
        <p:nvSpPr>
          <p:cNvPr id="25" name="TextBox 24"/>
          <p:cNvSpPr txBox="1"/>
          <p:nvPr/>
        </p:nvSpPr>
        <p:spPr>
          <a:xfrm>
            <a:off x="4876800" y="3352800"/>
            <a:ext cx="1295400" cy="369332"/>
          </a:xfrm>
          <a:prstGeom prst="rect">
            <a:avLst/>
          </a:prstGeom>
          <a:noFill/>
        </p:spPr>
        <p:txBody>
          <a:bodyPr wrap="square" rtlCol="0">
            <a:spAutoFit/>
          </a:bodyPr>
          <a:lstStyle/>
          <a:p>
            <a:r>
              <a:rPr lang="en-US" dirty="0" smtClean="0"/>
              <a:t>PV = 396.05</a:t>
            </a:r>
            <a:endParaRPr lang="en-US" dirty="0"/>
          </a:p>
        </p:txBody>
      </p:sp>
      <p:sp>
        <p:nvSpPr>
          <p:cNvPr id="26" name="TextBox 25"/>
          <p:cNvSpPr txBox="1"/>
          <p:nvPr/>
        </p:nvSpPr>
        <p:spPr>
          <a:xfrm>
            <a:off x="2590800" y="1676400"/>
            <a:ext cx="1066800" cy="1477328"/>
          </a:xfrm>
          <a:prstGeom prst="rect">
            <a:avLst/>
          </a:prstGeom>
          <a:noFill/>
        </p:spPr>
        <p:txBody>
          <a:bodyPr wrap="square" rtlCol="0">
            <a:spAutoFit/>
          </a:bodyPr>
          <a:lstStyle/>
          <a:p>
            <a:r>
              <a:rPr lang="en-US" dirty="0" smtClean="0"/>
              <a:t>FV = 500</a:t>
            </a:r>
          </a:p>
          <a:p>
            <a:r>
              <a:rPr lang="en-US" dirty="0" smtClean="0"/>
              <a:t>r = .06</a:t>
            </a:r>
          </a:p>
          <a:p>
            <a:r>
              <a:rPr lang="en-US" dirty="0" smtClean="0"/>
              <a:t>n = 1</a:t>
            </a:r>
          </a:p>
          <a:p>
            <a:r>
              <a:rPr lang="en-US" dirty="0" smtClean="0"/>
              <a:t>m = 1</a:t>
            </a:r>
          </a:p>
          <a:p>
            <a:r>
              <a:rPr lang="en-US" dirty="0" smtClean="0"/>
              <a:t>PV = ?</a:t>
            </a:r>
            <a:endParaRPr lang="en-US" dirty="0"/>
          </a:p>
        </p:txBody>
      </p:sp>
      <p:sp>
        <p:nvSpPr>
          <p:cNvPr id="27" name="TextBox 26"/>
          <p:cNvSpPr txBox="1"/>
          <p:nvPr/>
        </p:nvSpPr>
        <p:spPr>
          <a:xfrm>
            <a:off x="2590800" y="3962400"/>
            <a:ext cx="1066800" cy="1477328"/>
          </a:xfrm>
          <a:prstGeom prst="rect">
            <a:avLst/>
          </a:prstGeom>
          <a:noFill/>
        </p:spPr>
        <p:txBody>
          <a:bodyPr wrap="square" rtlCol="0">
            <a:spAutoFit/>
          </a:bodyPr>
          <a:lstStyle/>
          <a:p>
            <a:r>
              <a:rPr lang="en-US" dirty="0" smtClean="0"/>
              <a:t>FV = 500</a:t>
            </a:r>
          </a:p>
          <a:p>
            <a:r>
              <a:rPr lang="en-US" dirty="0" smtClean="0"/>
              <a:t>r = .06</a:t>
            </a:r>
          </a:p>
          <a:p>
            <a:r>
              <a:rPr lang="en-US" dirty="0" smtClean="0"/>
              <a:t>n = 4</a:t>
            </a:r>
          </a:p>
          <a:p>
            <a:r>
              <a:rPr lang="en-US" dirty="0" smtClean="0"/>
              <a:t>m = 12</a:t>
            </a:r>
          </a:p>
          <a:p>
            <a:r>
              <a:rPr lang="en-US" dirty="0" smtClean="0"/>
              <a:t>PV = ?</a:t>
            </a:r>
            <a:endParaRPr lang="en-US" dirty="0"/>
          </a:p>
        </p:txBody>
      </p:sp>
      <p:sp>
        <p:nvSpPr>
          <p:cNvPr id="29" name="TextBox 28"/>
          <p:cNvSpPr txBox="1"/>
          <p:nvPr/>
        </p:nvSpPr>
        <p:spPr>
          <a:xfrm>
            <a:off x="7315200" y="5410200"/>
            <a:ext cx="1600200" cy="369332"/>
          </a:xfrm>
          <a:prstGeom prst="rect">
            <a:avLst/>
          </a:prstGeom>
          <a:noFill/>
        </p:spPr>
        <p:txBody>
          <a:bodyPr wrap="square" rtlCol="0">
            <a:spAutoFit/>
          </a:bodyPr>
          <a:lstStyle/>
          <a:p>
            <a:r>
              <a:rPr lang="en-US" dirty="0" smtClean="0"/>
              <a:t>PV = -393.55</a:t>
            </a:r>
            <a:endParaRPr lang="en-US" dirty="0"/>
          </a:p>
        </p:txBody>
      </p:sp>
      <p:sp>
        <p:nvSpPr>
          <p:cNvPr id="30" name="TextBox 29"/>
          <p:cNvSpPr txBox="1"/>
          <p:nvPr/>
        </p:nvSpPr>
        <p:spPr>
          <a:xfrm>
            <a:off x="7315200" y="3124200"/>
            <a:ext cx="1600200" cy="369332"/>
          </a:xfrm>
          <a:prstGeom prst="rect">
            <a:avLst/>
          </a:prstGeom>
          <a:noFill/>
        </p:spPr>
        <p:txBody>
          <a:bodyPr wrap="square" rtlCol="0">
            <a:spAutoFit/>
          </a:bodyPr>
          <a:lstStyle/>
          <a:p>
            <a:r>
              <a:rPr lang="en-US" dirty="0" smtClean="0"/>
              <a:t>PV = -471.70</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wipe(left)">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wipe(left)">
                                      <p:cBhvr>
                                        <p:cTn id="22" dur="500"/>
                                        <p:tgtEl>
                                          <p:spTgt spid="1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wipe(left)">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wipe(left)">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wipe(left)">
                                      <p:cBhvr>
                                        <p:cTn id="37" dur="500"/>
                                        <p:tgtEl>
                                          <p:spTgt spid="2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7">
                                            <p:txEl>
                                              <p:pRg st="0" end="0"/>
                                            </p:txEl>
                                          </p:spTgt>
                                        </p:tgtEl>
                                        <p:attrNameLst>
                                          <p:attrName>style.visibility</p:attrName>
                                        </p:attrNameLst>
                                      </p:cBhvr>
                                      <p:to>
                                        <p:strVal val="visible"/>
                                      </p:to>
                                    </p:set>
                                    <p:animEffect transition="in" filter="wipe(left)">
                                      <p:cBhvr>
                                        <p:cTn id="42" dur="500"/>
                                        <p:tgtEl>
                                          <p:spTgt spid="37">
                                            <p:txEl>
                                              <p:pRg st="0" end="0"/>
                                            </p:txEl>
                                          </p:spTgt>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7">
                                            <p:txEl>
                                              <p:pRg st="1" end="1"/>
                                            </p:txEl>
                                          </p:spTgt>
                                        </p:tgtEl>
                                        <p:attrNameLst>
                                          <p:attrName>style.visibility</p:attrName>
                                        </p:attrNameLst>
                                      </p:cBhvr>
                                      <p:to>
                                        <p:strVal val="visible"/>
                                      </p:to>
                                    </p:set>
                                    <p:animEffect transition="in" filter="wipe(left)">
                                      <p:cBhvr>
                                        <p:cTn id="45" dur="500"/>
                                        <p:tgtEl>
                                          <p:spTgt spid="37">
                                            <p:txEl>
                                              <p:pRg st="1" end="1"/>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7">
                                            <p:txEl>
                                              <p:pRg st="2" end="2"/>
                                            </p:txEl>
                                          </p:spTgt>
                                        </p:tgtEl>
                                        <p:attrNameLst>
                                          <p:attrName>style.visibility</p:attrName>
                                        </p:attrNameLst>
                                      </p:cBhvr>
                                      <p:to>
                                        <p:strVal val="visible"/>
                                      </p:to>
                                    </p:set>
                                    <p:animEffect transition="in" filter="wipe(left)">
                                      <p:cBhvr>
                                        <p:cTn id="48" dur="500"/>
                                        <p:tgtEl>
                                          <p:spTgt spid="37">
                                            <p:txEl>
                                              <p:pRg st="2" end="2"/>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37">
                                            <p:txEl>
                                              <p:pRg st="3" end="3"/>
                                            </p:txEl>
                                          </p:spTgt>
                                        </p:tgtEl>
                                        <p:attrNameLst>
                                          <p:attrName>style.visibility</p:attrName>
                                        </p:attrNameLst>
                                      </p:cBhvr>
                                      <p:to>
                                        <p:strVal val="visible"/>
                                      </p:to>
                                    </p:set>
                                    <p:animEffect transition="in" filter="wipe(left)">
                                      <p:cBhvr>
                                        <p:cTn id="51" dur="500"/>
                                        <p:tgtEl>
                                          <p:spTgt spid="37">
                                            <p:txEl>
                                              <p:pRg st="3" end="3"/>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7">
                                            <p:txEl>
                                              <p:pRg st="4" end="4"/>
                                            </p:txEl>
                                          </p:spTgt>
                                        </p:tgtEl>
                                        <p:attrNameLst>
                                          <p:attrName>style.visibility</p:attrName>
                                        </p:attrNameLst>
                                      </p:cBhvr>
                                      <p:to>
                                        <p:strVal val="visible"/>
                                      </p:to>
                                    </p:set>
                                    <p:animEffect transition="in" filter="wipe(left)">
                                      <p:cBhvr>
                                        <p:cTn id="54" dur="500"/>
                                        <p:tgtEl>
                                          <p:spTgt spid="37">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0">
                                            <p:txEl>
                                              <p:pRg st="0" end="0"/>
                                            </p:txEl>
                                          </p:spTgt>
                                        </p:tgtEl>
                                        <p:attrNameLst>
                                          <p:attrName>style.visibility</p:attrName>
                                        </p:attrNameLst>
                                      </p:cBhvr>
                                      <p:to>
                                        <p:strVal val="visible"/>
                                      </p:to>
                                    </p:set>
                                    <p:animEffect transition="in" filter="wipe(left)">
                                      <p:cBhvr>
                                        <p:cTn id="59" dur="500"/>
                                        <p:tgtEl>
                                          <p:spTgt spid="30">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3">
                                            <p:txEl>
                                              <p:pRg st="0" end="0"/>
                                            </p:txEl>
                                          </p:spTgt>
                                        </p:tgtEl>
                                        <p:attrNameLst>
                                          <p:attrName>style.visibility</p:attrName>
                                        </p:attrNameLst>
                                      </p:cBhvr>
                                      <p:to>
                                        <p:strVal val="visible"/>
                                      </p:to>
                                    </p:set>
                                    <p:animEffect transition="in" filter="wipe(left)">
                                      <p:cBhvr>
                                        <p:cTn id="64" dur="500"/>
                                        <p:tgtEl>
                                          <p:spTgt spid="23">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4">
                                            <p:txEl>
                                              <p:pRg st="0" end="0"/>
                                            </p:txEl>
                                          </p:spTgt>
                                        </p:tgtEl>
                                        <p:attrNameLst>
                                          <p:attrName>style.visibility</p:attrName>
                                        </p:attrNameLst>
                                      </p:cBhvr>
                                      <p:to>
                                        <p:strVal val="visible"/>
                                      </p:to>
                                    </p:set>
                                    <p:animEffect transition="in" filter="wipe(left)">
                                      <p:cBhvr>
                                        <p:cTn id="69" dur="500"/>
                                        <p:tgtEl>
                                          <p:spTgt spid="24">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5">
                                            <p:txEl>
                                              <p:pRg st="0" end="0"/>
                                            </p:txEl>
                                          </p:spTgt>
                                        </p:tgtEl>
                                        <p:attrNameLst>
                                          <p:attrName>style.visibility</p:attrName>
                                        </p:attrNameLst>
                                      </p:cBhvr>
                                      <p:to>
                                        <p:strVal val="visible"/>
                                      </p:to>
                                    </p:set>
                                    <p:animEffect transition="in" filter="wipe(left)">
                                      <p:cBhvr>
                                        <p:cTn id="74" dur="500"/>
                                        <p:tgtEl>
                                          <p:spTgt spid="2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1">
                                            <p:txEl>
                                              <p:pRg st="0" end="0"/>
                                            </p:txEl>
                                          </p:spTgt>
                                        </p:tgtEl>
                                        <p:attrNameLst>
                                          <p:attrName>style.visibility</p:attrName>
                                        </p:attrNameLst>
                                      </p:cBhvr>
                                      <p:to>
                                        <p:strVal val="visible"/>
                                      </p:to>
                                    </p:set>
                                    <p:animEffect transition="in" filter="wipe(left)">
                                      <p:cBhvr>
                                        <p:cTn id="79" dur="500"/>
                                        <p:tgtEl>
                                          <p:spTgt spid="21">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left)">
                                      <p:cBhvr>
                                        <p:cTn id="84" dur="1000"/>
                                        <p:tgtEl>
                                          <p:spTgt spid="27"/>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1">
                                            <p:txEl>
                                              <p:pRg st="0" end="0"/>
                                            </p:txEl>
                                          </p:spTgt>
                                        </p:tgtEl>
                                        <p:attrNameLst>
                                          <p:attrName>style.visibility</p:attrName>
                                        </p:attrNameLst>
                                      </p:cBhvr>
                                      <p:to>
                                        <p:strVal val="visible"/>
                                      </p:to>
                                    </p:set>
                                    <p:animEffect transition="in" filter="wipe(left)">
                                      <p:cBhvr>
                                        <p:cTn id="89" dur="500"/>
                                        <p:tgtEl>
                                          <p:spTgt spid="31">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2">
                                            <p:txEl>
                                              <p:pRg st="0" end="0"/>
                                            </p:txEl>
                                          </p:spTgt>
                                        </p:tgtEl>
                                        <p:attrNameLst>
                                          <p:attrName>style.visibility</p:attrName>
                                        </p:attrNameLst>
                                      </p:cBhvr>
                                      <p:to>
                                        <p:strVal val="visible"/>
                                      </p:to>
                                    </p:set>
                                    <p:animEffect transition="in" filter="wipe(left)">
                                      <p:cBhvr>
                                        <p:cTn id="94" dur="500"/>
                                        <p:tgtEl>
                                          <p:spTgt spid="32">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33">
                                            <p:txEl>
                                              <p:pRg st="0" end="0"/>
                                            </p:txEl>
                                          </p:spTgt>
                                        </p:tgtEl>
                                        <p:attrNameLst>
                                          <p:attrName>style.visibility</p:attrName>
                                        </p:attrNameLst>
                                      </p:cBhvr>
                                      <p:to>
                                        <p:strVal val="visible"/>
                                      </p:to>
                                    </p:set>
                                    <p:animEffect transition="in" filter="wipe(left)">
                                      <p:cBhvr>
                                        <p:cTn id="99" dur="500"/>
                                        <p:tgtEl>
                                          <p:spTgt spid="33">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4">
                                            <p:txEl>
                                              <p:pRg st="0" end="0"/>
                                            </p:txEl>
                                          </p:spTgt>
                                        </p:tgtEl>
                                        <p:attrNameLst>
                                          <p:attrName>style.visibility</p:attrName>
                                        </p:attrNameLst>
                                      </p:cBhvr>
                                      <p:to>
                                        <p:strVal val="visible"/>
                                      </p:to>
                                    </p:set>
                                    <p:animEffect transition="in" filter="wipe(left)">
                                      <p:cBhvr>
                                        <p:cTn id="104" dur="500"/>
                                        <p:tgtEl>
                                          <p:spTgt spid="34">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5">
                                            <p:txEl>
                                              <p:pRg st="0" end="0"/>
                                            </p:txEl>
                                          </p:spTgt>
                                        </p:tgtEl>
                                        <p:attrNameLst>
                                          <p:attrName>style.visibility</p:attrName>
                                        </p:attrNameLst>
                                      </p:cBhvr>
                                      <p:to>
                                        <p:strVal val="visible"/>
                                      </p:to>
                                    </p:set>
                                    <p:animEffect transition="in" filter="wipe(left)">
                                      <p:cBhvr>
                                        <p:cTn id="109" dur="500"/>
                                        <p:tgtEl>
                                          <p:spTgt spid="35">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36">
                                            <p:txEl>
                                              <p:pRg st="0" end="0"/>
                                            </p:txEl>
                                          </p:spTgt>
                                        </p:tgtEl>
                                        <p:attrNameLst>
                                          <p:attrName>style.visibility</p:attrName>
                                        </p:attrNameLst>
                                      </p:cBhvr>
                                      <p:to>
                                        <p:strVal val="visible"/>
                                      </p:to>
                                    </p:set>
                                    <p:animEffect transition="in" filter="wipe(left)">
                                      <p:cBhvr>
                                        <p:cTn id="114" dur="500"/>
                                        <p:tgtEl>
                                          <p:spTgt spid="36">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38">
                                            <p:txEl>
                                              <p:pRg st="0" end="0"/>
                                            </p:txEl>
                                          </p:spTgt>
                                        </p:tgtEl>
                                        <p:attrNameLst>
                                          <p:attrName>style.visibility</p:attrName>
                                        </p:attrNameLst>
                                      </p:cBhvr>
                                      <p:to>
                                        <p:strVal val="visible"/>
                                      </p:to>
                                    </p:set>
                                    <p:animEffect transition="in" filter="wipe(left)">
                                      <p:cBhvr>
                                        <p:cTn id="119" dur="500"/>
                                        <p:tgtEl>
                                          <p:spTgt spid="38">
                                            <p:txEl>
                                              <p:pRg st="0" end="0"/>
                                            </p:txEl>
                                          </p:spTgt>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38">
                                            <p:txEl>
                                              <p:pRg st="1" end="1"/>
                                            </p:txEl>
                                          </p:spTgt>
                                        </p:tgtEl>
                                        <p:attrNameLst>
                                          <p:attrName>style.visibility</p:attrName>
                                        </p:attrNameLst>
                                      </p:cBhvr>
                                      <p:to>
                                        <p:strVal val="visible"/>
                                      </p:to>
                                    </p:set>
                                    <p:animEffect transition="in" filter="wipe(left)">
                                      <p:cBhvr>
                                        <p:cTn id="122" dur="500"/>
                                        <p:tgtEl>
                                          <p:spTgt spid="38">
                                            <p:txEl>
                                              <p:pRg st="1" end="1"/>
                                            </p:txEl>
                                          </p:spTgt>
                                        </p:tgtEl>
                                      </p:cBhvr>
                                    </p:animEffect>
                                  </p:childTnLst>
                                </p:cTn>
                              </p:par>
                              <p:par>
                                <p:cTn id="123" presetID="22" presetClass="entr" presetSubtype="8" fill="hold" grpId="0" nodeType="withEffect">
                                  <p:stCondLst>
                                    <p:cond delay="0"/>
                                  </p:stCondLst>
                                  <p:childTnLst>
                                    <p:set>
                                      <p:cBhvr>
                                        <p:cTn id="124" dur="1" fill="hold">
                                          <p:stCondLst>
                                            <p:cond delay="0"/>
                                          </p:stCondLst>
                                        </p:cTn>
                                        <p:tgtEl>
                                          <p:spTgt spid="38">
                                            <p:txEl>
                                              <p:pRg st="2" end="2"/>
                                            </p:txEl>
                                          </p:spTgt>
                                        </p:tgtEl>
                                        <p:attrNameLst>
                                          <p:attrName>style.visibility</p:attrName>
                                        </p:attrNameLst>
                                      </p:cBhvr>
                                      <p:to>
                                        <p:strVal val="visible"/>
                                      </p:to>
                                    </p:set>
                                    <p:animEffect transition="in" filter="wipe(left)">
                                      <p:cBhvr>
                                        <p:cTn id="125" dur="500"/>
                                        <p:tgtEl>
                                          <p:spTgt spid="38">
                                            <p:txEl>
                                              <p:pRg st="2" end="2"/>
                                            </p:txEl>
                                          </p:spTgt>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38">
                                            <p:txEl>
                                              <p:pRg st="3" end="3"/>
                                            </p:txEl>
                                          </p:spTgt>
                                        </p:tgtEl>
                                        <p:attrNameLst>
                                          <p:attrName>style.visibility</p:attrName>
                                        </p:attrNameLst>
                                      </p:cBhvr>
                                      <p:to>
                                        <p:strVal val="visible"/>
                                      </p:to>
                                    </p:set>
                                    <p:animEffect transition="in" filter="wipe(left)">
                                      <p:cBhvr>
                                        <p:cTn id="128" dur="500"/>
                                        <p:tgtEl>
                                          <p:spTgt spid="38">
                                            <p:txEl>
                                              <p:pRg st="3" end="3"/>
                                            </p:txEl>
                                          </p:spTgt>
                                        </p:tgtEl>
                                      </p:cBhvr>
                                    </p:animEffect>
                                  </p:childTnLst>
                                </p:cTn>
                              </p:par>
                              <p:par>
                                <p:cTn id="129" presetID="22" presetClass="entr" presetSubtype="8" fill="hold" grpId="0" nodeType="withEffect">
                                  <p:stCondLst>
                                    <p:cond delay="0"/>
                                  </p:stCondLst>
                                  <p:childTnLst>
                                    <p:set>
                                      <p:cBhvr>
                                        <p:cTn id="130" dur="1" fill="hold">
                                          <p:stCondLst>
                                            <p:cond delay="0"/>
                                          </p:stCondLst>
                                        </p:cTn>
                                        <p:tgtEl>
                                          <p:spTgt spid="38">
                                            <p:txEl>
                                              <p:pRg st="4" end="4"/>
                                            </p:txEl>
                                          </p:spTgt>
                                        </p:tgtEl>
                                        <p:attrNameLst>
                                          <p:attrName>style.visibility</p:attrName>
                                        </p:attrNameLst>
                                      </p:cBhvr>
                                      <p:to>
                                        <p:strVal val="visible"/>
                                      </p:to>
                                    </p:set>
                                    <p:animEffect transition="in" filter="wipe(left)">
                                      <p:cBhvr>
                                        <p:cTn id="131" dur="500"/>
                                        <p:tgtEl>
                                          <p:spTgt spid="38">
                                            <p:txEl>
                                              <p:pRg st="4" end="4"/>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29">
                                            <p:txEl>
                                              <p:pRg st="0" end="0"/>
                                            </p:txEl>
                                          </p:spTgt>
                                        </p:tgtEl>
                                        <p:attrNameLst>
                                          <p:attrName>style.visibility</p:attrName>
                                        </p:attrNameLst>
                                      </p:cBhvr>
                                      <p:to>
                                        <p:strVal val="visible"/>
                                      </p:to>
                                    </p:set>
                                    <p:animEffect transition="in" filter="wipe(left)">
                                      <p:cBhvr>
                                        <p:cTn id="136"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5" grpId="0" build="allAtOnce"/>
      <p:bldP spid="16" grpId="0" build="allAtOnce"/>
      <p:bldP spid="18" grpId="0" build="allAtOnce"/>
      <p:bldP spid="19" grpId="0" build="allAtOnce"/>
      <p:bldP spid="20" grpId="0" build="allAtOnce"/>
      <p:bldP spid="21" grpId="0" build="allAtOnce"/>
      <p:bldP spid="31" grpId="0" build="allAtOnce"/>
      <p:bldP spid="32" grpId="0" build="allAtOnce"/>
      <p:bldP spid="33" grpId="0" build="allAtOnce"/>
      <p:bldP spid="34" grpId="0" build="allAtOnce"/>
      <p:bldP spid="35" grpId="0" build="allAtOnce"/>
      <p:bldP spid="36" grpId="0" build="allAtOnce"/>
      <p:bldP spid="37" grpId="0" build="allAtOnce"/>
      <p:bldP spid="38" grpId="0" build="allAtOnce"/>
      <p:bldP spid="23" grpId="0" build="allAtOnce"/>
      <p:bldP spid="24" grpId="0" build="allAtOnce"/>
      <p:bldP spid="25" grpId="0" build="allAtOnce"/>
      <p:bldP spid="26" grpId="0"/>
      <p:bldP spid="27" grpId="0"/>
      <p:bldP spid="29" grpId="0" build="allAtOnce"/>
      <p:bldP spid="30"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PV (Monthly Compounding) using the TI BAII Plus</a:t>
            </a:r>
          </a:p>
          <a:p>
            <a:pPr>
              <a:buNone/>
            </a:pPr>
            <a:endParaRPr lang="en-US" dirty="0" smtClean="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500, FV</a:t>
            </a:r>
          </a:p>
          <a:p>
            <a:pPr>
              <a:buFont typeface="Arial" pitchFamily="34" charset="0"/>
              <a:buChar char="•"/>
            </a:pPr>
            <a:r>
              <a:rPr lang="en-US" dirty="0" smtClean="0"/>
              <a:t>  6, I/Y</a:t>
            </a:r>
          </a:p>
          <a:p>
            <a:pPr>
              <a:buFont typeface="Arial" pitchFamily="34" charset="0"/>
              <a:buChar char="•"/>
            </a:pPr>
            <a:r>
              <a:rPr lang="en-US" dirty="0" smtClean="0"/>
              <a:t>  4, 2</a:t>
            </a:r>
            <a:r>
              <a:rPr lang="en-US" baseline="30000" dirty="0" smtClean="0"/>
              <a:t>nd</a:t>
            </a:r>
            <a:r>
              <a:rPr lang="en-US" dirty="0" smtClean="0"/>
              <a:t>, N (xP/Y), N</a:t>
            </a:r>
          </a:p>
          <a:p>
            <a:pPr>
              <a:buFont typeface="Arial" pitchFamily="34" charset="0"/>
              <a:buChar char="•"/>
            </a:pPr>
            <a:r>
              <a:rPr lang="en-US" dirty="0" smtClean="0"/>
              <a:t>  CPT, PV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12</a:t>
            </a:r>
          </a:p>
          <a:p>
            <a:pPr>
              <a:buFont typeface="Arial" pitchFamily="34" charset="0"/>
              <a:buChar char="•"/>
            </a:pPr>
            <a:r>
              <a:rPr lang="en-US" dirty="0" smtClean="0"/>
              <a:t>  2</a:t>
            </a:r>
            <a:r>
              <a:rPr lang="en-US" baseline="30000" dirty="0" smtClean="0"/>
              <a:t>nd</a:t>
            </a:r>
            <a:r>
              <a:rPr lang="en-US" dirty="0" smtClean="0"/>
              <a:t>, I/Y (P/Y), 12, Enter, 2</a:t>
            </a:r>
            <a:r>
              <a:rPr lang="en-US" baseline="30000" dirty="0" smtClean="0"/>
              <a:t>nd</a:t>
            </a:r>
            <a:r>
              <a:rPr lang="en-US" dirty="0" smtClean="0"/>
              <a:t>, CPT (Quit)</a:t>
            </a:r>
          </a:p>
        </p:txBody>
      </p:sp>
      <p:sp>
        <p:nvSpPr>
          <p:cNvPr id="24" name="Rounded Rectangle 23"/>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800600" y="1371600"/>
            <a:ext cx="2819400" cy="1246495"/>
          </a:xfrm>
          <a:prstGeom prst="rect">
            <a:avLst/>
          </a:prstGeom>
          <a:noFill/>
        </p:spPr>
        <p:txBody>
          <a:bodyPr wrap="square" rtlCol="0">
            <a:spAutoFit/>
          </a:bodyPr>
          <a:lstStyle/>
          <a:p>
            <a:r>
              <a:rPr lang="en-US" sz="1500" dirty="0" smtClean="0"/>
              <a:t>Example – If I give you $500 four years from now, how much is it worth today assuming it could be invested at 6%, assuming monthly compounding?</a:t>
            </a:r>
            <a:endParaRPr lang="en-US" sz="1500" dirty="0"/>
          </a:p>
        </p:txBody>
      </p:sp>
      <p:sp>
        <p:nvSpPr>
          <p:cNvPr id="37" name="TextBox 36"/>
          <p:cNvSpPr txBox="1"/>
          <p:nvPr/>
        </p:nvSpPr>
        <p:spPr>
          <a:xfrm>
            <a:off x="7772400" y="1371600"/>
            <a:ext cx="1143000" cy="1477328"/>
          </a:xfrm>
          <a:prstGeom prst="rect">
            <a:avLst/>
          </a:prstGeom>
          <a:noFill/>
        </p:spPr>
        <p:txBody>
          <a:bodyPr wrap="square" rtlCol="0">
            <a:spAutoFit/>
          </a:bodyPr>
          <a:lstStyle/>
          <a:p>
            <a:r>
              <a:rPr lang="en-US" dirty="0" smtClean="0"/>
              <a:t>FV = 500</a:t>
            </a:r>
          </a:p>
          <a:p>
            <a:r>
              <a:rPr lang="en-US" dirty="0" smtClean="0"/>
              <a:t>I/Y = 6%</a:t>
            </a:r>
          </a:p>
          <a:p>
            <a:r>
              <a:rPr lang="en-US" dirty="0" smtClean="0"/>
              <a:t>N = 4 x 12</a:t>
            </a:r>
          </a:p>
          <a:p>
            <a:r>
              <a:rPr lang="en-US" dirty="0" smtClean="0"/>
              <a:t>P/Y = 12</a:t>
            </a:r>
          </a:p>
          <a:p>
            <a:r>
              <a:rPr lang="en-US" dirty="0" smtClean="0"/>
              <a:t>PV = ?</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14</a:t>
            </a:fld>
            <a:endParaRPr lang="en-US" dirty="0"/>
          </a:p>
        </p:txBody>
      </p:sp>
      <p:sp>
        <p:nvSpPr>
          <p:cNvPr id="51" name="TextBox 50"/>
          <p:cNvSpPr txBox="1"/>
          <p:nvPr/>
        </p:nvSpPr>
        <p:spPr>
          <a:xfrm>
            <a:off x="7239000" y="5334000"/>
            <a:ext cx="1371600" cy="369332"/>
          </a:xfrm>
          <a:prstGeom prst="rect">
            <a:avLst/>
          </a:prstGeom>
          <a:noFill/>
        </p:spPr>
        <p:txBody>
          <a:bodyPr wrap="square" rtlCol="0">
            <a:spAutoFit/>
          </a:bodyPr>
          <a:lstStyle/>
          <a:p>
            <a:r>
              <a:rPr lang="en-US" dirty="0" smtClean="0"/>
              <a:t>PV = -393.55</a:t>
            </a:r>
            <a:endParaRPr lang="en-US" dirty="0"/>
          </a:p>
        </p:txBody>
      </p:sp>
      <p:sp>
        <p:nvSpPr>
          <p:cNvPr id="52" name="Rounded Rectangle 51"/>
          <p:cNvSpPr/>
          <p:nvPr/>
        </p:nvSpPr>
        <p:spPr>
          <a:xfrm>
            <a:off x="25908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2192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9050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32766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12192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19050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2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2"/>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5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5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4"/>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54"/>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55"/>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58"/>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9"/>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5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60"/>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60"/>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61"/>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6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2"/>
                                        </p:tgtEl>
                                        <p:attrNameLst>
                                          <p:attrName>style.visibility</p:attrName>
                                        </p:attrNameLst>
                                      </p:cBhvr>
                                      <p:to>
                                        <p:strVal val="visible"/>
                                      </p:to>
                                    </p:set>
                                  </p:childTnLst>
                                </p:cTn>
                              </p:par>
                            </p:childTnLst>
                          </p:cTn>
                        </p:par>
                        <p:par>
                          <p:cTn id="107" fill="hold">
                            <p:stCondLst>
                              <p:cond delay="0"/>
                            </p:stCondLst>
                            <p:childTnLst>
                              <p:par>
                                <p:cTn id="108" presetID="1" presetClass="exit" presetSubtype="0" fill="hold" grpId="1" nodeType="afterEffect">
                                  <p:stCondLst>
                                    <p:cond delay="1000"/>
                                  </p:stCondLst>
                                  <p:childTnLst>
                                    <p:set>
                                      <p:cBhvr>
                                        <p:cTn id="109" dur="1" fill="hold">
                                          <p:stCondLst>
                                            <p:cond delay="0"/>
                                          </p:stCondLst>
                                        </p:cTn>
                                        <p:tgtEl>
                                          <p:spTgt spid="6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9"/>
                                        </p:tgtEl>
                                        <p:attrNameLst>
                                          <p:attrName>style.visibility</p:attrName>
                                        </p:attrNameLst>
                                      </p:cBhvr>
                                      <p:to>
                                        <p:strVal val="visible"/>
                                      </p:to>
                                    </p:set>
                                    <p:animEffect transition="in" filter="wipe(left)">
                                      <p:cBhvr>
                                        <p:cTn id="114" dur="1000"/>
                                        <p:tgtEl>
                                          <p:spTgt spid="9"/>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3"/>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3"/>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4"/>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5"/>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6"/>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7"/>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67"/>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8"/>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9"/>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69"/>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70"/>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7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71"/>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71"/>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72"/>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72"/>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73"/>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73"/>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74"/>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74"/>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51"/>
                                        </p:tgtEl>
                                        <p:attrNameLst>
                                          <p:attrName>style.visibility</p:attrName>
                                        </p:attrNameLst>
                                      </p:cBhvr>
                                      <p:to>
                                        <p:strVal val="visible"/>
                                      </p:to>
                                    </p:set>
                                    <p:animEffect transition="in" filter="fade">
                                      <p:cBhvr>
                                        <p:cTn id="20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4" grpId="0" animBg="1"/>
      <p:bldP spid="24" grpId="1" animBg="1"/>
      <p:bldP spid="36" grpId="0"/>
      <p:bldP spid="37" grpId="0"/>
      <p:bldP spid="51" grpId="0"/>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rotWithShape="1">
          <a:blip r:embed="rId3" cstate="print"/>
          <a:srcRect l="5405" r="16700"/>
          <a:stretch/>
        </p:blipFill>
        <p:spPr>
          <a:xfrm>
            <a:off x="0" y="1143000"/>
            <a:ext cx="4392295" cy="5638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PV (Monthly Compounding) using the HP 10bII</a:t>
            </a:r>
          </a:p>
          <a:p>
            <a:pPr>
              <a:buNone/>
            </a:pPr>
            <a:endParaRPr lang="en-US" dirty="0" smtClean="0"/>
          </a:p>
        </p:txBody>
      </p:sp>
      <p:sp>
        <p:nvSpPr>
          <p:cNvPr id="8" name="TextBox 7"/>
          <p:cNvSpPr txBox="1"/>
          <p:nvPr/>
        </p:nvSpPr>
        <p:spPr>
          <a:xfrm>
            <a:off x="49530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4724400"/>
            <a:ext cx="3962400" cy="1477328"/>
          </a:xfrm>
          <a:prstGeom prst="rect">
            <a:avLst/>
          </a:prstGeom>
          <a:noFill/>
        </p:spPr>
        <p:txBody>
          <a:bodyPr wrap="square" rtlCol="0">
            <a:spAutoFit/>
          </a:bodyPr>
          <a:lstStyle/>
          <a:p>
            <a:r>
              <a:rPr lang="en-US" dirty="0" smtClean="0"/>
              <a:t>Step 3: Enter your TVM Variables</a:t>
            </a:r>
          </a:p>
          <a:p>
            <a:pPr>
              <a:buFont typeface="Arial" pitchFamily="34" charset="0"/>
              <a:buChar char="•"/>
            </a:pPr>
            <a:r>
              <a:rPr lang="en-US" dirty="0" smtClean="0"/>
              <a:t>  500, FV</a:t>
            </a:r>
          </a:p>
          <a:p>
            <a:pPr>
              <a:buFont typeface="Arial" pitchFamily="34" charset="0"/>
              <a:buChar char="•"/>
            </a:pPr>
            <a:r>
              <a:rPr lang="en-US" dirty="0" smtClean="0"/>
              <a:t>  6, I/YR</a:t>
            </a:r>
          </a:p>
          <a:p>
            <a:pPr>
              <a:buFont typeface="Arial" pitchFamily="34" charset="0"/>
              <a:buChar char="•"/>
            </a:pPr>
            <a:r>
              <a:rPr lang="en-US" dirty="0" smtClean="0"/>
              <a:t>  4, Orange, N (xP/YR), N</a:t>
            </a:r>
          </a:p>
          <a:p>
            <a:pPr>
              <a:buFont typeface="Arial" pitchFamily="34" charset="0"/>
              <a:buChar char="•"/>
            </a:pPr>
            <a:r>
              <a:rPr lang="en-US" dirty="0" smtClean="0"/>
              <a:t>  PV</a:t>
            </a:r>
            <a:endParaRPr lang="en-US" dirty="0"/>
          </a:p>
        </p:txBody>
      </p:sp>
      <p:sp>
        <p:nvSpPr>
          <p:cNvPr id="10" name="TextBox 9"/>
          <p:cNvSpPr txBox="1"/>
          <p:nvPr/>
        </p:nvSpPr>
        <p:spPr>
          <a:xfrm>
            <a:off x="4953000" y="3810000"/>
            <a:ext cx="3962400" cy="646331"/>
          </a:xfrm>
          <a:prstGeom prst="rect">
            <a:avLst/>
          </a:prstGeom>
          <a:noFill/>
        </p:spPr>
        <p:txBody>
          <a:bodyPr wrap="square" rtlCol="0">
            <a:spAutoFit/>
          </a:bodyPr>
          <a:lstStyle/>
          <a:p>
            <a:r>
              <a:rPr lang="en-US" dirty="0" smtClean="0"/>
              <a:t>Step 2: Set P/Y to 12</a:t>
            </a:r>
          </a:p>
          <a:p>
            <a:pPr>
              <a:buFont typeface="Arial" pitchFamily="34" charset="0"/>
              <a:buChar char="•"/>
            </a:pPr>
            <a:r>
              <a:rPr lang="en-US" dirty="0" smtClean="0"/>
              <a:t>  12, Orange, PMT (P/YR), C</a:t>
            </a:r>
          </a:p>
        </p:txBody>
      </p:sp>
      <p:sp>
        <p:nvSpPr>
          <p:cNvPr id="37" name="Rounded Rectangle 36"/>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800600" y="1371600"/>
            <a:ext cx="2819400" cy="1246495"/>
          </a:xfrm>
          <a:prstGeom prst="rect">
            <a:avLst/>
          </a:prstGeom>
          <a:noFill/>
        </p:spPr>
        <p:txBody>
          <a:bodyPr wrap="square" rtlCol="0">
            <a:spAutoFit/>
          </a:bodyPr>
          <a:lstStyle/>
          <a:p>
            <a:r>
              <a:rPr lang="en-US" sz="1500" dirty="0" smtClean="0"/>
              <a:t>Example – If I give you $500 four years from now, how much is it worth today assuming it could be invested at 6%, assuming monthly compounding?</a:t>
            </a:r>
            <a:endParaRPr lang="en-US" sz="1500" dirty="0"/>
          </a:p>
        </p:txBody>
      </p:sp>
      <p:sp>
        <p:nvSpPr>
          <p:cNvPr id="29" name="TextBox 28"/>
          <p:cNvSpPr txBox="1"/>
          <p:nvPr/>
        </p:nvSpPr>
        <p:spPr>
          <a:xfrm>
            <a:off x="7772400" y="1371600"/>
            <a:ext cx="1143000" cy="1477328"/>
          </a:xfrm>
          <a:prstGeom prst="rect">
            <a:avLst/>
          </a:prstGeom>
          <a:noFill/>
        </p:spPr>
        <p:txBody>
          <a:bodyPr wrap="square" rtlCol="0">
            <a:spAutoFit/>
          </a:bodyPr>
          <a:lstStyle/>
          <a:p>
            <a:r>
              <a:rPr lang="en-US" dirty="0" smtClean="0"/>
              <a:t>FV = 500</a:t>
            </a:r>
          </a:p>
          <a:p>
            <a:r>
              <a:rPr lang="en-US" dirty="0" smtClean="0"/>
              <a:t>I/YR = 6%</a:t>
            </a:r>
          </a:p>
          <a:p>
            <a:r>
              <a:rPr lang="en-US" dirty="0" smtClean="0"/>
              <a:t>N = 4 x 12</a:t>
            </a:r>
          </a:p>
          <a:p>
            <a:r>
              <a:rPr lang="en-US" dirty="0" smtClean="0"/>
              <a:t>P/YR = 12</a:t>
            </a:r>
          </a:p>
          <a:p>
            <a:r>
              <a:rPr lang="en-US" dirty="0" smtClean="0"/>
              <a:t>PV = ?</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15</a:t>
            </a:fld>
            <a:endParaRPr lang="en-US" dirty="0"/>
          </a:p>
        </p:txBody>
      </p:sp>
      <p:sp>
        <p:nvSpPr>
          <p:cNvPr id="31" name="TextBox 30"/>
          <p:cNvSpPr txBox="1"/>
          <p:nvPr/>
        </p:nvSpPr>
        <p:spPr>
          <a:xfrm>
            <a:off x="5867400" y="6096000"/>
            <a:ext cx="1600200" cy="369332"/>
          </a:xfrm>
          <a:prstGeom prst="rect">
            <a:avLst/>
          </a:prstGeom>
          <a:noFill/>
        </p:spPr>
        <p:txBody>
          <a:bodyPr wrap="square" rtlCol="0">
            <a:spAutoFit/>
          </a:bodyPr>
          <a:lstStyle/>
          <a:p>
            <a:r>
              <a:rPr lang="en-US" dirty="0" smtClean="0"/>
              <a:t>PV = -393.55</a:t>
            </a:r>
            <a:endParaRPr lang="en-US" dirty="0"/>
          </a:p>
        </p:txBody>
      </p:sp>
      <p:sp>
        <p:nvSpPr>
          <p:cNvPr id="34" name="Rounded Rectangle 33"/>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22098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2286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3200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27432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17526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22098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3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3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35"/>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5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5"/>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5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8"/>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58"/>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wipe(left)">
                                      <p:cBhvr>
                                        <p:cTn id="86" dur="1000"/>
                                        <p:tgtEl>
                                          <p:spTgt spid="9"/>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9"/>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59"/>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60"/>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60"/>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61"/>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61"/>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2"/>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6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3"/>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3"/>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4"/>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5"/>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6"/>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7"/>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67"/>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8"/>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9"/>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69"/>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31"/>
                                        </p:tgtEl>
                                        <p:attrNameLst>
                                          <p:attrName>style.visibility</p:attrName>
                                        </p:attrNameLst>
                                      </p:cBhvr>
                                      <p:to>
                                        <p:strVal val="visible"/>
                                      </p:to>
                                    </p:set>
                                    <p:animEffect transition="in" filter="fade">
                                      <p:cBhvr>
                                        <p:cTn id="16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7" grpId="0" animBg="1"/>
      <p:bldP spid="37" grpId="1" animBg="1"/>
      <p:bldP spid="28" grpId="0"/>
      <p:bldP spid="29" grpId="0"/>
      <p:bldP spid="31" grpId="0"/>
      <p:bldP spid="34" grpId="0" animBg="1"/>
      <p:bldP spid="34" grpId="1" animBg="1"/>
      <p:bldP spid="35" grpId="0" animBg="1"/>
      <p:bldP spid="35"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Effective Annual Interest Rate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16</a:t>
            </a:fld>
            <a:endParaRPr lang="en-US" dirty="0"/>
          </a:p>
        </p:txBody>
      </p:sp>
      <p:sp>
        <p:nvSpPr>
          <p:cNvPr id="6" name="TextBox 5"/>
          <p:cNvSpPr txBox="1"/>
          <p:nvPr/>
        </p:nvSpPr>
        <p:spPr>
          <a:xfrm>
            <a:off x="381000" y="1219200"/>
            <a:ext cx="8382000" cy="646331"/>
          </a:xfrm>
          <a:prstGeom prst="rect">
            <a:avLst/>
          </a:prstGeom>
          <a:noFill/>
        </p:spPr>
        <p:txBody>
          <a:bodyPr wrap="square" rtlCol="0">
            <a:spAutoFit/>
          </a:bodyPr>
          <a:lstStyle/>
          <a:p>
            <a:r>
              <a:rPr lang="en-US" dirty="0" smtClean="0"/>
              <a:t>Effective Annual Interest Rate: interest is stated at its annual rate, but if the interest is compounded more frequently the effective interest rate is higher than the stated rate.</a:t>
            </a:r>
            <a:endParaRPr lang="en-US" dirty="0"/>
          </a:p>
        </p:txBody>
      </p:sp>
      <p:sp>
        <p:nvSpPr>
          <p:cNvPr id="15" name="TextBox 14"/>
          <p:cNvSpPr txBox="1"/>
          <p:nvPr/>
        </p:nvSpPr>
        <p:spPr>
          <a:xfrm>
            <a:off x="2362200" y="2819400"/>
            <a:ext cx="3200400" cy="369332"/>
          </a:xfrm>
          <a:prstGeom prst="rect">
            <a:avLst/>
          </a:prstGeom>
          <a:noFill/>
        </p:spPr>
        <p:txBody>
          <a:bodyPr wrap="square" rtlCol="0">
            <a:spAutoFit/>
          </a:bodyPr>
          <a:lstStyle/>
          <a:p>
            <a:r>
              <a:rPr lang="en-US" dirty="0" smtClean="0"/>
              <a:t>FV = 1,000 x (1 + .06 ÷ 1) </a:t>
            </a:r>
            <a:r>
              <a:rPr lang="en-US" baseline="30000" dirty="0" smtClean="0"/>
              <a:t>1 x 1</a:t>
            </a:r>
            <a:endParaRPr lang="en-US" baseline="30000" dirty="0"/>
          </a:p>
        </p:txBody>
      </p:sp>
      <p:sp>
        <p:nvSpPr>
          <p:cNvPr id="16" name="TextBox 15"/>
          <p:cNvSpPr txBox="1"/>
          <p:nvPr/>
        </p:nvSpPr>
        <p:spPr>
          <a:xfrm>
            <a:off x="2362200" y="3124200"/>
            <a:ext cx="3200400" cy="369332"/>
          </a:xfrm>
          <a:prstGeom prst="rect">
            <a:avLst/>
          </a:prstGeom>
          <a:noFill/>
        </p:spPr>
        <p:txBody>
          <a:bodyPr wrap="square" rtlCol="0">
            <a:spAutoFit/>
          </a:bodyPr>
          <a:lstStyle/>
          <a:p>
            <a:r>
              <a:rPr lang="en-US" dirty="0" smtClean="0"/>
              <a:t>FV = 1,000 x (1 + .06 ÷ 2) </a:t>
            </a:r>
            <a:r>
              <a:rPr lang="en-US" baseline="30000" dirty="0" smtClean="0"/>
              <a:t>1 x 2</a:t>
            </a:r>
            <a:endParaRPr lang="en-US" baseline="30000" dirty="0"/>
          </a:p>
        </p:txBody>
      </p:sp>
      <p:sp>
        <p:nvSpPr>
          <p:cNvPr id="18" name="TextBox 17"/>
          <p:cNvSpPr txBox="1"/>
          <p:nvPr/>
        </p:nvSpPr>
        <p:spPr>
          <a:xfrm>
            <a:off x="2362200" y="3429000"/>
            <a:ext cx="3200400" cy="369332"/>
          </a:xfrm>
          <a:prstGeom prst="rect">
            <a:avLst/>
          </a:prstGeom>
          <a:noFill/>
        </p:spPr>
        <p:txBody>
          <a:bodyPr wrap="square" rtlCol="0">
            <a:spAutoFit/>
          </a:bodyPr>
          <a:lstStyle/>
          <a:p>
            <a:r>
              <a:rPr lang="en-US" dirty="0" smtClean="0"/>
              <a:t>FV = 1,000 x (1 + .06 ÷ 4) </a:t>
            </a:r>
            <a:r>
              <a:rPr lang="en-US" baseline="30000" dirty="0" smtClean="0"/>
              <a:t>1 x 4</a:t>
            </a:r>
            <a:endParaRPr lang="en-US" baseline="30000" dirty="0"/>
          </a:p>
        </p:txBody>
      </p:sp>
      <p:sp>
        <p:nvSpPr>
          <p:cNvPr id="19" name="TextBox 18"/>
          <p:cNvSpPr txBox="1"/>
          <p:nvPr/>
        </p:nvSpPr>
        <p:spPr>
          <a:xfrm>
            <a:off x="2362200" y="3733800"/>
            <a:ext cx="3200400" cy="369332"/>
          </a:xfrm>
          <a:prstGeom prst="rect">
            <a:avLst/>
          </a:prstGeom>
          <a:noFill/>
        </p:spPr>
        <p:txBody>
          <a:bodyPr wrap="square" rtlCol="0">
            <a:spAutoFit/>
          </a:bodyPr>
          <a:lstStyle/>
          <a:p>
            <a:r>
              <a:rPr lang="en-US" dirty="0" smtClean="0"/>
              <a:t>FV = 1,000 x (1 + .06 ÷ 12) </a:t>
            </a:r>
            <a:r>
              <a:rPr lang="en-US" baseline="30000" dirty="0" smtClean="0"/>
              <a:t>1 x 12</a:t>
            </a:r>
            <a:endParaRPr lang="en-US" baseline="30000" dirty="0"/>
          </a:p>
        </p:txBody>
      </p:sp>
      <p:sp>
        <p:nvSpPr>
          <p:cNvPr id="20" name="TextBox 19"/>
          <p:cNvSpPr txBox="1"/>
          <p:nvPr/>
        </p:nvSpPr>
        <p:spPr>
          <a:xfrm>
            <a:off x="2362200" y="4038600"/>
            <a:ext cx="3200400" cy="369332"/>
          </a:xfrm>
          <a:prstGeom prst="rect">
            <a:avLst/>
          </a:prstGeom>
          <a:noFill/>
        </p:spPr>
        <p:txBody>
          <a:bodyPr wrap="square" rtlCol="0">
            <a:spAutoFit/>
          </a:bodyPr>
          <a:lstStyle/>
          <a:p>
            <a:r>
              <a:rPr lang="en-US" dirty="0" smtClean="0"/>
              <a:t>FV = 1,000 x (1 + .06 ÷ 52) </a:t>
            </a:r>
            <a:r>
              <a:rPr lang="en-US" baseline="30000" dirty="0" smtClean="0"/>
              <a:t>1 x 52</a:t>
            </a:r>
            <a:endParaRPr lang="en-US" baseline="30000" dirty="0"/>
          </a:p>
        </p:txBody>
      </p:sp>
      <p:sp>
        <p:nvSpPr>
          <p:cNvPr id="24" name="TextBox 23"/>
          <p:cNvSpPr txBox="1"/>
          <p:nvPr/>
        </p:nvSpPr>
        <p:spPr>
          <a:xfrm>
            <a:off x="533400" y="2819400"/>
            <a:ext cx="1600200" cy="369332"/>
          </a:xfrm>
          <a:prstGeom prst="rect">
            <a:avLst/>
          </a:prstGeom>
          <a:noFill/>
        </p:spPr>
        <p:txBody>
          <a:bodyPr wrap="square" rtlCol="0">
            <a:spAutoFit/>
          </a:bodyPr>
          <a:lstStyle/>
          <a:p>
            <a:r>
              <a:rPr lang="en-US" dirty="0" smtClean="0"/>
              <a:t>Annually</a:t>
            </a:r>
            <a:endParaRPr lang="en-US" baseline="30000" dirty="0"/>
          </a:p>
        </p:txBody>
      </p:sp>
      <p:sp>
        <p:nvSpPr>
          <p:cNvPr id="25" name="TextBox 24"/>
          <p:cNvSpPr txBox="1"/>
          <p:nvPr/>
        </p:nvSpPr>
        <p:spPr>
          <a:xfrm>
            <a:off x="533400" y="3124200"/>
            <a:ext cx="1600200" cy="369332"/>
          </a:xfrm>
          <a:prstGeom prst="rect">
            <a:avLst/>
          </a:prstGeom>
          <a:noFill/>
        </p:spPr>
        <p:txBody>
          <a:bodyPr wrap="square" rtlCol="0">
            <a:spAutoFit/>
          </a:bodyPr>
          <a:lstStyle/>
          <a:p>
            <a:r>
              <a:rPr lang="en-US" dirty="0" smtClean="0"/>
              <a:t>Semi-Annual</a:t>
            </a:r>
            <a:endParaRPr lang="en-US" dirty="0"/>
          </a:p>
        </p:txBody>
      </p:sp>
      <p:sp>
        <p:nvSpPr>
          <p:cNvPr id="26" name="TextBox 25"/>
          <p:cNvSpPr txBox="1"/>
          <p:nvPr/>
        </p:nvSpPr>
        <p:spPr>
          <a:xfrm>
            <a:off x="533400" y="3429000"/>
            <a:ext cx="1600200" cy="369332"/>
          </a:xfrm>
          <a:prstGeom prst="rect">
            <a:avLst/>
          </a:prstGeom>
          <a:noFill/>
        </p:spPr>
        <p:txBody>
          <a:bodyPr wrap="square" rtlCol="0">
            <a:spAutoFit/>
          </a:bodyPr>
          <a:lstStyle/>
          <a:p>
            <a:r>
              <a:rPr lang="en-US" dirty="0" smtClean="0"/>
              <a:t>Quarterly</a:t>
            </a:r>
            <a:endParaRPr lang="en-US" baseline="30000" dirty="0"/>
          </a:p>
        </p:txBody>
      </p:sp>
      <p:sp>
        <p:nvSpPr>
          <p:cNvPr id="27" name="TextBox 26"/>
          <p:cNvSpPr txBox="1"/>
          <p:nvPr/>
        </p:nvSpPr>
        <p:spPr>
          <a:xfrm>
            <a:off x="533400" y="3733800"/>
            <a:ext cx="1600200" cy="369332"/>
          </a:xfrm>
          <a:prstGeom prst="rect">
            <a:avLst/>
          </a:prstGeom>
          <a:noFill/>
        </p:spPr>
        <p:txBody>
          <a:bodyPr wrap="square" rtlCol="0">
            <a:spAutoFit/>
          </a:bodyPr>
          <a:lstStyle/>
          <a:p>
            <a:r>
              <a:rPr lang="en-US" dirty="0" smtClean="0"/>
              <a:t>Monthly</a:t>
            </a:r>
            <a:endParaRPr lang="en-US" baseline="30000" dirty="0"/>
          </a:p>
        </p:txBody>
      </p:sp>
      <p:sp>
        <p:nvSpPr>
          <p:cNvPr id="29" name="TextBox 28"/>
          <p:cNvSpPr txBox="1"/>
          <p:nvPr/>
        </p:nvSpPr>
        <p:spPr>
          <a:xfrm>
            <a:off x="533400" y="4038600"/>
            <a:ext cx="1600200" cy="369332"/>
          </a:xfrm>
          <a:prstGeom prst="rect">
            <a:avLst/>
          </a:prstGeom>
          <a:noFill/>
        </p:spPr>
        <p:txBody>
          <a:bodyPr wrap="square" rtlCol="0">
            <a:spAutoFit/>
          </a:bodyPr>
          <a:lstStyle/>
          <a:p>
            <a:r>
              <a:rPr lang="en-US" dirty="0" smtClean="0"/>
              <a:t>Weekly</a:t>
            </a:r>
            <a:endParaRPr lang="en-US" baseline="30000" dirty="0"/>
          </a:p>
        </p:txBody>
      </p:sp>
      <p:sp>
        <p:nvSpPr>
          <p:cNvPr id="30" name="TextBox 29"/>
          <p:cNvSpPr txBox="1"/>
          <p:nvPr/>
        </p:nvSpPr>
        <p:spPr>
          <a:xfrm>
            <a:off x="5867400" y="2819400"/>
            <a:ext cx="2209800" cy="369332"/>
          </a:xfrm>
          <a:prstGeom prst="rect">
            <a:avLst/>
          </a:prstGeom>
          <a:noFill/>
        </p:spPr>
        <p:txBody>
          <a:bodyPr wrap="square" rtlCol="0">
            <a:spAutoFit/>
          </a:bodyPr>
          <a:lstStyle/>
          <a:p>
            <a:r>
              <a:rPr lang="en-US" dirty="0" smtClean="0"/>
              <a:t>=  1,060.00</a:t>
            </a:r>
            <a:endParaRPr lang="en-US" dirty="0"/>
          </a:p>
        </p:txBody>
      </p:sp>
      <p:sp>
        <p:nvSpPr>
          <p:cNvPr id="42" name="TextBox 41"/>
          <p:cNvSpPr txBox="1"/>
          <p:nvPr/>
        </p:nvSpPr>
        <p:spPr>
          <a:xfrm>
            <a:off x="5867400" y="3124200"/>
            <a:ext cx="2209800" cy="369332"/>
          </a:xfrm>
          <a:prstGeom prst="rect">
            <a:avLst/>
          </a:prstGeom>
          <a:noFill/>
        </p:spPr>
        <p:txBody>
          <a:bodyPr wrap="square" rtlCol="0">
            <a:spAutoFit/>
          </a:bodyPr>
          <a:lstStyle/>
          <a:p>
            <a:r>
              <a:rPr lang="en-US" dirty="0" smtClean="0"/>
              <a:t>=  1,060.90</a:t>
            </a:r>
            <a:endParaRPr lang="en-US" baseline="30000" dirty="0"/>
          </a:p>
        </p:txBody>
      </p:sp>
      <p:sp>
        <p:nvSpPr>
          <p:cNvPr id="43" name="TextBox 42"/>
          <p:cNvSpPr txBox="1"/>
          <p:nvPr/>
        </p:nvSpPr>
        <p:spPr>
          <a:xfrm>
            <a:off x="5867400" y="3429000"/>
            <a:ext cx="2209800" cy="369332"/>
          </a:xfrm>
          <a:prstGeom prst="rect">
            <a:avLst/>
          </a:prstGeom>
          <a:noFill/>
        </p:spPr>
        <p:txBody>
          <a:bodyPr wrap="square" rtlCol="0">
            <a:spAutoFit/>
          </a:bodyPr>
          <a:lstStyle/>
          <a:p>
            <a:r>
              <a:rPr lang="en-US" dirty="0" smtClean="0"/>
              <a:t>=  1,061.36</a:t>
            </a:r>
            <a:endParaRPr lang="en-US" baseline="30000" dirty="0"/>
          </a:p>
        </p:txBody>
      </p:sp>
      <p:sp>
        <p:nvSpPr>
          <p:cNvPr id="44" name="TextBox 43"/>
          <p:cNvSpPr txBox="1"/>
          <p:nvPr/>
        </p:nvSpPr>
        <p:spPr>
          <a:xfrm>
            <a:off x="5867400" y="3733800"/>
            <a:ext cx="2209800" cy="369332"/>
          </a:xfrm>
          <a:prstGeom prst="rect">
            <a:avLst/>
          </a:prstGeom>
          <a:noFill/>
        </p:spPr>
        <p:txBody>
          <a:bodyPr wrap="square" rtlCol="0">
            <a:spAutoFit/>
          </a:bodyPr>
          <a:lstStyle/>
          <a:p>
            <a:r>
              <a:rPr lang="en-US" dirty="0" smtClean="0"/>
              <a:t>=  1,061.68</a:t>
            </a:r>
            <a:endParaRPr lang="en-US" baseline="30000" dirty="0"/>
          </a:p>
        </p:txBody>
      </p:sp>
      <p:sp>
        <p:nvSpPr>
          <p:cNvPr id="45" name="TextBox 44"/>
          <p:cNvSpPr txBox="1"/>
          <p:nvPr/>
        </p:nvSpPr>
        <p:spPr>
          <a:xfrm>
            <a:off x="5867400" y="4038600"/>
            <a:ext cx="2209800" cy="369332"/>
          </a:xfrm>
          <a:prstGeom prst="rect">
            <a:avLst/>
          </a:prstGeom>
          <a:noFill/>
        </p:spPr>
        <p:txBody>
          <a:bodyPr wrap="square" rtlCol="0">
            <a:spAutoFit/>
          </a:bodyPr>
          <a:lstStyle/>
          <a:p>
            <a:r>
              <a:rPr lang="en-US" dirty="0" smtClean="0"/>
              <a:t>=  1,061.80</a:t>
            </a:r>
            <a:endParaRPr lang="en-US" baseline="30000" dirty="0"/>
          </a:p>
        </p:txBody>
      </p:sp>
      <p:sp>
        <p:nvSpPr>
          <p:cNvPr id="46" name="TextBox 45"/>
          <p:cNvSpPr txBox="1"/>
          <p:nvPr/>
        </p:nvSpPr>
        <p:spPr>
          <a:xfrm>
            <a:off x="457200" y="2133600"/>
            <a:ext cx="8153400" cy="646331"/>
          </a:xfrm>
          <a:prstGeom prst="rect">
            <a:avLst/>
          </a:prstGeom>
          <a:noFill/>
        </p:spPr>
        <p:txBody>
          <a:bodyPr wrap="square" rtlCol="0">
            <a:spAutoFit/>
          </a:bodyPr>
          <a:lstStyle/>
          <a:p>
            <a:r>
              <a:rPr lang="en-US" dirty="0" smtClean="0"/>
              <a:t>Example:  What is the Future Value of $1,000 at the end of one year with a 6% interest rate compounding annually?  Semi-annually?  Quarterly?  Monthly?  Weekly?</a:t>
            </a:r>
            <a:endParaRPr lang="en-US" dirty="0"/>
          </a:p>
        </p:txBody>
      </p:sp>
      <p:sp>
        <p:nvSpPr>
          <p:cNvPr id="23" name="TextBox 22"/>
          <p:cNvSpPr txBox="1"/>
          <p:nvPr/>
        </p:nvSpPr>
        <p:spPr>
          <a:xfrm>
            <a:off x="2362200" y="4572000"/>
            <a:ext cx="2971800" cy="369332"/>
          </a:xfrm>
          <a:prstGeom prst="rect">
            <a:avLst/>
          </a:prstGeom>
          <a:noFill/>
        </p:spPr>
        <p:txBody>
          <a:bodyPr wrap="square" rtlCol="0">
            <a:spAutoFit/>
          </a:bodyPr>
          <a:lstStyle/>
          <a:p>
            <a:r>
              <a:rPr lang="en-US" dirty="0" smtClean="0"/>
              <a:t>EIR = (1 + .06 ÷ 1) </a:t>
            </a:r>
            <a:r>
              <a:rPr lang="en-US" baseline="30000" dirty="0" smtClean="0"/>
              <a:t>1</a:t>
            </a:r>
          </a:p>
        </p:txBody>
      </p:sp>
      <p:sp>
        <p:nvSpPr>
          <p:cNvPr id="31" name="TextBox 30"/>
          <p:cNvSpPr txBox="1"/>
          <p:nvPr/>
        </p:nvSpPr>
        <p:spPr>
          <a:xfrm>
            <a:off x="2362200" y="4876800"/>
            <a:ext cx="2971800" cy="369332"/>
          </a:xfrm>
          <a:prstGeom prst="rect">
            <a:avLst/>
          </a:prstGeom>
          <a:noFill/>
        </p:spPr>
        <p:txBody>
          <a:bodyPr wrap="square" rtlCol="0">
            <a:spAutoFit/>
          </a:bodyPr>
          <a:lstStyle/>
          <a:p>
            <a:r>
              <a:rPr lang="en-US" dirty="0" smtClean="0"/>
              <a:t>EIR = (1 + .06 ÷ 2) </a:t>
            </a:r>
            <a:r>
              <a:rPr lang="en-US" baseline="30000" dirty="0" smtClean="0"/>
              <a:t>2</a:t>
            </a:r>
            <a:endParaRPr lang="en-US" baseline="30000" dirty="0"/>
          </a:p>
        </p:txBody>
      </p:sp>
      <p:sp>
        <p:nvSpPr>
          <p:cNvPr id="32" name="TextBox 31"/>
          <p:cNvSpPr txBox="1"/>
          <p:nvPr/>
        </p:nvSpPr>
        <p:spPr>
          <a:xfrm>
            <a:off x="2362200" y="5181600"/>
            <a:ext cx="2971800" cy="369332"/>
          </a:xfrm>
          <a:prstGeom prst="rect">
            <a:avLst/>
          </a:prstGeom>
          <a:noFill/>
        </p:spPr>
        <p:txBody>
          <a:bodyPr wrap="square" rtlCol="0">
            <a:spAutoFit/>
          </a:bodyPr>
          <a:lstStyle/>
          <a:p>
            <a:r>
              <a:rPr lang="en-US" dirty="0" smtClean="0"/>
              <a:t>EIR = (1 + .06 ÷ 4) </a:t>
            </a:r>
            <a:r>
              <a:rPr lang="en-US" baseline="30000" dirty="0" smtClean="0"/>
              <a:t>4</a:t>
            </a:r>
          </a:p>
        </p:txBody>
      </p:sp>
      <p:sp>
        <p:nvSpPr>
          <p:cNvPr id="33" name="TextBox 32"/>
          <p:cNvSpPr txBox="1"/>
          <p:nvPr/>
        </p:nvSpPr>
        <p:spPr>
          <a:xfrm>
            <a:off x="2362200" y="5486400"/>
            <a:ext cx="2971800" cy="369332"/>
          </a:xfrm>
          <a:prstGeom prst="rect">
            <a:avLst/>
          </a:prstGeom>
          <a:noFill/>
        </p:spPr>
        <p:txBody>
          <a:bodyPr wrap="square" rtlCol="0">
            <a:spAutoFit/>
          </a:bodyPr>
          <a:lstStyle/>
          <a:p>
            <a:r>
              <a:rPr lang="en-US" dirty="0" smtClean="0"/>
              <a:t>EIR = (1 + .06 ÷ 12) </a:t>
            </a:r>
            <a:r>
              <a:rPr lang="en-US" baseline="30000" dirty="0" smtClean="0"/>
              <a:t>12</a:t>
            </a:r>
            <a:endParaRPr lang="en-US" baseline="30000" dirty="0"/>
          </a:p>
        </p:txBody>
      </p:sp>
      <p:sp>
        <p:nvSpPr>
          <p:cNvPr id="34" name="TextBox 33"/>
          <p:cNvSpPr txBox="1"/>
          <p:nvPr/>
        </p:nvSpPr>
        <p:spPr>
          <a:xfrm>
            <a:off x="2362200" y="5791200"/>
            <a:ext cx="2971800" cy="369332"/>
          </a:xfrm>
          <a:prstGeom prst="rect">
            <a:avLst/>
          </a:prstGeom>
          <a:noFill/>
        </p:spPr>
        <p:txBody>
          <a:bodyPr wrap="square" rtlCol="0">
            <a:spAutoFit/>
          </a:bodyPr>
          <a:lstStyle/>
          <a:p>
            <a:r>
              <a:rPr lang="en-US" dirty="0" smtClean="0"/>
              <a:t>EIR = (1 + .06 ÷ 52)</a:t>
            </a:r>
            <a:r>
              <a:rPr lang="en-US" baseline="30000" dirty="0" smtClean="0"/>
              <a:t> 52</a:t>
            </a:r>
            <a:endParaRPr lang="en-US" baseline="30000" dirty="0"/>
          </a:p>
        </p:txBody>
      </p:sp>
      <p:sp>
        <p:nvSpPr>
          <p:cNvPr id="35" name="TextBox 34"/>
          <p:cNvSpPr txBox="1"/>
          <p:nvPr/>
        </p:nvSpPr>
        <p:spPr>
          <a:xfrm>
            <a:off x="533400" y="4572000"/>
            <a:ext cx="1600200" cy="369332"/>
          </a:xfrm>
          <a:prstGeom prst="rect">
            <a:avLst/>
          </a:prstGeom>
          <a:noFill/>
        </p:spPr>
        <p:txBody>
          <a:bodyPr wrap="square" rtlCol="0">
            <a:spAutoFit/>
          </a:bodyPr>
          <a:lstStyle/>
          <a:p>
            <a:r>
              <a:rPr lang="en-US" dirty="0" smtClean="0"/>
              <a:t>Annually</a:t>
            </a:r>
            <a:endParaRPr lang="en-US" baseline="30000" dirty="0"/>
          </a:p>
        </p:txBody>
      </p:sp>
      <p:sp>
        <p:nvSpPr>
          <p:cNvPr id="36" name="TextBox 35"/>
          <p:cNvSpPr txBox="1"/>
          <p:nvPr/>
        </p:nvSpPr>
        <p:spPr>
          <a:xfrm>
            <a:off x="533400" y="4876800"/>
            <a:ext cx="1600200" cy="369332"/>
          </a:xfrm>
          <a:prstGeom prst="rect">
            <a:avLst/>
          </a:prstGeom>
          <a:noFill/>
        </p:spPr>
        <p:txBody>
          <a:bodyPr wrap="square" rtlCol="0">
            <a:spAutoFit/>
          </a:bodyPr>
          <a:lstStyle/>
          <a:p>
            <a:r>
              <a:rPr lang="en-US" dirty="0" smtClean="0"/>
              <a:t>Semi-Annual</a:t>
            </a:r>
            <a:endParaRPr lang="en-US" dirty="0"/>
          </a:p>
        </p:txBody>
      </p:sp>
      <p:sp>
        <p:nvSpPr>
          <p:cNvPr id="37" name="TextBox 36"/>
          <p:cNvSpPr txBox="1"/>
          <p:nvPr/>
        </p:nvSpPr>
        <p:spPr>
          <a:xfrm>
            <a:off x="533400" y="5181600"/>
            <a:ext cx="1600200" cy="369332"/>
          </a:xfrm>
          <a:prstGeom prst="rect">
            <a:avLst/>
          </a:prstGeom>
          <a:noFill/>
        </p:spPr>
        <p:txBody>
          <a:bodyPr wrap="square" rtlCol="0">
            <a:spAutoFit/>
          </a:bodyPr>
          <a:lstStyle/>
          <a:p>
            <a:r>
              <a:rPr lang="en-US" dirty="0" smtClean="0"/>
              <a:t>Quarterly</a:t>
            </a:r>
            <a:endParaRPr lang="en-US" baseline="30000" dirty="0"/>
          </a:p>
        </p:txBody>
      </p:sp>
      <p:sp>
        <p:nvSpPr>
          <p:cNvPr id="38" name="TextBox 37"/>
          <p:cNvSpPr txBox="1"/>
          <p:nvPr/>
        </p:nvSpPr>
        <p:spPr>
          <a:xfrm>
            <a:off x="533400" y="5486400"/>
            <a:ext cx="1600200" cy="369332"/>
          </a:xfrm>
          <a:prstGeom prst="rect">
            <a:avLst/>
          </a:prstGeom>
          <a:noFill/>
        </p:spPr>
        <p:txBody>
          <a:bodyPr wrap="square" rtlCol="0">
            <a:spAutoFit/>
          </a:bodyPr>
          <a:lstStyle/>
          <a:p>
            <a:r>
              <a:rPr lang="en-US" dirty="0" smtClean="0"/>
              <a:t>Monthly</a:t>
            </a:r>
            <a:endParaRPr lang="en-US" baseline="30000" dirty="0"/>
          </a:p>
        </p:txBody>
      </p:sp>
      <p:sp>
        <p:nvSpPr>
          <p:cNvPr id="39" name="TextBox 38"/>
          <p:cNvSpPr txBox="1"/>
          <p:nvPr/>
        </p:nvSpPr>
        <p:spPr>
          <a:xfrm>
            <a:off x="533400" y="5791200"/>
            <a:ext cx="1600200" cy="369332"/>
          </a:xfrm>
          <a:prstGeom prst="rect">
            <a:avLst/>
          </a:prstGeom>
          <a:noFill/>
        </p:spPr>
        <p:txBody>
          <a:bodyPr wrap="square" rtlCol="0">
            <a:spAutoFit/>
          </a:bodyPr>
          <a:lstStyle/>
          <a:p>
            <a:r>
              <a:rPr lang="en-US" dirty="0" smtClean="0"/>
              <a:t>Weekly</a:t>
            </a:r>
            <a:endParaRPr lang="en-US" baseline="30000" dirty="0"/>
          </a:p>
        </p:txBody>
      </p:sp>
      <p:sp>
        <p:nvSpPr>
          <p:cNvPr id="40" name="TextBox 39"/>
          <p:cNvSpPr txBox="1"/>
          <p:nvPr/>
        </p:nvSpPr>
        <p:spPr>
          <a:xfrm>
            <a:off x="7010400" y="4572000"/>
            <a:ext cx="1371600" cy="369332"/>
          </a:xfrm>
          <a:prstGeom prst="rect">
            <a:avLst/>
          </a:prstGeom>
          <a:noFill/>
        </p:spPr>
        <p:txBody>
          <a:bodyPr wrap="square" rtlCol="0">
            <a:spAutoFit/>
          </a:bodyPr>
          <a:lstStyle/>
          <a:p>
            <a:r>
              <a:rPr lang="en-US" dirty="0" smtClean="0"/>
              <a:t>=     6.00%</a:t>
            </a:r>
            <a:endParaRPr lang="en-US" dirty="0"/>
          </a:p>
        </p:txBody>
      </p:sp>
      <p:sp>
        <p:nvSpPr>
          <p:cNvPr id="41" name="TextBox 40"/>
          <p:cNvSpPr txBox="1"/>
          <p:nvPr/>
        </p:nvSpPr>
        <p:spPr>
          <a:xfrm>
            <a:off x="7010400" y="4876800"/>
            <a:ext cx="1371600" cy="369332"/>
          </a:xfrm>
          <a:prstGeom prst="rect">
            <a:avLst/>
          </a:prstGeom>
          <a:noFill/>
        </p:spPr>
        <p:txBody>
          <a:bodyPr wrap="square" rtlCol="0">
            <a:spAutoFit/>
          </a:bodyPr>
          <a:lstStyle/>
          <a:p>
            <a:r>
              <a:rPr lang="en-US" dirty="0" smtClean="0"/>
              <a:t>=     6.09%</a:t>
            </a:r>
            <a:endParaRPr lang="en-US" baseline="30000" dirty="0"/>
          </a:p>
        </p:txBody>
      </p:sp>
      <p:sp>
        <p:nvSpPr>
          <p:cNvPr id="48" name="TextBox 47"/>
          <p:cNvSpPr txBox="1"/>
          <p:nvPr/>
        </p:nvSpPr>
        <p:spPr>
          <a:xfrm>
            <a:off x="7010400" y="5181600"/>
            <a:ext cx="1371600" cy="369332"/>
          </a:xfrm>
          <a:prstGeom prst="rect">
            <a:avLst/>
          </a:prstGeom>
          <a:noFill/>
        </p:spPr>
        <p:txBody>
          <a:bodyPr wrap="square" rtlCol="0">
            <a:spAutoFit/>
          </a:bodyPr>
          <a:lstStyle/>
          <a:p>
            <a:r>
              <a:rPr lang="en-US" dirty="0" smtClean="0"/>
              <a:t>=     6.14%</a:t>
            </a:r>
            <a:endParaRPr lang="en-US" baseline="30000" dirty="0"/>
          </a:p>
        </p:txBody>
      </p:sp>
      <p:sp>
        <p:nvSpPr>
          <p:cNvPr id="49" name="TextBox 48"/>
          <p:cNvSpPr txBox="1"/>
          <p:nvPr/>
        </p:nvSpPr>
        <p:spPr>
          <a:xfrm>
            <a:off x="7010400" y="5486400"/>
            <a:ext cx="1371600" cy="369332"/>
          </a:xfrm>
          <a:prstGeom prst="rect">
            <a:avLst/>
          </a:prstGeom>
          <a:noFill/>
        </p:spPr>
        <p:txBody>
          <a:bodyPr wrap="square" rtlCol="0">
            <a:spAutoFit/>
          </a:bodyPr>
          <a:lstStyle/>
          <a:p>
            <a:r>
              <a:rPr lang="en-US" dirty="0" smtClean="0"/>
              <a:t>=     6.17%</a:t>
            </a:r>
            <a:endParaRPr lang="en-US" baseline="30000" dirty="0"/>
          </a:p>
        </p:txBody>
      </p:sp>
      <p:sp>
        <p:nvSpPr>
          <p:cNvPr id="50" name="TextBox 49"/>
          <p:cNvSpPr txBox="1"/>
          <p:nvPr/>
        </p:nvSpPr>
        <p:spPr>
          <a:xfrm>
            <a:off x="7010400" y="5791200"/>
            <a:ext cx="1371600" cy="369332"/>
          </a:xfrm>
          <a:prstGeom prst="rect">
            <a:avLst/>
          </a:prstGeom>
          <a:noFill/>
        </p:spPr>
        <p:txBody>
          <a:bodyPr wrap="square" rtlCol="0">
            <a:spAutoFit/>
          </a:bodyPr>
          <a:lstStyle/>
          <a:p>
            <a:r>
              <a:rPr lang="en-US" dirty="0" smtClean="0"/>
              <a:t>=     6.18%</a:t>
            </a:r>
            <a:endParaRPr lang="en-US" baseline="30000" dirty="0"/>
          </a:p>
        </p:txBody>
      </p:sp>
      <p:sp>
        <p:nvSpPr>
          <p:cNvPr id="51" name="TextBox 50"/>
          <p:cNvSpPr txBox="1"/>
          <p:nvPr/>
        </p:nvSpPr>
        <p:spPr>
          <a:xfrm>
            <a:off x="4572000" y="4572000"/>
            <a:ext cx="2209800" cy="369332"/>
          </a:xfrm>
          <a:prstGeom prst="rect">
            <a:avLst/>
          </a:prstGeom>
          <a:noFill/>
        </p:spPr>
        <p:txBody>
          <a:bodyPr wrap="square" rtlCol="0">
            <a:spAutoFit/>
          </a:bodyPr>
          <a:lstStyle/>
          <a:p>
            <a:r>
              <a:rPr lang="en-US" dirty="0" smtClean="0"/>
              <a:t>=  (1.0600 – 1) x 100</a:t>
            </a:r>
            <a:endParaRPr lang="en-US" dirty="0"/>
          </a:p>
        </p:txBody>
      </p:sp>
      <p:sp>
        <p:nvSpPr>
          <p:cNvPr id="52" name="TextBox 51"/>
          <p:cNvSpPr txBox="1"/>
          <p:nvPr/>
        </p:nvSpPr>
        <p:spPr>
          <a:xfrm>
            <a:off x="4572000" y="4876800"/>
            <a:ext cx="2209800" cy="369332"/>
          </a:xfrm>
          <a:prstGeom prst="rect">
            <a:avLst/>
          </a:prstGeom>
          <a:noFill/>
        </p:spPr>
        <p:txBody>
          <a:bodyPr wrap="square" rtlCol="0">
            <a:spAutoFit/>
          </a:bodyPr>
          <a:lstStyle/>
          <a:p>
            <a:r>
              <a:rPr lang="en-US" dirty="0" smtClean="0"/>
              <a:t>=  (1.0609 – 1) x 100</a:t>
            </a:r>
            <a:endParaRPr lang="en-US" baseline="30000" dirty="0"/>
          </a:p>
        </p:txBody>
      </p:sp>
      <p:sp>
        <p:nvSpPr>
          <p:cNvPr id="53" name="TextBox 52"/>
          <p:cNvSpPr txBox="1"/>
          <p:nvPr/>
        </p:nvSpPr>
        <p:spPr>
          <a:xfrm>
            <a:off x="4572000" y="5181600"/>
            <a:ext cx="2209800" cy="369332"/>
          </a:xfrm>
          <a:prstGeom prst="rect">
            <a:avLst/>
          </a:prstGeom>
          <a:noFill/>
        </p:spPr>
        <p:txBody>
          <a:bodyPr wrap="square" rtlCol="0">
            <a:spAutoFit/>
          </a:bodyPr>
          <a:lstStyle/>
          <a:p>
            <a:r>
              <a:rPr lang="en-US" dirty="0" smtClean="0"/>
              <a:t>=  (1.0614 – 1) x 100</a:t>
            </a:r>
            <a:endParaRPr lang="en-US" baseline="30000" dirty="0"/>
          </a:p>
        </p:txBody>
      </p:sp>
      <p:sp>
        <p:nvSpPr>
          <p:cNvPr id="54" name="TextBox 53"/>
          <p:cNvSpPr txBox="1"/>
          <p:nvPr/>
        </p:nvSpPr>
        <p:spPr>
          <a:xfrm>
            <a:off x="4572000" y="5486400"/>
            <a:ext cx="2209800" cy="369332"/>
          </a:xfrm>
          <a:prstGeom prst="rect">
            <a:avLst/>
          </a:prstGeom>
          <a:noFill/>
        </p:spPr>
        <p:txBody>
          <a:bodyPr wrap="square" rtlCol="0">
            <a:spAutoFit/>
          </a:bodyPr>
          <a:lstStyle/>
          <a:p>
            <a:r>
              <a:rPr lang="en-US" dirty="0" smtClean="0"/>
              <a:t>=  (1.0617 – 1) x 100</a:t>
            </a:r>
            <a:endParaRPr lang="en-US" baseline="30000" dirty="0"/>
          </a:p>
        </p:txBody>
      </p:sp>
      <p:sp>
        <p:nvSpPr>
          <p:cNvPr id="55" name="TextBox 54"/>
          <p:cNvSpPr txBox="1"/>
          <p:nvPr/>
        </p:nvSpPr>
        <p:spPr>
          <a:xfrm>
            <a:off x="4572000" y="5791200"/>
            <a:ext cx="2209800" cy="369332"/>
          </a:xfrm>
          <a:prstGeom prst="rect">
            <a:avLst/>
          </a:prstGeom>
          <a:noFill/>
        </p:spPr>
        <p:txBody>
          <a:bodyPr wrap="square" rtlCol="0">
            <a:spAutoFit/>
          </a:bodyPr>
          <a:lstStyle/>
          <a:p>
            <a:r>
              <a:rPr lang="en-US" dirty="0" smtClean="0"/>
              <a:t>=  (1.0618 – 1) x 100</a:t>
            </a:r>
            <a:endParaRPr lang="en-US" baseline="30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1000"/>
                                        <p:tgtEl>
                                          <p:spTgt spid="1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1000"/>
                                        <p:tgtEl>
                                          <p:spTgt spid="2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10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1000"/>
                                        <p:tgtEl>
                                          <p:spTgt spid="2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1000"/>
                                        <p:tgtEl>
                                          <p:spTgt spid="1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wipe(left)">
                                      <p:cBhvr>
                                        <p:cTn id="29" dur="1000"/>
                                        <p:tgtEl>
                                          <p:spTgt spid="4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1000"/>
                                        <p:tgtEl>
                                          <p:spTgt spid="26"/>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1000"/>
                                        <p:tgtEl>
                                          <p:spTgt spid="1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1000"/>
                                        <p:tgtEl>
                                          <p:spTgt spid="4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1000"/>
                                        <p:tgtEl>
                                          <p:spTgt spid="27"/>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1000"/>
                                        <p:tgtEl>
                                          <p:spTgt spid="1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10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1000"/>
                                        <p:tgtEl>
                                          <p:spTgt spid="29"/>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1000"/>
                                        <p:tgtEl>
                                          <p:spTgt spid="20"/>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10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1000"/>
                                        <p:tgtEl>
                                          <p:spTgt spid="3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1000"/>
                                        <p:tgtEl>
                                          <p:spTgt spid="23"/>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1000"/>
                                        <p:tgtEl>
                                          <p:spTgt spid="5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1000"/>
                                        <p:tgtEl>
                                          <p:spTgt spid="4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wipe(left)">
                                      <p:cBhvr>
                                        <p:cTn id="81" dur="1000"/>
                                        <p:tgtEl>
                                          <p:spTgt spid="36"/>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left)">
                                      <p:cBhvr>
                                        <p:cTn id="84" dur="1000"/>
                                        <p:tgtEl>
                                          <p:spTgt spid="31"/>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wipe(left)">
                                      <p:cBhvr>
                                        <p:cTn id="87" dur="1000"/>
                                        <p:tgtEl>
                                          <p:spTgt spid="52"/>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wipe(left)">
                                      <p:cBhvr>
                                        <p:cTn id="90" dur="1000"/>
                                        <p:tgtEl>
                                          <p:spTgt spid="41"/>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1000"/>
                                        <p:tgtEl>
                                          <p:spTgt spid="37"/>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wipe(left)">
                                      <p:cBhvr>
                                        <p:cTn id="98" dur="1000"/>
                                        <p:tgtEl>
                                          <p:spTgt spid="32"/>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1000"/>
                                        <p:tgtEl>
                                          <p:spTgt spid="53"/>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48"/>
                                        </p:tgtEl>
                                        <p:attrNameLst>
                                          <p:attrName>style.visibility</p:attrName>
                                        </p:attrNameLst>
                                      </p:cBhvr>
                                      <p:to>
                                        <p:strVal val="visible"/>
                                      </p:to>
                                    </p:set>
                                    <p:animEffect transition="in" filter="wipe(left)">
                                      <p:cBhvr>
                                        <p:cTn id="104" dur="1000"/>
                                        <p:tgtEl>
                                          <p:spTgt spid="48"/>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wipe(left)">
                                      <p:cBhvr>
                                        <p:cTn id="109" dur="1000"/>
                                        <p:tgtEl>
                                          <p:spTgt spid="38"/>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Effect transition="in" filter="wipe(left)">
                                      <p:cBhvr>
                                        <p:cTn id="112" dur="1000"/>
                                        <p:tgtEl>
                                          <p:spTgt spid="33"/>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1000"/>
                                        <p:tgtEl>
                                          <p:spTgt spid="54"/>
                                        </p:tgtEl>
                                      </p:cBhvr>
                                    </p:animEffect>
                                  </p:childTnLst>
                                </p:cTn>
                              </p:par>
                              <p:par>
                                <p:cTn id="116" presetID="22" presetClass="entr" presetSubtype="8" fill="hold" grpId="0" nodeType="withEffect">
                                  <p:stCondLst>
                                    <p:cond delay="0"/>
                                  </p:stCondLst>
                                  <p:childTnLst>
                                    <p:set>
                                      <p:cBhvr>
                                        <p:cTn id="117" dur="1" fill="hold">
                                          <p:stCondLst>
                                            <p:cond delay="0"/>
                                          </p:stCondLst>
                                        </p:cTn>
                                        <p:tgtEl>
                                          <p:spTgt spid="49"/>
                                        </p:tgtEl>
                                        <p:attrNameLst>
                                          <p:attrName>style.visibility</p:attrName>
                                        </p:attrNameLst>
                                      </p:cBhvr>
                                      <p:to>
                                        <p:strVal val="visible"/>
                                      </p:to>
                                    </p:set>
                                    <p:animEffect transition="in" filter="wipe(left)">
                                      <p:cBhvr>
                                        <p:cTn id="118" dur="1000"/>
                                        <p:tgtEl>
                                          <p:spTgt spid="49"/>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wipe(left)">
                                      <p:cBhvr>
                                        <p:cTn id="123" dur="1000"/>
                                        <p:tgtEl>
                                          <p:spTgt spid="39"/>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wipe(left)">
                                      <p:cBhvr>
                                        <p:cTn id="126" dur="1000"/>
                                        <p:tgtEl>
                                          <p:spTgt spid="34"/>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55"/>
                                        </p:tgtEl>
                                        <p:attrNameLst>
                                          <p:attrName>style.visibility</p:attrName>
                                        </p:attrNameLst>
                                      </p:cBhvr>
                                      <p:to>
                                        <p:strVal val="visible"/>
                                      </p:to>
                                    </p:set>
                                    <p:animEffect transition="in" filter="wipe(left)">
                                      <p:cBhvr>
                                        <p:cTn id="129" dur="1000"/>
                                        <p:tgtEl>
                                          <p:spTgt spid="55"/>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23" grpId="0"/>
      <p:bldP spid="31" grpId="0"/>
      <p:bldP spid="32" grpId="0"/>
      <p:bldP spid="33" grpId="0"/>
      <p:bldP spid="34" grpId="0"/>
      <p:bldP spid="35" grpId="0"/>
      <p:bldP spid="36" grpId="0"/>
      <p:bldP spid="37" grpId="0"/>
      <p:bldP spid="38" grpId="0"/>
      <p:bldP spid="39" grpId="0"/>
      <p:bldP spid="40" grpId="0"/>
      <p:bldP spid="41" grpId="0"/>
      <p:bldP spid="48" grpId="0"/>
      <p:bldP spid="49" grpId="0"/>
      <p:bldP spid="50" grpId="0"/>
      <p:bldP spid="51" grpId="0"/>
      <p:bldP spid="52" grpId="0"/>
      <p:bldP spid="53" grpId="0"/>
      <p:bldP spid="54" grpId="0"/>
      <p:bldP spid="5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17</a:t>
            </a:fld>
            <a:endParaRPr lang="en-US"/>
          </a:p>
        </p:txBody>
      </p:sp>
      <p:sp>
        <p:nvSpPr>
          <p:cNvPr id="11"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Determining other FV &amp; PV Variables</a:t>
            </a:r>
          </a:p>
          <a:p>
            <a:pPr>
              <a:buNone/>
            </a:pPr>
            <a:endParaRPr lang="en-US" dirty="0" smtClean="0"/>
          </a:p>
        </p:txBody>
      </p:sp>
      <p:sp>
        <p:nvSpPr>
          <p:cNvPr id="12" name="TextBox 11"/>
          <p:cNvSpPr txBox="1"/>
          <p:nvPr/>
        </p:nvSpPr>
        <p:spPr>
          <a:xfrm>
            <a:off x="457200" y="1219200"/>
            <a:ext cx="3581400" cy="1200329"/>
          </a:xfrm>
          <a:prstGeom prst="rect">
            <a:avLst/>
          </a:prstGeom>
          <a:noFill/>
        </p:spPr>
        <p:txBody>
          <a:bodyPr wrap="square" rtlCol="0">
            <a:spAutoFit/>
          </a:bodyPr>
          <a:lstStyle/>
          <a:p>
            <a:r>
              <a:rPr lang="en-US" dirty="0" smtClean="0"/>
              <a:t>Using Financial Calculator – enter values you know (must have at least 3 of the 4) and hit CPT and the value you want to know.</a:t>
            </a:r>
            <a:endParaRPr lang="en-US" dirty="0"/>
          </a:p>
        </p:txBody>
      </p:sp>
      <p:sp>
        <p:nvSpPr>
          <p:cNvPr id="14" name="TextBox 13"/>
          <p:cNvSpPr txBox="1"/>
          <p:nvPr/>
        </p:nvSpPr>
        <p:spPr>
          <a:xfrm>
            <a:off x="838200" y="2667000"/>
            <a:ext cx="1295400" cy="1200329"/>
          </a:xfrm>
          <a:prstGeom prst="rect">
            <a:avLst/>
          </a:prstGeom>
          <a:noFill/>
        </p:spPr>
        <p:txBody>
          <a:bodyPr wrap="square" rtlCol="0">
            <a:spAutoFit/>
          </a:bodyPr>
          <a:lstStyle/>
          <a:p>
            <a:r>
              <a:rPr lang="en-US" dirty="0" smtClean="0"/>
              <a:t>FV = 650</a:t>
            </a:r>
          </a:p>
          <a:p>
            <a:r>
              <a:rPr lang="en-US" dirty="0" smtClean="0"/>
              <a:t>PV = -50</a:t>
            </a:r>
          </a:p>
          <a:p>
            <a:r>
              <a:rPr lang="en-US" dirty="0" smtClean="0"/>
              <a:t>I/Y = 7%</a:t>
            </a:r>
          </a:p>
          <a:p>
            <a:r>
              <a:rPr lang="en-US" dirty="0" smtClean="0"/>
              <a:t>N = ?</a:t>
            </a:r>
          </a:p>
        </p:txBody>
      </p:sp>
      <p:sp>
        <p:nvSpPr>
          <p:cNvPr id="18" name="TextBox 17"/>
          <p:cNvSpPr txBox="1"/>
          <p:nvPr/>
        </p:nvSpPr>
        <p:spPr>
          <a:xfrm>
            <a:off x="2209800" y="2667000"/>
            <a:ext cx="1295400" cy="1200329"/>
          </a:xfrm>
          <a:prstGeom prst="rect">
            <a:avLst/>
          </a:prstGeom>
          <a:noFill/>
        </p:spPr>
        <p:txBody>
          <a:bodyPr wrap="square" rtlCol="0">
            <a:spAutoFit/>
          </a:bodyPr>
          <a:lstStyle/>
          <a:p>
            <a:r>
              <a:rPr lang="en-US" dirty="0" smtClean="0"/>
              <a:t>FV = 650</a:t>
            </a:r>
          </a:p>
          <a:p>
            <a:r>
              <a:rPr lang="en-US" dirty="0" smtClean="0"/>
              <a:t>N = 37.91</a:t>
            </a:r>
          </a:p>
          <a:p>
            <a:r>
              <a:rPr lang="en-US" dirty="0" smtClean="0"/>
              <a:t>I/Y = 7%</a:t>
            </a:r>
          </a:p>
          <a:p>
            <a:r>
              <a:rPr lang="en-US" dirty="0" smtClean="0"/>
              <a:t>PV = ?</a:t>
            </a:r>
          </a:p>
        </p:txBody>
      </p:sp>
      <p:sp>
        <p:nvSpPr>
          <p:cNvPr id="19" name="TextBox 18"/>
          <p:cNvSpPr txBox="1"/>
          <p:nvPr/>
        </p:nvSpPr>
        <p:spPr>
          <a:xfrm>
            <a:off x="838200" y="4343400"/>
            <a:ext cx="1295400" cy="1200329"/>
          </a:xfrm>
          <a:prstGeom prst="rect">
            <a:avLst/>
          </a:prstGeom>
          <a:noFill/>
        </p:spPr>
        <p:txBody>
          <a:bodyPr wrap="square" rtlCol="0">
            <a:spAutoFit/>
          </a:bodyPr>
          <a:lstStyle/>
          <a:p>
            <a:r>
              <a:rPr lang="en-US" dirty="0" smtClean="0"/>
              <a:t>FV = 650</a:t>
            </a:r>
          </a:p>
          <a:p>
            <a:r>
              <a:rPr lang="en-US" dirty="0" smtClean="0"/>
              <a:t>PV = -50</a:t>
            </a:r>
          </a:p>
          <a:p>
            <a:r>
              <a:rPr lang="en-US" dirty="0" smtClean="0"/>
              <a:t>N = 37.91</a:t>
            </a:r>
          </a:p>
          <a:p>
            <a:r>
              <a:rPr lang="en-US" dirty="0" smtClean="0"/>
              <a:t>I/Y = ?</a:t>
            </a:r>
          </a:p>
        </p:txBody>
      </p:sp>
      <p:sp>
        <p:nvSpPr>
          <p:cNvPr id="21" name="TextBox 20"/>
          <p:cNvSpPr txBox="1"/>
          <p:nvPr/>
        </p:nvSpPr>
        <p:spPr>
          <a:xfrm>
            <a:off x="2209800" y="4343400"/>
            <a:ext cx="1295400" cy="1200329"/>
          </a:xfrm>
          <a:prstGeom prst="rect">
            <a:avLst/>
          </a:prstGeom>
          <a:noFill/>
        </p:spPr>
        <p:txBody>
          <a:bodyPr wrap="square" rtlCol="0">
            <a:spAutoFit/>
          </a:bodyPr>
          <a:lstStyle/>
          <a:p>
            <a:r>
              <a:rPr lang="en-US" dirty="0" smtClean="0"/>
              <a:t>PV = -50</a:t>
            </a:r>
          </a:p>
          <a:p>
            <a:r>
              <a:rPr lang="en-US" dirty="0" smtClean="0"/>
              <a:t>N = 37.91</a:t>
            </a:r>
          </a:p>
          <a:p>
            <a:r>
              <a:rPr lang="en-US" dirty="0" smtClean="0"/>
              <a:t>I/Y = 7%</a:t>
            </a:r>
          </a:p>
          <a:p>
            <a:r>
              <a:rPr lang="en-US" dirty="0" smtClean="0"/>
              <a:t>FV = ?</a:t>
            </a:r>
          </a:p>
        </p:txBody>
      </p:sp>
      <p:sp>
        <p:nvSpPr>
          <p:cNvPr id="22" name="TextBox 21"/>
          <p:cNvSpPr txBox="1"/>
          <p:nvPr/>
        </p:nvSpPr>
        <p:spPr>
          <a:xfrm>
            <a:off x="838200" y="3810000"/>
            <a:ext cx="1219200" cy="369332"/>
          </a:xfrm>
          <a:prstGeom prst="rect">
            <a:avLst/>
          </a:prstGeom>
          <a:noFill/>
        </p:spPr>
        <p:txBody>
          <a:bodyPr wrap="square" rtlCol="0">
            <a:spAutoFit/>
          </a:bodyPr>
          <a:lstStyle/>
          <a:p>
            <a:r>
              <a:rPr lang="en-US" dirty="0" smtClean="0"/>
              <a:t>N = 37.91 </a:t>
            </a:r>
            <a:endParaRPr lang="en-US" dirty="0"/>
          </a:p>
        </p:txBody>
      </p:sp>
      <p:sp>
        <p:nvSpPr>
          <p:cNvPr id="23" name="TextBox 22"/>
          <p:cNvSpPr txBox="1"/>
          <p:nvPr/>
        </p:nvSpPr>
        <p:spPr>
          <a:xfrm>
            <a:off x="2209800" y="3810000"/>
            <a:ext cx="1066800" cy="369332"/>
          </a:xfrm>
          <a:prstGeom prst="rect">
            <a:avLst/>
          </a:prstGeom>
          <a:noFill/>
        </p:spPr>
        <p:txBody>
          <a:bodyPr wrap="square" rtlCol="0">
            <a:spAutoFit/>
          </a:bodyPr>
          <a:lstStyle/>
          <a:p>
            <a:r>
              <a:rPr lang="en-US" dirty="0" smtClean="0"/>
              <a:t>PV = -50</a:t>
            </a:r>
            <a:endParaRPr lang="en-US" dirty="0"/>
          </a:p>
        </p:txBody>
      </p:sp>
      <p:sp>
        <p:nvSpPr>
          <p:cNvPr id="24" name="TextBox 23"/>
          <p:cNvSpPr txBox="1"/>
          <p:nvPr/>
        </p:nvSpPr>
        <p:spPr>
          <a:xfrm>
            <a:off x="838200" y="5486400"/>
            <a:ext cx="1066800" cy="369332"/>
          </a:xfrm>
          <a:prstGeom prst="rect">
            <a:avLst/>
          </a:prstGeom>
          <a:noFill/>
        </p:spPr>
        <p:txBody>
          <a:bodyPr wrap="square" rtlCol="0">
            <a:spAutoFit/>
          </a:bodyPr>
          <a:lstStyle/>
          <a:p>
            <a:r>
              <a:rPr lang="en-US" dirty="0" smtClean="0"/>
              <a:t>I/Y = 7%</a:t>
            </a:r>
            <a:endParaRPr lang="en-US" dirty="0"/>
          </a:p>
        </p:txBody>
      </p:sp>
      <p:sp>
        <p:nvSpPr>
          <p:cNvPr id="25" name="TextBox 24"/>
          <p:cNvSpPr txBox="1"/>
          <p:nvPr/>
        </p:nvSpPr>
        <p:spPr>
          <a:xfrm>
            <a:off x="2209800" y="5486400"/>
            <a:ext cx="1219200" cy="369332"/>
          </a:xfrm>
          <a:prstGeom prst="rect">
            <a:avLst/>
          </a:prstGeom>
          <a:noFill/>
        </p:spPr>
        <p:txBody>
          <a:bodyPr wrap="square" rtlCol="0">
            <a:spAutoFit/>
          </a:bodyPr>
          <a:lstStyle/>
          <a:p>
            <a:r>
              <a:rPr lang="en-US" dirty="0" smtClean="0"/>
              <a:t>FV = 650</a:t>
            </a:r>
            <a:endParaRPr lang="en-US" dirty="0"/>
          </a:p>
        </p:txBody>
      </p:sp>
      <p:sp>
        <p:nvSpPr>
          <p:cNvPr id="29" name="TextBox 28"/>
          <p:cNvSpPr txBox="1"/>
          <p:nvPr/>
        </p:nvSpPr>
        <p:spPr>
          <a:xfrm>
            <a:off x="4495800" y="1371600"/>
            <a:ext cx="3581400" cy="646331"/>
          </a:xfrm>
          <a:prstGeom prst="rect">
            <a:avLst/>
          </a:prstGeom>
          <a:noFill/>
        </p:spPr>
        <p:txBody>
          <a:bodyPr wrap="square" rtlCol="0">
            <a:spAutoFit/>
          </a:bodyPr>
          <a:lstStyle/>
          <a:p>
            <a:r>
              <a:rPr lang="en-US" dirty="0" smtClean="0"/>
              <a:t>Using formulas, starting with the basic Future Value formula.</a:t>
            </a:r>
            <a:endParaRPr lang="en-US" dirty="0"/>
          </a:p>
        </p:txBody>
      </p:sp>
      <p:sp>
        <p:nvSpPr>
          <p:cNvPr id="30" name="TextBox 29"/>
          <p:cNvSpPr txBox="1"/>
          <p:nvPr/>
        </p:nvSpPr>
        <p:spPr>
          <a:xfrm>
            <a:off x="4572000" y="2209800"/>
            <a:ext cx="2209800" cy="369332"/>
          </a:xfrm>
          <a:prstGeom prst="rect">
            <a:avLst/>
          </a:prstGeom>
          <a:noFill/>
        </p:spPr>
        <p:txBody>
          <a:bodyPr wrap="square" rtlCol="0">
            <a:spAutoFit/>
          </a:bodyPr>
          <a:lstStyle/>
          <a:p>
            <a:r>
              <a:rPr lang="en-US" dirty="0" smtClean="0"/>
              <a:t>FV = PV x (1 + r) </a:t>
            </a:r>
            <a:r>
              <a:rPr lang="en-US" baseline="30000" dirty="0" smtClean="0"/>
              <a:t>n</a:t>
            </a:r>
            <a:endParaRPr lang="en-US" baseline="30000" dirty="0"/>
          </a:p>
        </p:txBody>
      </p:sp>
      <p:sp>
        <p:nvSpPr>
          <p:cNvPr id="31" name="TextBox 30"/>
          <p:cNvSpPr txBox="1"/>
          <p:nvPr/>
        </p:nvSpPr>
        <p:spPr>
          <a:xfrm>
            <a:off x="4572000" y="2590800"/>
            <a:ext cx="2209800" cy="369332"/>
          </a:xfrm>
          <a:prstGeom prst="rect">
            <a:avLst/>
          </a:prstGeom>
          <a:noFill/>
        </p:spPr>
        <p:txBody>
          <a:bodyPr wrap="square" rtlCol="0">
            <a:spAutoFit/>
          </a:bodyPr>
          <a:lstStyle/>
          <a:p>
            <a:r>
              <a:rPr lang="en-US" dirty="0" smtClean="0"/>
              <a:t>FV ÷ PV = (1 + r) </a:t>
            </a:r>
            <a:r>
              <a:rPr lang="en-US" baseline="30000" dirty="0" smtClean="0"/>
              <a:t>n</a:t>
            </a:r>
            <a:endParaRPr lang="en-US" baseline="30000" dirty="0"/>
          </a:p>
        </p:txBody>
      </p:sp>
      <p:sp>
        <p:nvSpPr>
          <p:cNvPr id="32" name="TextBox 31"/>
          <p:cNvSpPr txBox="1"/>
          <p:nvPr/>
        </p:nvSpPr>
        <p:spPr>
          <a:xfrm>
            <a:off x="4572000" y="4114800"/>
            <a:ext cx="2743200" cy="369332"/>
          </a:xfrm>
          <a:prstGeom prst="rect">
            <a:avLst/>
          </a:prstGeom>
          <a:noFill/>
        </p:spPr>
        <p:txBody>
          <a:bodyPr wrap="square" rtlCol="0">
            <a:spAutoFit/>
          </a:bodyPr>
          <a:lstStyle/>
          <a:p>
            <a:r>
              <a:rPr lang="en-US" dirty="0" smtClean="0"/>
              <a:t>n = </a:t>
            </a:r>
            <a:r>
              <a:rPr lang="en-US" dirty="0" err="1" smtClean="0"/>
              <a:t>ln</a:t>
            </a:r>
            <a:r>
              <a:rPr lang="en-US" dirty="0" smtClean="0"/>
              <a:t> (FV ÷ PV) ÷ ln (1 + r)</a:t>
            </a:r>
            <a:endParaRPr lang="en-US" baseline="30000" dirty="0"/>
          </a:p>
        </p:txBody>
      </p:sp>
      <p:sp>
        <p:nvSpPr>
          <p:cNvPr id="33" name="TextBox 32"/>
          <p:cNvSpPr txBox="1"/>
          <p:nvPr/>
        </p:nvSpPr>
        <p:spPr>
          <a:xfrm>
            <a:off x="4572000" y="3733800"/>
            <a:ext cx="2209800" cy="369332"/>
          </a:xfrm>
          <a:prstGeom prst="rect">
            <a:avLst/>
          </a:prstGeom>
          <a:noFill/>
        </p:spPr>
        <p:txBody>
          <a:bodyPr wrap="square" rtlCol="0">
            <a:spAutoFit/>
          </a:bodyPr>
          <a:lstStyle/>
          <a:p>
            <a:r>
              <a:rPr lang="en-US" dirty="0" smtClean="0"/>
              <a:t>r = ( FV ÷ PV ) </a:t>
            </a:r>
            <a:r>
              <a:rPr lang="en-US" baseline="30000" dirty="0" smtClean="0"/>
              <a:t>1 / n</a:t>
            </a:r>
            <a:r>
              <a:rPr lang="en-US" dirty="0" smtClean="0"/>
              <a:t> – 1</a:t>
            </a:r>
            <a:endParaRPr lang="en-US" dirty="0"/>
          </a:p>
        </p:txBody>
      </p:sp>
      <p:sp>
        <p:nvSpPr>
          <p:cNvPr id="34" name="TextBox 33"/>
          <p:cNvSpPr txBox="1"/>
          <p:nvPr/>
        </p:nvSpPr>
        <p:spPr>
          <a:xfrm>
            <a:off x="6629400" y="4648200"/>
            <a:ext cx="1676400" cy="369332"/>
          </a:xfrm>
          <a:prstGeom prst="rect">
            <a:avLst/>
          </a:prstGeom>
          <a:noFill/>
        </p:spPr>
        <p:txBody>
          <a:bodyPr wrap="square" rtlCol="0">
            <a:spAutoFit/>
          </a:bodyPr>
          <a:lstStyle/>
          <a:p>
            <a:r>
              <a:rPr lang="en-US" dirty="0" smtClean="0"/>
              <a:t>ln = natural log</a:t>
            </a:r>
            <a:endParaRPr lang="en-US" dirty="0"/>
          </a:p>
        </p:txBody>
      </p:sp>
      <p:sp>
        <p:nvSpPr>
          <p:cNvPr id="20" name="TextBox 19"/>
          <p:cNvSpPr txBox="1"/>
          <p:nvPr/>
        </p:nvSpPr>
        <p:spPr>
          <a:xfrm>
            <a:off x="4572000" y="2971800"/>
            <a:ext cx="2819400" cy="369332"/>
          </a:xfrm>
          <a:prstGeom prst="rect">
            <a:avLst/>
          </a:prstGeom>
          <a:noFill/>
        </p:spPr>
        <p:txBody>
          <a:bodyPr wrap="square" rtlCol="0">
            <a:spAutoFit/>
          </a:bodyPr>
          <a:lstStyle/>
          <a:p>
            <a:r>
              <a:rPr lang="en-US" dirty="0" smtClean="0"/>
              <a:t>( FV ÷ PV ) </a:t>
            </a:r>
            <a:r>
              <a:rPr lang="en-US" baseline="30000" dirty="0" smtClean="0"/>
              <a:t>1 / n</a:t>
            </a:r>
            <a:r>
              <a:rPr lang="en-US" dirty="0" smtClean="0"/>
              <a:t> = 1 + r</a:t>
            </a:r>
            <a:endParaRPr lang="en-US" dirty="0"/>
          </a:p>
        </p:txBody>
      </p:sp>
      <p:sp>
        <p:nvSpPr>
          <p:cNvPr id="26" name="TextBox 25"/>
          <p:cNvSpPr txBox="1"/>
          <p:nvPr/>
        </p:nvSpPr>
        <p:spPr>
          <a:xfrm>
            <a:off x="4572000" y="3352800"/>
            <a:ext cx="2819400" cy="369332"/>
          </a:xfrm>
          <a:prstGeom prst="rect">
            <a:avLst/>
          </a:prstGeom>
          <a:noFill/>
        </p:spPr>
        <p:txBody>
          <a:bodyPr wrap="square" rtlCol="0">
            <a:spAutoFit/>
          </a:bodyPr>
          <a:lstStyle/>
          <a:p>
            <a:r>
              <a:rPr lang="en-US" dirty="0" smtClean="0"/>
              <a:t>( FV ÷ PV ) </a:t>
            </a:r>
            <a:r>
              <a:rPr lang="en-US" baseline="30000" dirty="0" smtClean="0"/>
              <a:t>1 / n</a:t>
            </a:r>
            <a:r>
              <a:rPr lang="en-US" dirty="0" smtClean="0"/>
              <a:t> – 1 = 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dissolv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dissolve">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dissolve">
                                      <p:cBhvr>
                                        <p:cTn id="33" dur="500"/>
                                        <p:tgtEl>
                                          <p:spTgt spid="23"/>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dissolve">
                                      <p:cBhvr>
                                        <p:cTn id="36" dur="500"/>
                                        <p:tgtEl>
                                          <p:spTgt spid="24"/>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dissolve">
                                      <p:cBhvr>
                                        <p:cTn id="39" dur="500"/>
                                        <p:tgtEl>
                                          <p:spTgt spid="2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dissolv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0">
                                            <p:txEl>
                                              <p:pRg st="0" end="0"/>
                                            </p:txEl>
                                          </p:spTgt>
                                        </p:tgtEl>
                                        <p:attrNameLst>
                                          <p:attrName>style.visibility</p:attrName>
                                        </p:attrNameLst>
                                      </p:cBhvr>
                                      <p:to>
                                        <p:strVal val="visible"/>
                                      </p:to>
                                    </p:set>
                                    <p:animEffect transition="in" filter="wipe(left)">
                                      <p:cBhvr>
                                        <p:cTn id="49" dur="500"/>
                                        <p:tgtEl>
                                          <p:spTgt spid="3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1">
                                            <p:txEl>
                                              <p:pRg st="0" end="0"/>
                                            </p:txEl>
                                          </p:spTgt>
                                        </p:tgtEl>
                                        <p:attrNameLst>
                                          <p:attrName>style.visibility</p:attrName>
                                        </p:attrNameLst>
                                      </p:cBhvr>
                                      <p:to>
                                        <p:strVal val="visible"/>
                                      </p:to>
                                    </p:set>
                                    <p:animEffect transition="in" filter="wipe(left)">
                                      <p:cBhvr>
                                        <p:cTn id="54" dur="500"/>
                                        <p:tgtEl>
                                          <p:spTgt spid="3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0">
                                            <p:txEl>
                                              <p:pRg st="0" end="0"/>
                                            </p:txEl>
                                          </p:spTgt>
                                        </p:tgtEl>
                                        <p:attrNameLst>
                                          <p:attrName>style.visibility</p:attrName>
                                        </p:attrNameLst>
                                      </p:cBhvr>
                                      <p:to>
                                        <p:strVal val="visible"/>
                                      </p:to>
                                    </p:set>
                                    <p:animEffect transition="in" filter="wipe(left)">
                                      <p:cBhvr>
                                        <p:cTn id="59" dur="500"/>
                                        <p:tgtEl>
                                          <p:spTgt spid="20">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6">
                                            <p:txEl>
                                              <p:pRg st="0" end="0"/>
                                            </p:txEl>
                                          </p:spTgt>
                                        </p:tgtEl>
                                        <p:attrNameLst>
                                          <p:attrName>style.visibility</p:attrName>
                                        </p:attrNameLst>
                                      </p:cBhvr>
                                      <p:to>
                                        <p:strVal val="visible"/>
                                      </p:to>
                                    </p:set>
                                    <p:animEffect transition="in" filter="wipe(left)">
                                      <p:cBhvr>
                                        <p:cTn id="64" dur="500"/>
                                        <p:tgtEl>
                                          <p:spTgt spid="26">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3">
                                            <p:txEl>
                                              <p:pRg st="0" end="0"/>
                                            </p:txEl>
                                          </p:spTgt>
                                        </p:tgtEl>
                                        <p:attrNameLst>
                                          <p:attrName>style.visibility</p:attrName>
                                        </p:attrNameLst>
                                      </p:cBhvr>
                                      <p:to>
                                        <p:strVal val="visible"/>
                                      </p:to>
                                    </p:set>
                                    <p:animEffect transition="in" filter="wipe(left)">
                                      <p:cBhvr>
                                        <p:cTn id="69" dur="500"/>
                                        <p:tgtEl>
                                          <p:spTgt spid="33">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wipe(left)">
                                      <p:cBhvr>
                                        <p:cTn id="74" dur="500"/>
                                        <p:tgtEl>
                                          <p:spTgt spid="34"/>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wipe(left)">
                                      <p:cBhvr>
                                        <p:cTn id="7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8" grpId="0"/>
      <p:bldP spid="19" grpId="0"/>
      <p:bldP spid="21" grpId="0"/>
      <p:bldP spid="22" grpId="0"/>
      <p:bldP spid="23" grpId="0"/>
      <p:bldP spid="24" grpId="0"/>
      <p:bldP spid="25" grpId="0"/>
      <p:bldP spid="29" grpId="0"/>
      <p:bldP spid="30" grpId="0" build="allAtOnce"/>
      <p:bldP spid="31" grpId="0" build="allAtOnce"/>
      <p:bldP spid="32" grpId="0"/>
      <p:bldP spid="33" grpId="0" build="allAtOnce"/>
      <p:bldP spid="20" grpId="0" build="allAtOnce"/>
      <p:bldP spid="2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of Ordinary Annuities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18</a:t>
            </a:fld>
            <a:endParaRPr lang="en-US"/>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Future Value of an Ordinary Annuity: how much a given amount of money today will be worth in the future from a series of fixed payments made at the end of the year.</a:t>
            </a:r>
            <a:endParaRPr lang="en-US" dirty="0"/>
          </a:p>
        </p:txBody>
      </p:sp>
      <p:sp>
        <p:nvSpPr>
          <p:cNvPr id="15" name="TextBox 14"/>
          <p:cNvSpPr txBox="1"/>
          <p:nvPr/>
        </p:nvSpPr>
        <p:spPr>
          <a:xfrm>
            <a:off x="3505200" y="3048000"/>
            <a:ext cx="2514600" cy="369332"/>
          </a:xfrm>
          <a:prstGeom prst="rect">
            <a:avLst/>
          </a:prstGeom>
          <a:noFill/>
        </p:spPr>
        <p:txBody>
          <a:bodyPr wrap="square" rtlCol="0">
            <a:spAutoFit/>
          </a:bodyPr>
          <a:lstStyle/>
          <a:p>
            <a:r>
              <a:rPr lang="en-US" dirty="0" smtClean="0"/>
              <a:t>FV = 1,000 x (1 + .06) </a:t>
            </a:r>
            <a:r>
              <a:rPr lang="en-US" baseline="30000" dirty="0" smtClean="0"/>
              <a:t>0</a:t>
            </a:r>
          </a:p>
        </p:txBody>
      </p:sp>
      <p:sp>
        <p:nvSpPr>
          <p:cNvPr id="16" name="TextBox 15"/>
          <p:cNvSpPr txBox="1"/>
          <p:nvPr/>
        </p:nvSpPr>
        <p:spPr>
          <a:xfrm>
            <a:off x="3505200" y="3352800"/>
            <a:ext cx="2514600" cy="369332"/>
          </a:xfrm>
          <a:prstGeom prst="rect">
            <a:avLst/>
          </a:prstGeom>
          <a:noFill/>
        </p:spPr>
        <p:txBody>
          <a:bodyPr wrap="square" rtlCol="0">
            <a:spAutoFit/>
          </a:bodyPr>
          <a:lstStyle/>
          <a:p>
            <a:r>
              <a:rPr lang="en-US" dirty="0" smtClean="0"/>
              <a:t>FV = 1,000 x (1 + .06) </a:t>
            </a:r>
            <a:r>
              <a:rPr lang="en-US" baseline="30000" dirty="0" smtClean="0"/>
              <a:t>1</a:t>
            </a:r>
            <a:endParaRPr lang="en-US" baseline="30000" dirty="0"/>
          </a:p>
        </p:txBody>
      </p:sp>
      <p:sp>
        <p:nvSpPr>
          <p:cNvPr id="18" name="TextBox 17"/>
          <p:cNvSpPr txBox="1"/>
          <p:nvPr/>
        </p:nvSpPr>
        <p:spPr>
          <a:xfrm>
            <a:off x="3505200" y="3657600"/>
            <a:ext cx="2514600" cy="369332"/>
          </a:xfrm>
          <a:prstGeom prst="rect">
            <a:avLst/>
          </a:prstGeom>
          <a:noFill/>
        </p:spPr>
        <p:txBody>
          <a:bodyPr wrap="square" rtlCol="0">
            <a:spAutoFit/>
          </a:bodyPr>
          <a:lstStyle/>
          <a:p>
            <a:r>
              <a:rPr lang="en-US" dirty="0" smtClean="0"/>
              <a:t>FV = 1,000 x (1 + .06) </a:t>
            </a:r>
            <a:r>
              <a:rPr lang="en-US" baseline="30000" dirty="0" smtClean="0"/>
              <a:t>2</a:t>
            </a:r>
            <a:endParaRPr lang="en-US" baseline="30000" dirty="0"/>
          </a:p>
        </p:txBody>
      </p:sp>
      <p:sp>
        <p:nvSpPr>
          <p:cNvPr id="19" name="TextBox 18"/>
          <p:cNvSpPr txBox="1"/>
          <p:nvPr/>
        </p:nvSpPr>
        <p:spPr>
          <a:xfrm>
            <a:off x="3505200" y="3962400"/>
            <a:ext cx="2514600" cy="369332"/>
          </a:xfrm>
          <a:prstGeom prst="rect">
            <a:avLst/>
          </a:prstGeom>
          <a:noFill/>
        </p:spPr>
        <p:txBody>
          <a:bodyPr wrap="square" rtlCol="0">
            <a:spAutoFit/>
          </a:bodyPr>
          <a:lstStyle/>
          <a:p>
            <a:r>
              <a:rPr lang="en-US" dirty="0" smtClean="0"/>
              <a:t>FV = 1,000 x (1 + .06) </a:t>
            </a:r>
            <a:r>
              <a:rPr lang="en-US" baseline="30000" dirty="0" smtClean="0"/>
              <a:t>3</a:t>
            </a:r>
            <a:endParaRPr lang="en-US" baseline="30000" dirty="0"/>
          </a:p>
        </p:txBody>
      </p:sp>
      <p:sp>
        <p:nvSpPr>
          <p:cNvPr id="20" name="TextBox 19"/>
          <p:cNvSpPr txBox="1"/>
          <p:nvPr/>
        </p:nvSpPr>
        <p:spPr>
          <a:xfrm>
            <a:off x="3505200" y="4267200"/>
            <a:ext cx="2514600" cy="369332"/>
          </a:xfrm>
          <a:prstGeom prst="rect">
            <a:avLst/>
          </a:prstGeom>
          <a:noFill/>
        </p:spPr>
        <p:txBody>
          <a:bodyPr wrap="square" rtlCol="0">
            <a:spAutoFit/>
          </a:bodyPr>
          <a:lstStyle/>
          <a:p>
            <a:r>
              <a:rPr lang="en-US" dirty="0" smtClean="0"/>
              <a:t>FV = 1,000 x (1 + .06) </a:t>
            </a:r>
            <a:r>
              <a:rPr lang="en-US" baseline="30000" dirty="0" smtClean="0"/>
              <a:t>4</a:t>
            </a:r>
            <a:endParaRPr lang="en-US" baseline="30000" dirty="0"/>
          </a:p>
        </p:txBody>
      </p:sp>
      <p:sp>
        <p:nvSpPr>
          <p:cNvPr id="24" name="TextBox 23"/>
          <p:cNvSpPr txBox="1"/>
          <p:nvPr/>
        </p:nvSpPr>
        <p:spPr>
          <a:xfrm>
            <a:off x="609600" y="3048000"/>
            <a:ext cx="2971800" cy="369332"/>
          </a:xfrm>
          <a:prstGeom prst="rect">
            <a:avLst/>
          </a:prstGeom>
          <a:noFill/>
        </p:spPr>
        <p:txBody>
          <a:bodyPr wrap="square" rtlCol="0">
            <a:spAutoFit/>
          </a:bodyPr>
          <a:lstStyle/>
          <a:p>
            <a:r>
              <a:rPr lang="en-US" dirty="0" smtClean="0"/>
              <a:t>First payment (end of year)</a:t>
            </a:r>
            <a:endParaRPr lang="en-US" baseline="30000" dirty="0"/>
          </a:p>
        </p:txBody>
      </p:sp>
      <p:sp>
        <p:nvSpPr>
          <p:cNvPr id="25" name="TextBox 24"/>
          <p:cNvSpPr txBox="1"/>
          <p:nvPr/>
        </p:nvSpPr>
        <p:spPr>
          <a:xfrm>
            <a:off x="609600" y="3352800"/>
            <a:ext cx="2971800" cy="369332"/>
          </a:xfrm>
          <a:prstGeom prst="rect">
            <a:avLst/>
          </a:prstGeom>
          <a:noFill/>
        </p:spPr>
        <p:txBody>
          <a:bodyPr wrap="square" rtlCol="0">
            <a:spAutoFit/>
          </a:bodyPr>
          <a:lstStyle/>
          <a:p>
            <a:r>
              <a:rPr lang="en-US" dirty="0" smtClean="0"/>
              <a:t>Payment at end of 2</a:t>
            </a:r>
            <a:r>
              <a:rPr lang="en-US" baseline="30000" dirty="0" smtClean="0"/>
              <a:t>nd</a:t>
            </a:r>
            <a:r>
              <a:rPr lang="en-US" dirty="0" smtClean="0"/>
              <a:t> year</a:t>
            </a:r>
            <a:endParaRPr lang="en-US" baseline="30000" dirty="0"/>
          </a:p>
        </p:txBody>
      </p:sp>
      <p:sp>
        <p:nvSpPr>
          <p:cNvPr id="26" name="TextBox 25"/>
          <p:cNvSpPr txBox="1"/>
          <p:nvPr/>
        </p:nvSpPr>
        <p:spPr>
          <a:xfrm>
            <a:off x="609600" y="3657600"/>
            <a:ext cx="3124200" cy="369332"/>
          </a:xfrm>
          <a:prstGeom prst="rect">
            <a:avLst/>
          </a:prstGeom>
          <a:noFill/>
        </p:spPr>
        <p:txBody>
          <a:bodyPr wrap="square" rtlCol="0">
            <a:spAutoFit/>
          </a:bodyPr>
          <a:lstStyle/>
          <a:p>
            <a:r>
              <a:rPr lang="en-US" dirty="0" smtClean="0"/>
              <a:t>Payment at end of 3</a:t>
            </a:r>
            <a:r>
              <a:rPr lang="en-US" baseline="30000" dirty="0" smtClean="0"/>
              <a:t>rd</a:t>
            </a:r>
            <a:r>
              <a:rPr lang="en-US" dirty="0" smtClean="0"/>
              <a:t> year</a:t>
            </a:r>
            <a:endParaRPr lang="en-US" baseline="30000" dirty="0"/>
          </a:p>
        </p:txBody>
      </p:sp>
      <p:sp>
        <p:nvSpPr>
          <p:cNvPr id="27" name="TextBox 26"/>
          <p:cNvSpPr txBox="1"/>
          <p:nvPr/>
        </p:nvSpPr>
        <p:spPr>
          <a:xfrm>
            <a:off x="609600" y="3962400"/>
            <a:ext cx="3200400" cy="369332"/>
          </a:xfrm>
          <a:prstGeom prst="rect">
            <a:avLst/>
          </a:prstGeom>
          <a:noFill/>
        </p:spPr>
        <p:txBody>
          <a:bodyPr wrap="square" rtlCol="0">
            <a:spAutoFit/>
          </a:bodyPr>
          <a:lstStyle/>
          <a:p>
            <a:r>
              <a:rPr lang="en-US" dirty="0" smtClean="0"/>
              <a:t>Payment at end of 4</a:t>
            </a:r>
            <a:r>
              <a:rPr lang="en-US" baseline="30000" dirty="0" smtClean="0"/>
              <a:t>th</a:t>
            </a:r>
            <a:r>
              <a:rPr lang="en-US" dirty="0" smtClean="0"/>
              <a:t> year</a:t>
            </a:r>
            <a:endParaRPr lang="en-US" baseline="30000" dirty="0"/>
          </a:p>
        </p:txBody>
      </p:sp>
      <p:sp>
        <p:nvSpPr>
          <p:cNvPr id="29" name="TextBox 28"/>
          <p:cNvSpPr txBox="1"/>
          <p:nvPr/>
        </p:nvSpPr>
        <p:spPr>
          <a:xfrm>
            <a:off x="609600" y="4267200"/>
            <a:ext cx="3200400" cy="369332"/>
          </a:xfrm>
          <a:prstGeom prst="rect">
            <a:avLst/>
          </a:prstGeom>
          <a:noFill/>
        </p:spPr>
        <p:txBody>
          <a:bodyPr wrap="square" rtlCol="0">
            <a:spAutoFit/>
          </a:bodyPr>
          <a:lstStyle/>
          <a:p>
            <a:r>
              <a:rPr lang="en-US" dirty="0" smtClean="0"/>
              <a:t>Payment at end of 5</a:t>
            </a:r>
            <a:r>
              <a:rPr lang="en-US" baseline="30000" dirty="0" smtClean="0"/>
              <a:t>th</a:t>
            </a:r>
            <a:r>
              <a:rPr lang="en-US" dirty="0" smtClean="0"/>
              <a:t> year</a:t>
            </a:r>
            <a:endParaRPr lang="en-US" baseline="30000" dirty="0"/>
          </a:p>
        </p:txBody>
      </p:sp>
      <p:sp>
        <p:nvSpPr>
          <p:cNvPr id="30" name="TextBox 29"/>
          <p:cNvSpPr txBox="1"/>
          <p:nvPr/>
        </p:nvSpPr>
        <p:spPr>
          <a:xfrm>
            <a:off x="6324600" y="3048000"/>
            <a:ext cx="1447800" cy="369332"/>
          </a:xfrm>
          <a:prstGeom prst="rect">
            <a:avLst/>
          </a:prstGeom>
          <a:noFill/>
        </p:spPr>
        <p:txBody>
          <a:bodyPr wrap="square" rtlCol="0">
            <a:spAutoFit/>
          </a:bodyPr>
          <a:lstStyle/>
          <a:p>
            <a:r>
              <a:rPr lang="en-US" dirty="0" smtClean="0"/>
              <a:t>=  1,000.00</a:t>
            </a:r>
            <a:endParaRPr lang="en-US" baseline="30000" dirty="0"/>
          </a:p>
        </p:txBody>
      </p:sp>
      <p:sp>
        <p:nvSpPr>
          <p:cNvPr id="42" name="TextBox 41"/>
          <p:cNvSpPr txBox="1"/>
          <p:nvPr/>
        </p:nvSpPr>
        <p:spPr>
          <a:xfrm>
            <a:off x="6324600" y="3352800"/>
            <a:ext cx="1447800" cy="369332"/>
          </a:xfrm>
          <a:prstGeom prst="rect">
            <a:avLst/>
          </a:prstGeom>
          <a:noFill/>
        </p:spPr>
        <p:txBody>
          <a:bodyPr wrap="square" rtlCol="0">
            <a:spAutoFit/>
          </a:bodyPr>
          <a:lstStyle/>
          <a:p>
            <a:r>
              <a:rPr lang="en-US" dirty="0" smtClean="0"/>
              <a:t>=  1,060.00</a:t>
            </a:r>
            <a:endParaRPr lang="en-US" dirty="0"/>
          </a:p>
        </p:txBody>
      </p:sp>
      <p:sp>
        <p:nvSpPr>
          <p:cNvPr id="43" name="TextBox 42"/>
          <p:cNvSpPr txBox="1"/>
          <p:nvPr/>
        </p:nvSpPr>
        <p:spPr>
          <a:xfrm>
            <a:off x="6324600" y="3657600"/>
            <a:ext cx="1447800" cy="369332"/>
          </a:xfrm>
          <a:prstGeom prst="rect">
            <a:avLst/>
          </a:prstGeom>
          <a:noFill/>
        </p:spPr>
        <p:txBody>
          <a:bodyPr wrap="square" rtlCol="0">
            <a:spAutoFit/>
          </a:bodyPr>
          <a:lstStyle/>
          <a:p>
            <a:r>
              <a:rPr lang="en-US" dirty="0" smtClean="0"/>
              <a:t>=  1,123.60</a:t>
            </a:r>
            <a:endParaRPr lang="en-US" baseline="30000" dirty="0"/>
          </a:p>
        </p:txBody>
      </p:sp>
      <p:sp>
        <p:nvSpPr>
          <p:cNvPr id="44" name="TextBox 43"/>
          <p:cNvSpPr txBox="1"/>
          <p:nvPr/>
        </p:nvSpPr>
        <p:spPr>
          <a:xfrm>
            <a:off x="6324600" y="3962400"/>
            <a:ext cx="1447800" cy="369332"/>
          </a:xfrm>
          <a:prstGeom prst="rect">
            <a:avLst/>
          </a:prstGeom>
          <a:noFill/>
        </p:spPr>
        <p:txBody>
          <a:bodyPr wrap="square" rtlCol="0">
            <a:spAutoFit/>
          </a:bodyPr>
          <a:lstStyle/>
          <a:p>
            <a:r>
              <a:rPr lang="en-US" dirty="0" smtClean="0"/>
              <a:t>=  1,191.02</a:t>
            </a:r>
            <a:endParaRPr lang="en-US" baseline="30000" dirty="0"/>
          </a:p>
        </p:txBody>
      </p:sp>
      <p:sp>
        <p:nvSpPr>
          <p:cNvPr id="45" name="TextBox 44"/>
          <p:cNvSpPr txBox="1"/>
          <p:nvPr/>
        </p:nvSpPr>
        <p:spPr>
          <a:xfrm>
            <a:off x="6324600" y="4267200"/>
            <a:ext cx="1447800" cy="369332"/>
          </a:xfrm>
          <a:prstGeom prst="rect">
            <a:avLst/>
          </a:prstGeom>
          <a:noFill/>
        </p:spPr>
        <p:txBody>
          <a:bodyPr wrap="square" rtlCol="0">
            <a:spAutoFit/>
          </a:bodyPr>
          <a:lstStyle/>
          <a:p>
            <a:r>
              <a:rPr lang="en-US" dirty="0" smtClean="0"/>
              <a:t>=  1,262.48</a:t>
            </a:r>
            <a:endParaRPr lang="en-US" baseline="30000" dirty="0"/>
          </a:p>
        </p:txBody>
      </p:sp>
      <p:sp>
        <p:nvSpPr>
          <p:cNvPr id="46" name="TextBox 45"/>
          <p:cNvSpPr txBox="1"/>
          <p:nvPr/>
        </p:nvSpPr>
        <p:spPr>
          <a:xfrm>
            <a:off x="533400" y="2362200"/>
            <a:ext cx="7772400" cy="646331"/>
          </a:xfrm>
          <a:prstGeom prst="rect">
            <a:avLst/>
          </a:prstGeom>
          <a:noFill/>
        </p:spPr>
        <p:txBody>
          <a:bodyPr wrap="square" rtlCol="0">
            <a:spAutoFit/>
          </a:bodyPr>
          <a:lstStyle/>
          <a:p>
            <a:r>
              <a:rPr lang="en-US" dirty="0" smtClean="0"/>
              <a:t>Example:  What is the Future Value of $1,000 payments at the end of each year for five years, earning 6% interest per year with annual compounding?</a:t>
            </a:r>
            <a:endParaRPr lang="en-US" dirty="0"/>
          </a:p>
        </p:txBody>
      </p:sp>
      <p:sp>
        <p:nvSpPr>
          <p:cNvPr id="47" name="TextBox 46"/>
          <p:cNvSpPr txBox="1"/>
          <p:nvPr/>
        </p:nvSpPr>
        <p:spPr>
          <a:xfrm>
            <a:off x="6324600" y="4572000"/>
            <a:ext cx="1447800" cy="369332"/>
          </a:xfrm>
          <a:prstGeom prst="rect">
            <a:avLst/>
          </a:prstGeom>
          <a:noFill/>
        </p:spPr>
        <p:txBody>
          <a:bodyPr wrap="square" rtlCol="0">
            <a:spAutoFit/>
          </a:bodyPr>
          <a:lstStyle/>
          <a:p>
            <a:r>
              <a:rPr lang="en-US" dirty="0" smtClean="0"/>
              <a:t>=  5,637.10</a:t>
            </a:r>
            <a:endParaRPr lang="en-US" baseline="30000" dirty="0"/>
          </a:p>
        </p:txBody>
      </p:sp>
      <p:sp>
        <p:nvSpPr>
          <p:cNvPr id="48" name="TextBox 47"/>
          <p:cNvSpPr txBox="1"/>
          <p:nvPr/>
        </p:nvSpPr>
        <p:spPr>
          <a:xfrm>
            <a:off x="4648200" y="4953000"/>
            <a:ext cx="4038600" cy="1477328"/>
          </a:xfrm>
          <a:prstGeom prst="rect">
            <a:avLst/>
          </a:prstGeom>
          <a:noFill/>
        </p:spPr>
        <p:txBody>
          <a:bodyPr wrap="square" rtlCol="0">
            <a:spAutoFit/>
          </a:bodyPr>
          <a:lstStyle/>
          <a:p>
            <a:r>
              <a:rPr lang="en-US" u="sng" dirty="0" smtClean="0"/>
              <a:t>Using Table</a:t>
            </a:r>
          </a:p>
          <a:p>
            <a:r>
              <a:rPr lang="en-US" dirty="0" smtClean="0"/>
              <a:t>FVA = A x FVAF</a:t>
            </a:r>
          </a:p>
          <a:p>
            <a:pPr lvl="1">
              <a:buFont typeface="Arial" pitchFamily="34" charset="0"/>
              <a:buChar char="•"/>
            </a:pPr>
            <a:r>
              <a:rPr lang="en-US" dirty="0" smtClean="0"/>
              <a:t>  FVAF is the intersection on the   </a:t>
            </a:r>
          </a:p>
          <a:p>
            <a:pPr lvl="1"/>
            <a:r>
              <a:rPr lang="en-US" dirty="0" smtClean="0"/>
              <a:t>    table between the Period in </a:t>
            </a:r>
          </a:p>
          <a:p>
            <a:pPr lvl="1"/>
            <a:r>
              <a:rPr lang="en-US" dirty="0" smtClean="0"/>
              <a:t>    Years “n” and the Interest Rate “r”</a:t>
            </a:r>
            <a:endParaRPr lang="en-US" dirty="0"/>
          </a:p>
        </p:txBody>
      </p:sp>
      <p:sp>
        <p:nvSpPr>
          <p:cNvPr id="31" name="TextBox 30"/>
          <p:cNvSpPr txBox="1"/>
          <p:nvPr/>
        </p:nvSpPr>
        <p:spPr>
          <a:xfrm>
            <a:off x="685800" y="4876800"/>
            <a:ext cx="1447800" cy="1754326"/>
          </a:xfrm>
          <a:prstGeom prst="rect">
            <a:avLst/>
          </a:prstGeom>
          <a:noFill/>
        </p:spPr>
        <p:txBody>
          <a:bodyPr wrap="square" rtlCol="0">
            <a:spAutoFit/>
          </a:bodyPr>
          <a:lstStyle/>
          <a:p>
            <a:r>
              <a:rPr lang="en-US" dirty="0" smtClean="0"/>
              <a:t>PMT = 1,000</a:t>
            </a:r>
          </a:p>
          <a:p>
            <a:r>
              <a:rPr lang="en-US" dirty="0" smtClean="0"/>
              <a:t>PMT @ END</a:t>
            </a:r>
          </a:p>
          <a:p>
            <a:r>
              <a:rPr lang="en-US" dirty="0" smtClean="0"/>
              <a:t>N = 5</a:t>
            </a:r>
          </a:p>
          <a:p>
            <a:r>
              <a:rPr lang="en-US" dirty="0" smtClean="0"/>
              <a:t>I/Y = 6%</a:t>
            </a:r>
          </a:p>
          <a:p>
            <a:r>
              <a:rPr lang="en-US" dirty="0" smtClean="0"/>
              <a:t>m = 1</a:t>
            </a:r>
          </a:p>
          <a:p>
            <a:r>
              <a:rPr lang="en-US" dirty="0" smtClean="0"/>
              <a:t>FV = ?</a:t>
            </a:r>
          </a:p>
        </p:txBody>
      </p:sp>
      <p:sp>
        <p:nvSpPr>
          <p:cNvPr id="32" name="TextBox 31"/>
          <p:cNvSpPr txBox="1"/>
          <p:nvPr/>
        </p:nvSpPr>
        <p:spPr>
          <a:xfrm>
            <a:off x="2057400" y="6172200"/>
            <a:ext cx="1600200" cy="369332"/>
          </a:xfrm>
          <a:prstGeom prst="rect">
            <a:avLst/>
          </a:prstGeom>
          <a:noFill/>
        </p:spPr>
        <p:txBody>
          <a:bodyPr wrap="square" rtlCol="0">
            <a:spAutoFit/>
          </a:bodyPr>
          <a:lstStyle/>
          <a:p>
            <a:r>
              <a:rPr lang="en-US" dirty="0" smtClean="0"/>
              <a:t>FV = 5,637.09</a:t>
            </a:r>
            <a:endParaRPr lang="en-US" dirty="0"/>
          </a:p>
        </p:txBody>
      </p:sp>
      <p:sp>
        <p:nvSpPr>
          <p:cNvPr id="33" name="TextBox 32"/>
          <p:cNvSpPr txBox="1"/>
          <p:nvPr/>
        </p:nvSpPr>
        <p:spPr>
          <a:xfrm>
            <a:off x="2438400" y="4800600"/>
            <a:ext cx="2057400" cy="1077218"/>
          </a:xfrm>
          <a:prstGeom prst="rect">
            <a:avLst/>
          </a:prstGeom>
          <a:noFill/>
        </p:spPr>
        <p:txBody>
          <a:bodyPr wrap="square" rtlCol="0">
            <a:spAutoFit/>
          </a:bodyPr>
          <a:lstStyle/>
          <a:p>
            <a:r>
              <a:rPr lang="en-US" sz="1600" dirty="0" smtClean="0"/>
              <a:t>Note:  Your calculator is automatically set to make payments at the end of the year (END)</a:t>
            </a:r>
            <a:endParaRPr lang="en-US" sz="1600" dirty="0"/>
          </a:p>
        </p:txBody>
      </p:sp>
      <p:sp>
        <p:nvSpPr>
          <p:cNvPr id="34" name="TextBox 33"/>
          <p:cNvSpPr txBox="1"/>
          <p:nvPr/>
        </p:nvSpPr>
        <p:spPr>
          <a:xfrm>
            <a:off x="2057400" y="1905000"/>
            <a:ext cx="5181600" cy="369332"/>
          </a:xfrm>
          <a:prstGeom prst="rect">
            <a:avLst/>
          </a:prstGeom>
          <a:noFill/>
        </p:spPr>
        <p:txBody>
          <a:bodyPr wrap="square" rtlCol="0">
            <a:spAutoFit/>
          </a:bodyPr>
          <a:lstStyle/>
          <a:p>
            <a:r>
              <a:rPr lang="en-US" dirty="0" smtClean="0"/>
              <a:t>FV = PV x (1 + r) </a:t>
            </a:r>
            <a:r>
              <a:rPr lang="en-US" baseline="30000" dirty="0" smtClean="0"/>
              <a:t>0</a:t>
            </a:r>
            <a:r>
              <a:rPr lang="en-US" dirty="0" smtClean="0"/>
              <a:t> + PV x (1 + r) </a:t>
            </a:r>
            <a:r>
              <a:rPr lang="en-US" baseline="30000" dirty="0" smtClean="0"/>
              <a:t>1</a:t>
            </a:r>
            <a:r>
              <a:rPr lang="en-US" dirty="0" smtClean="0"/>
              <a:t> + … + PV x (1 + r) </a:t>
            </a:r>
            <a:r>
              <a:rPr lang="en-US" baseline="30000" dirty="0" smtClean="0"/>
              <a:t>n - 1</a:t>
            </a:r>
            <a:endParaRPr lang="en-US" baseline="30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20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dissolve">
                                      <p:cBhvr>
                                        <p:cTn id="77" dur="50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dissolv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3">
                                            <p:txEl>
                                              <p:pRg st="0" end="0"/>
                                            </p:txEl>
                                          </p:spTgt>
                                        </p:tgtEl>
                                        <p:attrNameLst>
                                          <p:attrName>style.visibility</p:attrName>
                                        </p:attrNameLst>
                                      </p:cBhvr>
                                      <p:to>
                                        <p:strVal val="visible"/>
                                      </p:to>
                                    </p:set>
                                    <p:animEffect transition="in" filter="fade">
                                      <p:cBhvr>
                                        <p:cTn id="87" dur="1000"/>
                                        <p:tgtEl>
                                          <p:spTgt spid="33">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wipe(left)">
                                      <p:cBhvr>
                                        <p:cTn id="92"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48" grpId="0"/>
      <p:bldP spid="31" grpId="0"/>
      <p:bldP spid="32" grpId="0"/>
      <p:bldP spid="33" grpId="0" build="allAtOnce"/>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of Ordinary Annuities</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19</a:t>
            </a:fld>
            <a:endParaRPr lang="en-US" dirty="0"/>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Present Value of an Ordinary Annuity: the value today of a series of fixed payments made at the end of the year with a given time period and rate of interest.</a:t>
            </a:r>
            <a:endParaRPr lang="en-US" dirty="0"/>
          </a:p>
        </p:txBody>
      </p:sp>
      <p:sp>
        <p:nvSpPr>
          <p:cNvPr id="15" name="TextBox 14"/>
          <p:cNvSpPr txBox="1"/>
          <p:nvPr/>
        </p:nvSpPr>
        <p:spPr>
          <a:xfrm>
            <a:off x="3429000" y="3048000"/>
            <a:ext cx="2514600" cy="369332"/>
          </a:xfrm>
          <a:prstGeom prst="rect">
            <a:avLst/>
          </a:prstGeom>
          <a:noFill/>
        </p:spPr>
        <p:txBody>
          <a:bodyPr wrap="square" rtlCol="0">
            <a:spAutoFit/>
          </a:bodyPr>
          <a:lstStyle/>
          <a:p>
            <a:r>
              <a:rPr lang="en-US" dirty="0" smtClean="0"/>
              <a:t>PV = 1,000 ÷ (1 + .06) </a:t>
            </a:r>
            <a:r>
              <a:rPr lang="en-US" baseline="30000" dirty="0" smtClean="0"/>
              <a:t>1</a:t>
            </a:r>
            <a:endParaRPr lang="en-US" baseline="30000" dirty="0"/>
          </a:p>
        </p:txBody>
      </p:sp>
      <p:sp>
        <p:nvSpPr>
          <p:cNvPr id="16" name="TextBox 15"/>
          <p:cNvSpPr txBox="1"/>
          <p:nvPr/>
        </p:nvSpPr>
        <p:spPr>
          <a:xfrm>
            <a:off x="3429000" y="3352800"/>
            <a:ext cx="2514600" cy="369332"/>
          </a:xfrm>
          <a:prstGeom prst="rect">
            <a:avLst/>
          </a:prstGeom>
          <a:noFill/>
        </p:spPr>
        <p:txBody>
          <a:bodyPr wrap="square" rtlCol="0">
            <a:spAutoFit/>
          </a:bodyPr>
          <a:lstStyle/>
          <a:p>
            <a:r>
              <a:rPr lang="en-US" dirty="0" smtClean="0"/>
              <a:t>PV = 1,000 ÷ (1 + .06) </a:t>
            </a:r>
            <a:r>
              <a:rPr lang="en-US" baseline="30000" dirty="0" smtClean="0"/>
              <a:t>2</a:t>
            </a:r>
            <a:endParaRPr lang="en-US" baseline="30000" dirty="0"/>
          </a:p>
        </p:txBody>
      </p:sp>
      <p:sp>
        <p:nvSpPr>
          <p:cNvPr id="18" name="TextBox 17"/>
          <p:cNvSpPr txBox="1"/>
          <p:nvPr/>
        </p:nvSpPr>
        <p:spPr>
          <a:xfrm>
            <a:off x="3429000" y="3657600"/>
            <a:ext cx="2514600" cy="369332"/>
          </a:xfrm>
          <a:prstGeom prst="rect">
            <a:avLst/>
          </a:prstGeom>
          <a:noFill/>
        </p:spPr>
        <p:txBody>
          <a:bodyPr wrap="square" rtlCol="0">
            <a:spAutoFit/>
          </a:bodyPr>
          <a:lstStyle/>
          <a:p>
            <a:r>
              <a:rPr lang="en-US" dirty="0" smtClean="0"/>
              <a:t>PV = 1,000 ÷ (1 + .06) </a:t>
            </a:r>
            <a:r>
              <a:rPr lang="en-US" baseline="30000" dirty="0" smtClean="0"/>
              <a:t>3</a:t>
            </a:r>
            <a:endParaRPr lang="en-US" baseline="30000" dirty="0"/>
          </a:p>
        </p:txBody>
      </p:sp>
      <p:sp>
        <p:nvSpPr>
          <p:cNvPr id="19" name="TextBox 18"/>
          <p:cNvSpPr txBox="1"/>
          <p:nvPr/>
        </p:nvSpPr>
        <p:spPr>
          <a:xfrm>
            <a:off x="3429000" y="3962400"/>
            <a:ext cx="2514600" cy="369332"/>
          </a:xfrm>
          <a:prstGeom prst="rect">
            <a:avLst/>
          </a:prstGeom>
          <a:noFill/>
        </p:spPr>
        <p:txBody>
          <a:bodyPr wrap="square" rtlCol="0">
            <a:spAutoFit/>
          </a:bodyPr>
          <a:lstStyle/>
          <a:p>
            <a:r>
              <a:rPr lang="en-US" dirty="0" smtClean="0"/>
              <a:t>PV = 1,000 ÷ (1 + .06) </a:t>
            </a:r>
            <a:r>
              <a:rPr lang="en-US" baseline="30000" dirty="0" smtClean="0"/>
              <a:t>4</a:t>
            </a:r>
            <a:endParaRPr lang="en-US" baseline="30000" dirty="0"/>
          </a:p>
        </p:txBody>
      </p:sp>
      <p:sp>
        <p:nvSpPr>
          <p:cNvPr id="20" name="TextBox 19"/>
          <p:cNvSpPr txBox="1"/>
          <p:nvPr/>
        </p:nvSpPr>
        <p:spPr>
          <a:xfrm>
            <a:off x="3429000" y="4267200"/>
            <a:ext cx="2514600" cy="369332"/>
          </a:xfrm>
          <a:prstGeom prst="rect">
            <a:avLst/>
          </a:prstGeom>
          <a:noFill/>
        </p:spPr>
        <p:txBody>
          <a:bodyPr wrap="square" rtlCol="0">
            <a:spAutoFit/>
          </a:bodyPr>
          <a:lstStyle/>
          <a:p>
            <a:r>
              <a:rPr lang="en-US" dirty="0" smtClean="0"/>
              <a:t>PV = 1,000 ÷ (1 + .06) </a:t>
            </a:r>
            <a:r>
              <a:rPr lang="en-US" baseline="30000" dirty="0" smtClean="0"/>
              <a:t>5</a:t>
            </a:r>
          </a:p>
        </p:txBody>
      </p:sp>
      <p:sp>
        <p:nvSpPr>
          <p:cNvPr id="24" name="TextBox 23"/>
          <p:cNvSpPr txBox="1"/>
          <p:nvPr/>
        </p:nvSpPr>
        <p:spPr>
          <a:xfrm>
            <a:off x="533400" y="3048000"/>
            <a:ext cx="2971800" cy="369332"/>
          </a:xfrm>
          <a:prstGeom prst="rect">
            <a:avLst/>
          </a:prstGeom>
          <a:noFill/>
        </p:spPr>
        <p:txBody>
          <a:bodyPr wrap="square" rtlCol="0">
            <a:spAutoFit/>
          </a:bodyPr>
          <a:lstStyle/>
          <a:p>
            <a:r>
              <a:rPr lang="en-US" dirty="0" smtClean="0"/>
              <a:t>First payment (end of year)</a:t>
            </a:r>
            <a:endParaRPr lang="en-US" baseline="30000" dirty="0"/>
          </a:p>
        </p:txBody>
      </p:sp>
      <p:sp>
        <p:nvSpPr>
          <p:cNvPr id="25" name="TextBox 24"/>
          <p:cNvSpPr txBox="1"/>
          <p:nvPr/>
        </p:nvSpPr>
        <p:spPr>
          <a:xfrm>
            <a:off x="533400" y="3352800"/>
            <a:ext cx="2971800" cy="369332"/>
          </a:xfrm>
          <a:prstGeom prst="rect">
            <a:avLst/>
          </a:prstGeom>
          <a:noFill/>
        </p:spPr>
        <p:txBody>
          <a:bodyPr wrap="square" rtlCol="0">
            <a:spAutoFit/>
          </a:bodyPr>
          <a:lstStyle/>
          <a:p>
            <a:r>
              <a:rPr lang="en-US" dirty="0" smtClean="0"/>
              <a:t>Payment at end of 2</a:t>
            </a:r>
            <a:r>
              <a:rPr lang="en-US" baseline="30000" dirty="0" smtClean="0"/>
              <a:t>nd</a:t>
            </a:r>
            <a:r>
              <a:rPr lang="en-US" dirty="0" smtClean="0"/>
              <a:t> year</a:t>
            </a:r>
            <a:endParaRPr lang="en-US" baseline="30000" dirty="0"/>
          </a:p>
        </p:txBody>
      </p:sp>
      <p:sp>
        <p:nvSpPr>
          <p:cNvPr id="26" name="TextBox 25"/>
          <p:cNvSpPr txBox="1"/>
          <p:nvPr/>
        </p:nvSpPr>
        <p:spPr>
          <a:xfrm>
            <a:off x="533400" y="3657600"/>
            <a:ext cx="3124200" cy="369332"/>
          </a:xfrm>
          <a:prstGeom prst="rect">
            <a:avLst/>
          </a:prstGeom>
          <a:noFill/>
        </p:spPr>
        <p:txBody>
          <a:bodyPr wrap="square" rtlCol="0">
            <a:spAutoFit/>
          </a:bodyPr>
          <a:lstStyle/>
          <a:p>
            <a:r>
              <a:rPr lang="en-US" dirty="0" smtClean="0"/>
              <a:t>Payment at end of 3</a:t>
            </a:r>
            <a:r>
              <a:rPr lang="en-US" baseline="30000" dirty="0" smtClean="0"/>
              <a:t>rd</a:t>
            </a:r>
            <a:r>
              <a:rPr lang="en-US" dirty="0" smtClean="0"/>
              <a:t> year</a:t>
            </a:r>
            <a:endParaRPr lang="en-US" baseline="30000" dirty="0"/>
          </a:p>
        </p:txBody>
      </p:sp>
      <p:sp>
        <p:nvSpPr>
          <p:cNvPr id="27" name="TextBox 26"/>
          <p:cNvSpPr txBox="1"/>
          <p:nvPr/>
        </p:nvSpPr>
        <p:spPr>
          <a:xfrm>
            <a:off x="533400" y="3962400"/>
            <a:ext cx="3200400" cy="369332"/>
          </a:xfrm>
          <a:prstGeom prst="rect">
            <a:avLst/>
          </a:prstGeom>
          <a:noFill/>
        </p:spPr>
        <p:txBody>
          <a:bodyPr wrap="square" rtlCol="0">
            <a:spAutoFit/>
          </a:bodyPr>
          <a:lstStyle/>
          <a:p>
            <a:r>
              <a:rPr lang="en-US" dirty="0" smtClean="0"/>
              <a:t>Payment at end of 4</a:t>
            </a:r>
            <a:r>
              <a:rPr lang="en-US" baseline="30000" dirty="0" smtClean="0"/>
              <a:t>th</a:t>
            </a:r>
            <a:r>
              <a:rPr lang="en-US" dirty="0" smtClean="0"/>
              <a:t> year</a:t>
            </a:r>
            <a:endParaRPr lang="en-US" baseline="30000" dirty="0"/>
          </a:p>
        </p:txBody>
      </p:sp>
      <p:sp>
        <p:nvSpPr>
          <p:cNvPr id="29" name="TextBox 28"/>
          <p:cNvSpPr txBox="1"/>
          <p:nvPr/>
        </p:nvSpPr>
        <p:spPr>
          <a:xfrm>
            <a:off x="533400" y="4267200"/>
            <a:ext cx="3200400" cy="369332"/>
          </a:xfrm>
          <a:prstGeom prst="rect">
            <a:avLst/>
          </a:prstGeom>
          <a:noFill/>
        </p:spPr>
        <p:txBody>
          <a:bodyPr wrap="square" rtlCol="0">
            <a:spAutoFit/>
          </a:bodyPr>
          <a:lstStyle/>
          <a:p>
            <a:r>
              <a:rPr lang="en-US" dirty="0" smtClean="0"/>
              <a:t>Payment at end of 5</a:t>
            </a:r>
            <a:r>
              <a:rPr lang="en-US" baseline="30000" dirty="0" smtClean="0"/>
              <a:t>th</a:t>
            </a:r>
            <a:r>
              <a:rPr lang="en-US" dirty="0" smtClean="0"/>
              <a:t> year</a:t>
            </a:r>
            <a:endParaRPr lang="en-US" baseline="30000" dirty="0"/>
          </a:p>
        </p:txBody>
      </p:sp>
      <p:sp>
        <p:nvSpPr>
          <p:cNvPr id="30" name="TextBox 29"/>
          <p:cNvSpPr txBox="1"/>
          <p:nvPr/>
        </p:nvSpPr>
        <p:spPr>
          <a:xfrm>
            <a:off x="6248400" y="3048000"/>
            <a:ext cx="1447800" cy="369332"/>
          </a:xfrm>
          <a:prstGeom prst="rect">
            <a:avLst/>
          </a:prstGeom>
          <a:noFill/>
        </p:spPr>
        <p:txBody>
          <a:bodyPr wrap="square" rtlCol="0">
            <a:spAutoFit/>
          </a:bodyPr>
          <a:lstStyle/>
          <a:p>
            <a:r>
              <a:rPr lang="en-US" dirty="0" smtClean="0"/>
              <a:t>=     943.40</a:t>
            </a:r>
            <a:endParaRPr lang="en-US" dirty="0"/>
          </a:p>
        </p:txBody>
      </p:sp>
      <p:sp>
        <p:nvSpPr>
          <p:cNvPr id="42" name="TextBox 41"/>
          <p:cNvSpPr txBox="1"/>
          <p:nvPr/>
        </p:nvSpPr>
        <p:spPr>
          <a:xfrm>
            <a:off x="6248400" y="3352800"/>
            <a:ext cx="1447800" cy="369332"/>
          </a:xfrm>
          <a:prstGeom prst="rect">
            <a:avLst/>
          </a:prstGeom>
          <a:noFill/>
        </p:spPr>
        <p:txBody>
          <a:bodyPr wrap="square" rtlCol="0">
            <a:spAutoFit/>
          </a:bodyPr>
          <a:lstStyle/>
          <a:p>
            <a:r>
              <a:rPr lang="en-US" dirty="0" smtClean="0"/>
              <a:t>=     890.00</a:t>
            </a:r>
            <a:endParaRPr lang="en-US" baseline="30000" dirty="0"/>
          </a:p>
        </p:txBody>
      </p:sp>
      <p:sp>
        <p:nvSpPr>
          <p:cNvPr id="43" name="TextBox 42"/>
          <p:cNvSpPr txBox="1"/>
          <p:nvPr/>
        </p:nvSpPr>
        <p:spPr>
          <a:xfrm>
            <a:off x="6248400" y="3657600"/>
            <a:ext cx="1447800" cy="369332"/>
          </a:xfrm>
          <a:prstGeom prst="rect">
            <a:avLst/>
          </a:prstGeom>
          <a:noFill/>
        </p:spPr>
        <p:txBody>
          <a:bodyPr wrap="square" rtlCol="0">
            <a:spAutoFit/>
          </a:bodyPr>
          <a:lstStyle/>
          <a:p>
            <a:r>
              <a:rPr lang="en-US" dirty="0" smtClean="0"/>
              <a:t>=     839.62</a:t>
            </a:r>
            <a:endParaRPr lang="en-US" baseline="30000" dirty="0"/>
          </a:p>
        </p:txBody>
      </p:sp>
      <p:sp>
        <p:nvSpPr>
          <p:cNvPr id="44" name="TextBox 43"/>
          <p:cNvSpPr txBox="1"/>
          <p:nvPr/>
        </p:nvSpPr>
        <p:spPr>
          <a:xfrm>
            <a:off x="6248400" y="3962400"/>
            <a:ext cx="1447800" cy="369332"/>
          </a:xfrm>
          <a:prstGeom prst="rect">
            <a:avLst/>
          </a:prstGeom>
          <a:noFill/>
        </p:spPr>
        <p:txBody>
          <a:bodyPr wrap="square" rtlCol="0">
            <a:spAutoFit/>
          </a:bodyPr>
          <a:lstStyle/>
          <a:p>
            <a:r>
              <a:rPr lang="en-US" dirty="0" smtClean="0"/>
              <a:t>=     792.09</a:t>
            </a:r>
            <a:endParaRPr lang="en-US" baseline="30000" dirty="0"/>
          </a:p>
        </p:txBody>
      </p:sp>
      <p:sp>
        <p:nvSpPr>
          <p:cNvPr id="45" name="TextBox 44"/>
          <p:cNvSpPr txBox="1"/>
          <p:nvPr/>
        </p:nvSpPr>
        <p:spPr>
          <a:xfrm>
            <a:off x="6248400" y="4267200"/>
            <a:ext cx="1447800" cy="369332"/>
          </a:xfrm>
          <a:prstGeom prst="rect">
            <a:avLst/>
          </a:prstGeom>
          <a:noFill/>
        </p:spPr>
        <p:txBody>
          <a:bodyPr wrap="square" rtlCol="0">
            <a:spAutoFit/>
          </a:bodyPr>
          <a:lstStyle/>
          <a:p>
            <a:r>
              <a:rPr lang="en-US" dirty="0" smtClean="0"/>
              <a:t>=     747.26</a:t>
            </a:r>
            <a:endParaRPr lang="en-US" baseline="30000" dirty="0"/>
          </a:p>
        </p:txBody>
      </p:sp>
      <p:sp>
        <p:nvSpPr>
          <p:cNvPr id="46" name="TextBox 45"/>
          <p:cNvSpPr txBox="1"/>
          <p:nvPr/>
        </p:nvSpPr>
        <p:spPr>
          <a:xfrm>
            <a:off x="457200" y="2362200"/>
            <a:ext cx="7772400" cy="646331"/>
          </a:xfrm>
          <a:prstGeom prst="rect">
            <a:avLst/>
          </a:prstGeom>
          <a:noFill/>
        </p:spPr>
        <p:txBody>
          <a:bodyPr wrap="square" rtlCol="0">
            <a:spAutoFit/>
          </a:bodyPr>
          <a:lstStyle/>
          <a:p>
            <a:r>
              <a:rPr lang="en-US" dirty="0" smtClean="0"/>
              <a:t>Example:  What is the Present Value of $1,000 payments at the end of each year for five years, earning 6% interest per year with annual compounding?</a:t>
            </a:r>
            <a:endParaRPr lang="en-US" dirty="0"/>
          </a:p>
        </p:txBody>
      </p:sp>
      <p:sp>
        <p:nvSpPr>
          <p:cNvPr id="47" name="TextBox 46"/>
          <p:cNvSpPr txBox="1"/>
          <p:nvPr/>
        </p:nvSpPr>
        <p:spPr>
          <a:xfrm>
            <a:off x="6248400" y="4572000"/>
            <a:ext cx="1447800" cy="369332"/>
          </a:xfrm>
          <a:prstGeom prst="rect">
            <a:avLst/>
          </a:prstGeom>
          <a:noFill/>
        </p:spPr>
        <p:txBody>
          <a:bodyPr wrap="square" rtlCol="0">
            <a:spAutoFit/>
          </a:bodyPr>
          <a:lstStyle/>
          <a:p>
            <a:r>
              <a:rPr lang="en-US" dirty="0" smtClean="0"/>
              <a:t>=  4,212.37</a:t>
            </a:r>
            <a:endParaRPr lang="en-US" baseline="30000" dirty="0"/>
          </a:p>
        </p:txBody>
      </p:sp>
      <p:sp>
        <p:nvSpPr>
          <p:cNvPr id="48" name="TextBox 47"/>
          <p:cNvSpPr txBox="1"/>
          <p:nvPr/>
        </p:nvSpPr>
        <p:spPr>
          <a:xfrm>
            <a:off x="4724400" y="4953000"/>
            <a:ext cx="4038600" cy="1477328"/>
          </a:xfrm>
          <a:prstGeom prst="rect">
            <a:avLst/>
          </a:prstGeom>
          <a:noFill/>
        </p:spPr>
        <p:txBody>
          <a:bodyPr wrap="square" rtlCol="0">
            <a:spAutoFit/>
          </a:bodyPr>
          <a:lstStyle/>
          <a:p>
            <a:r>
              <a:rPr lang="en-US" u="sng" dirty="0" smtClean="0"/>
              <a:t>Using Table</a:t>
            </a:r>
          </a:p>
          <a:p>
            <a:r>
              <a:rPr lang="en-US" dirty="0" smtClean="0"/>
              <a:t>PVA = A x PVAF</a:t>
            </a:r>
          </a:p>
          <a:p>
            <a:pPr lvl="1">
              <a:buFont typeface="Arial" pitchFamily="34" charset="0"/>
              <a:buChar char="•"/>
            </a:pPr>
            <a:r>
              <a:rPr lang="en-US" dirty="0" smtClean="0"/>
              <a:t>  PVAF is the intersection on the   </a:t>
            </a:r>
          </a:p>
          <a:p>
            <a:pPr lvl="1"/>
            <a:r>
              <a:rPr lang="en-US" dirty="0" smtClean="0"/>
              <a:t>    table between the Period in </a:t>
            </a:r>
          </a:p>
          <a:p>
            <a:pPr lvl="1"/>
            <a:r>
              <a:rPr lang="en-US" dirty="0" smtClean="0"/>
              <a:t>    Years “n” and the Interest Rate “r”</a:t>
            </a:r>
            <a:endParaRPr lang="en-US" dirty="0"/>
          </a:p>
        </p:txBody>
      </p:sp>
      <p:sp>
        <p:nvSpPr>
          <p:cNvPr id="32" name="TextBox 31"/>
          <p:cNvSpPr txBox="1"/>
          <p:nvPr/>
        </p:nvSpPr>
        <p:spPr>
          <a:xfrm>
            <a:off x="609600" y="4876800"/>
            <a:ext cx="1447800" cy="1754326"/>
          </a:xfrm>
          <a:prstGeom prst="rect">
            <a:avLst/>
          </a:prstGeom>
          <a:noFill/>
        </p:spPr>
        <p:txBody>
          <a:bodyPr wrap="square" rtlCol="0">
            <a:spAutoFit/>
          </a:bodyPr>
          <a:lstStyle/>
          <a:p>
            <a:r>
              <a:rPr lang="en-US" dirty="0" smtClean="0"/>
              <a:t>PMT = 1,000</a:t>
            </a:r>
          </a:p>
          <a:p>
            <a:r>
              <a:rPr lang="en-US" dirty="0" smtClean="0"/>
              <a:t>PMT @ END</a:t>
            </a:r>
          </a:p>
          <a:p>
            <a:r>
              <a:rPr lang="en-US" dirty="0" smtClean="0"/>
              <a:t>N = 5</a:t>
            </a:r>
          </a:p>
          <a:p>
            <a:r>
              <a:rPr lang="en-US" dirty="0" smtClean="0"/>
              <a:t>I/Y = 6%</a:t>
            </a:r>
          </a:p>
          <a:p>
            <a:r>
              <a:rPr lang="en-US" dirty="0" smtClean="0"/>
              <a:t>m = 1</a:t>
            </a:r>
          </a:p>
          <a:p>
            <a:r>
              <a:rPr lang="en-US" dirty="0" smtClean="0"/>
              <a:t>PV = ?</a:t>
            </a:r>
          </a:p>
        </p:txBody>
      </p:sp>
      <p:sp>
        <p:nvSpPr>
          <p:cNvPr id="33" name="TextBox 32"/>
          <p:cNvSpPr txBox="1"/>
          <p:nvPr/>
        </p:nvSpPr>
        <p:spPr>
          <a:xfrm>
            <a:off x="1981200" y="6172200"/>
            <a:ext cx="1600200" cy="369332"/>
          </a:xfrm>
          <a:prstGeom prst="rect">
            <a:avLst/>
          </a:prstGeom>
          <a:noFill/>
        </p:spPr>
        <p:txBody>
          <a:bodyPr wrap="square" rtlCol="0">
            <a:spAutoFit/>
          </a:bodyPr>
          <a:lstStyle/>
          <a:p>
            <a:r>
              <a:rPr lang="en-US" dirty="0" smtClean="0"/>
              <a:t>PV = -4,212.36</a:t>
            </a:r>
            <a:endParaRPr lang="en-US" dirty="0"/>
          </a:p>
        </p:txBody>
      </p:sp>
      <p:sp>
        <p:nvSpPr>
          <p:cNvPr id="31" name="TextBox 30"/>
          <p:cNvSpPr txBox="1"/>
          <p:nvPr/>
        </p:nvSpPr>
        <p:spPr>
          <a:xfrm>
            <a:off x="2438400" y="4800600"/>
            <a:ext cx="2057400" cy="1077218"/>
          </a:xfrm>
          <a:prstGeom prst="rect">
            <a:avLst/>
          </a:prstGeom>
          <a:noFill/>
        </p:spPr>
        <p:txBody>
          <a:bodyPr wrap="square" rtlCol="0">
            <a:spAutoFit/>
          </a:bodyPr>
          <a:lstStyle/>
          <a:p>
            <a:r>
              <a:rPr lang="en-US" sz="1600" dirty="0" smtClean="0"/>
              <a:t>Note:  Your calculator is automatically set to make payments at the end of the year (END)</a:t>
            </a:r>
            <a:endParaRPr lang="en-US" sz="1600" dirty="0"/>
          </a:p>
        </p:txBody>
      </p:sp>
      <p:sp>
        <p:nvSpPr>
          <p:cNvPr id="34" name="TextBox 33"/>
          <p:cNvSpPr txBox="1"/>
          <p:nvPr/>
        </p:nvSpPr>
        <p:spPr>
          <a:xfrm>
            <a:off x="2057400" y="1905000"/>
            <a:ext cx="5181600" cy="369332"/>
          </a:xfrm>
          <a:prstGeom prst="rect">
            <a:avLst/>
          </a:prstGeom>
          <a:noFill/>
        </p:spPr>
        <p:txBody>
          <a:bodyPr wrap="square" rtlCol="0">
            <a:spAutoFit/>
          </a:bodyPr>
          <a:lstStyle/>
          <a:p>
            <a:r>
              <a:rPr lang="en-US" dirty="0" smtClean="0"/>
              <a:t>PV = FV ÷ (1 + r) </a:t>
            </a:r>
            <a:r>
              <a:rPr lang="en-US" baseline="30000" dirty="0" smtClean="0"/>
              <a:t>1</a:t>
            </a:r>
            <a:r>
              <a:rPr lang="en-US" dirty="0" smtClean="0"/>
              <a:t> + FV ÷ (1 + r) </a:t>
            </a:r>
            <a:r>
              <a:rPr lang="en-US" baseline="30000" dirty="0" smtClean="0"/>
              <a:t>2</a:t>
            </a:r>
            <a:r>
              <a:rPr lang="en-US" dirty="0" smtClean="0"/>
              <a:t> + … + FV ÷ (1 + r) </a:t>
            </a:r>
            <a:r>
              <a:rPr lang="en-US" baseline="30000" dirty="0" smtClean="0"/>
              <a:t>n</a:t>
            </a:r>
            <a:endParaRPr lang="en-US" baseline="30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20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dissolve">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dissolve">
                                      <p:cBhvr>
                                        <p:cTn id="82" dur="500"/>
                                        <p:tgtEl>
                                          <p:spTgt spid="3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1">
                                            <p:txEl>
                                              <p:pRg st="0" end="0"/>
                                            </p:txEl>
                                          </p:spTgt>
                                        </p:tgtEl>
                                        <p:attrNameLst>
                                          <p:attrName>style.visibility</p:attrName>
                                        </p:attrNameLst>
                                      </p:cBhvr>
                                      <p:to>
                                        <p:strVal val="visible"/>
                                      </p:to>
                                    </p:set>
                                    <p:animEffect transition="in" filter="fade">
                                      <p:cBhvr>
                                        <p:cTn id="87" dur="1000"/>
                                        <p:tgtEl>
                                          <p:spTgt spid="31">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wipe(left)">
                                      <p:cBhvr>
                                        <p:cTn id="92"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48" grpId="0"/>
      <p:bldP spid="32" grpId="0"/>
      <p:bldP spid="33" grpId="0"/>
      <p:bldP spid="31" grpId="0" build="allAtOnce"/>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4 – Insurer Statutory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Differences between GAAP and SAP for Insurers</a:t>
            </a:r>
          </a:p>
          <a:p>
            <a:pPr>
              <a:buNone/>
            </a:pPr>
            <a:endParaRPr lang="en-US" dirty="0" smtClean="0"/>
          </a:p>
        </p:txBody>
      </p:sp>
      <p:sp>
        <p:nvSpPr>
          <p:cNvPr id="7" name="TextBox 6"/>
          <p:cNvSpPr txBox="1"/>
          <p:nvPr/>
        </p:nvSpPr>
        <p:spPr>
          <a:xfrm>
            <a:off x="228600" y="2057400"/>
            <a:ext cx="8610600" cy="1323439"/>
          </a:xfrm>
          <a:prstGeom prst="rect">
            <a:avLst/>
          </a:prstGeom>
          <a:noFill/>
        </p:spPr>
        <p:txBody>
          <a:bodyPr wrap="square" rtlCol="0">
            <a:spAutoFit/>
          </a:bodyPr>
          <a:lstStyle/>
          <a:p>
            <a:r>
              <a:rPr lang="en-US" sz="1600" u="sng" dirty="0" smtClean="0"/>
              <a:t>Conservative Valuation of Surplus</a:t>
            </a:r>
            <a:r>
              <a:rPr lang="en-US" sz="1600" dirty="0" smtClean="0"/>
              <a:t> – Based on the Accounting Equation “Assets = Liabilities + Surplus”, we can see that when assets increase relative to liabilities, policyholder surplus increase and vice versa when assets decrease relative to liabilities.  Because SAP is conservative and emphasizes solvency the way insurers value assets is important as it represents assets at their liquidized value while liabilities are their highest.</a:t>
            </a:r>
          </a:p>
        </p:txBody>
      </p:sp>
      <p:sp>
        <p:nvSpPr>
          <p:cNvPr id="9" name="TextBox 8"/>
          <p:cNvSpPr txBox="1"/>
          <p:nvPr/>
        </p:nvSpPr>
        <p:spPr>
          <a:xfrm>
            <a:off x="228600" y="3429000"/>
            <a:ext cx="8610600" cy="2062103"/>
          </a:xfrm>
          <a:prstGeom prst="rect">
            <a:avLst/>
          </a:prstGeom>
          <a:noFill/>
        </p:spPr>
        <p:txBody>
          <a:bodyPr wrap="square" rtlCol="0">
            <a:spAutoFit/>
          </a:bodyPr>
          <a:lstStyle/>
          <a:p>
            <a:r>
              <a:rPr lang="en-US" sz="1600" u="sng" dirty="0" smtClean="0"/>
              <a:t>Recognition</a:t>
            </a:r>
            <a:r>
              <a:rPr lang="en-US" sz="1600" dirty="0" smtClean="0"/>
              <a:t> – the biggest difference between SAP and GAAP is the recognition of revenues and expenses.  While the premium is paid in full at inception, the service is provided over policy term.  Because of this premium (revenue) must be recognized over the policy period.</a:t>
            </a:r>
          </a:p>
          <a:p>
            <a:endParaRPr lang="en-US" sz="1600" dirty="0" smtClean="0"/>
          </a:p>
          <a:p>
            <a:r>
              <a:rPr lang="en-US" sz="1600" dirty="0" smtClean="0"/>
              <a:t>However, expenses, such as agent commissions and underwriting expenses are recognized upon policy inception as are claims payments.</a:t>
            </a:r>
          </a:p>
          <a:p>
            <a:endParaRPr lang="en-US" sz="1600" dirty="0" smtClean="0"/>
          </a:p>
          <a:p>
            <a:r>
              <a:rPr lang="en-US" sz="1600" dirty="0" smtClean="0"/>
              <a:t>Further, assets and expenses are valued differently under SAP compared to GAAP.</a:t>
            </a:r>
          </a:p>
        </p:txBody>
      </p:sp>
      <p:grpSp>
        <p:nvGrpSpPr>
          <p:cNvPr id="4" name="Group 11"/>
          <p:cNvGrpSpPr/>
          <p:nvPr/>
        </p:nvGrpSpPr>
        <p:grpSpPr>
          <a:xfrm>
            <a:off x="228600" y="1219200"/>
            <a:ext cx="8610600" cy="830997"/>
            <a:chOff x="228600" y="1219200"/>
            <a:chExt cx="8610600" cy="830997"/>
          </a:xfrm>
        </p:grpSpPr>
        <p:sp>
          <p:nvSpPr>
            <p:cNvPr id="6" name="TextBox 5"/>
            <p:cNvSpPr txBox="1"/>
            <p:nvPr/>
          </p:nvSpPr>
          <p:spPr>
            <a:xfrm>
              <a:off x="228600" y="1219200"/>
              <a:ext cx="8610600" cy="830997"/>
            </a:xfrm>
            <a:prstGeom prst="rect">
              <a:avLst/>
            </a:prstGeom>
            <a:noFill/>
          </p:spPr>
          <p:txBody>
            <a:bodyPr wrap="square" rtlCol="0">
              <a:spAutoFit/>
            </a:bodyPr>
            <a:lstStyle/>
            <a:p>
              <a:r>
                <a:rPr lang="en-US" sz="1600" u="sng" dirty="0" smtClean="0"/>
                <a:t>GAAP         SAP</a:t>
              </a:r>
              <a:r>
                <a:rPr lang="en-US" sz="1600" dirty="0" smtClean="0"/>
                <a:t> – SAP is based on GAAP and whenever changes are made to GAAP, the NAIC (National Association of Insurance Commissioners) reviews those changes and determines if any changes to SAP are necessary.</a:t>
              </a:r>
            </a:p>
          </p:txBody>
        </p:sp>
        <p:cxnSp>
          <p:nvCxnSpPr>
            <p:cNvPr id="10" name="Straight Arrow Connector 9"/>
            <p:cNvCxnSpPr/>
            <p:nvPr/>
          </p:nvCxnSpPr>
          <p:spPr>
            <a:xfrm>
              <a:off x="838200" y="1371600"/>
              <a:ext cx="304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Value of Annuities Due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20</a:t>
            </a:fld>
            <a:endParaRPr lang="en-US"/>
          </a:p>
        </p:txBody>
      </p:sp>
      <p:sp>
        <p:nvSpPr>
          <p:cNvPr id="6" name="TextBox 5"/>
          <p:cNvSpPr txBox="1"/>
          <p:nvPr/>
        </p:nvSpPr>
        <p:spPr>
          <a:xfrm>
            <a:off x="457200" y="1143000"/>
            <a:ext cx="8153400" cy="923330"/>
          </a:xfrm>
          <a:prstGeom prst="rect">
            <a:avLst/>
          </a:prstGeom>
          <a:noFill/>
        </p:spPr>
        <p:txBody>
          <a:bodyPr wrap="square" rtlCol="0">
            <a:spAutoFit/>
          </a:bodyPr>
          <a:lstStyle/>
          <a:p>
            <a:r>
              <a:rPr lang="en-US" dirty="0" smtClean="0"/>
              <a:t>Future Value of an Annuity Due: how much a given amount of money today will be worth in the future from a series of payments made at the beginning of the year and therefore earning interest on the first payment.</a:t>
            </a:r>
            <a:endParaRPr lang="en-US" dirty="0"/>
          </a:p>
        </p:txBody>
      </p:sp>
      <p:sp>
        <p:nvSpPr>
          <p:cNvPr id="15" name="TextBox 14"/>
          <p:cNvSpPr txBox="1"/>
          <p:nvPr/>
        </p:nvSpPr>
        <p:spPr>
          <a:xfrm>
            <a:off x="4114800" y="3124200"/>
            <a:ext cx="2362200" cy="369332"/>
          </a:xfrm>
          <a:prstGeom prst="rect">
            <a:avLst/>
          </a:prstGeom>
          <a:noFill/>
        </p:spPr>
        <p:txBody>
          <a:bodyPr wrap="square" rtlCol="0">
            <a:spAutoFit/>
          </a:bodyPr>
          <a:lstStyle/>
          <a:p>
            <a:r>
              <a:rPr lang="en-US" dirty="0" smtClean="0"/>
              <a:t>FV = 1,000 x (1 + .06) </a:t>
            </a:r>
            <a:r>
              <a:rPr lang="en-US" baseline="30000" dirty="0" smtClean="0"/>
              <a:t>1</a:t>
            </a:r>
            <a:endParaRPr lang="en-US" baseline="30000" dirty="0"/>
          </a:p>
        </p:txBody>
      </p:sp>
      <p:sp>
        <p:nvSpPr>
          <p:cNvPr id="16" name="TextBox 15"/>
          <p:cNvSpPr txBox="1"/>
          <p:nvPr/>
        </p:nvSpPr>
        <p:spPr>
          <a:xfrm>
            <a:off x="4114800" y="3429000"/>
            <a:ext cx="2362200" cy="369332"/>
          </a:xfrm>
          <a:prstGeom prst="rect">
            <a:avLst/>
          </a:prstGeom>
          <a:noFill/>
        </p:spPr>
        <p:txBody>
          <a:bodyPr wrap="square" rtlCol="0">
            <a:spAutoFit/>
          </a:bodyPr>
          <a:lstStyle/>
          <a:p>
            <a:r>
              <a:rPr lang="en-US" dirty="0" smtClean="0"/>
              <a:t>FV = 1,000 x (1 + .06) </a:t>
            </a:r>
            <a:r>
              <a:rPr lang="en-US" baseline="30000" dirty="0" smtClean="0"/>
              <a:t>2</a:t>
            </a:r>
            <a:endParaRPr lang="en-US" baseline="30000" dirty="0"/>
          </a:p>
        </p:txBody>
      </p:sp>
      <p:sp>
        <p:nvSpPr>
          <p:cNvPr id="18" name="TextBox 17"/>
          <p:cNvSpPr txBox="1"/>
          <p:nvPr/>
        </p:nvSpPr>
        <p:spPr>
          <a:xfrm>
            <a:off x="4114800" y="3733800"/>
            <a:ext cx="2362200" cy="369332"/>
          </a:xfrm>
          <a:prstGeom prst="rect">
            <a:avLst/>
          </a:prstGeom>
          <a:noFill/>
        </p:spPr>
        <p:txBody>
          <a:bodyPr wrap="square" rtlCol="0">
            <a:spAutoFit/>
          </a:bodyPr>
          <a:lstStyle/>
          <a:p>
            <a:r>
              <a:rPr lang="en-US" dirty="0" smtClean="0"/>
              <a:t>FV = 1,000 x (1 + .06) </a:t>
            </a:r>
            <a:r>
              <a:rPr lang="en-US" baseline="30000" dirty="0" smtClean="0"/>
              <a:t>3</a:t>
            </a:r>
            <a:endParaRPr lang="en-US" baseline="30000" dirty="0"/>
          </a:p>
        </p:txBody>
      </p:sp>
      <p:sp>
        <p:nvSpPr>
          <p:cNvPr id="19" name="TextBox 18"/>
          <p:cNvSpPr txBox="1"/>
          <p:nvPr/>
        </p:nvSpPr>
        <p:spPr>
          <a:xfrm>
            <a:off x="4114800" y="4038600"/>
            <a:ext cx="2362200" cy="369332"/>
          </a:xfrm>
          <a:prstGeom prst="rect">
            <a:avLst/>
          </a:prstGeom>
          <a:noFill/>
        </p:spPr>
        <p:txBody>
          <a:bodyPr wrap="square" rtlCol="0">
            <a:spAutoFit/>
          </a:bodyPr>
          <a:lstStyle/>
          <a:p>
            <a:r>
              <a:rPr lang="en-US" dirty="0" smtClean="0"/>
              <a:t>FV = 1,000 x (1 + .06) </a:t>
            </a:r>
            <a:r>
              <a:rPr lang="en-US" baseline="30000" dirty="0" smtClean="0"/>
              <a:t>4</a:t>
            </a:r>
            <a:endParaRPr lang="en-US" baseline="30000" dirty="0"/>
          </a:p>
        </p:txBody>
      </p:sp>
      <p:sp>
        <p:nvSpPr>
          <p:cNvPr id="20" name="TextBox 19"/>
          <p:cNvSpPr txBox="1"/>
          <p:nvPr/>
        </p:nvSpPr>
        <p:spPr>
          <a:xfrm>
            <a:off x="4114800" y="4343400"/>
            <a:ext cx="2362200" cy="369332"/>
          </a:xfrm>
          <a:prstGeom prst="rect">
            <a:avLst/>
          </a:prstGeom>
          <a:noFill/>
        </p:spPr>
        <p:txBody>
          <a:bodyPr wrap="square" rtlCol="0">
            <a:spAutoFit/>
          </a:bodyPr>
          <a:lstStyle/>
          <a:p>
            <a:r>
              <a:rPr lang="en-US" dirty="0" smtClean="0"/>
              <a:t>FV = 1,000 x (1 + .06) </a:t>
            </a:r>
            <a:r>
              <a:rPr lang="en-US" baseline="30000" dirty="0" smtClean="0"/>
              <a:t>5</a:t>
            </a:r>
            <a:endParaRPr lang="en-US" baseline="30000" dirty="0"/>
          </a:p>
        </p:txBody>
      </p:sp>
      <p:sp>
        <p:nvSpPr>
          <p:cNvPr id="24" name="TextBox 23"/>
          <p:cNvSpPr txBox="1"/>
          <p:nvPr/>
        </p:nvSpPr>
        <p:spPr>
          <a:xfrm>
            <a:off x="533399" y="3124200"/>
            <a:ext cx="3505201" cy="369332"/>
          </a:xfrm>
          <a:prstGeom prst="rect">
            <a:avLst/>
          </a:prstGeom>
          <a:noFill/>
        </p:spPr>
        <p:txBody>
          <a:bodyPr wrap="square" rtlCol="0">
            <a:spAutoFit/>
          </a:bodyPr>
          <a:lstStyle/>
          <a:p>
            <a:r>
              <a:rPr lang="en-US" dirty="0" smtClean="0"/>
              <a:t>Payment at beginning of 1</a:t>
            </a:r>
            <a:r>
              <a:rPr lang="en-US" baseline="30000" dirty="0" smtClean="0"/>
              <a:t>st</a:t>
            </a:r>
            <a:r>
              <a:rPr lang="en-US" dirty="0" smtClean="0"/>
              <a:t> year</a:t>
            </a:r>
            <a:endParaRPr lang="en-US" baseline="30000" dirty="0"/>
          </a:p>
        </p:txBody>
      </p:sp>
      <p:sp>
        <p:nvSpPr>
          <p:cNvPr id="25" name="TextBox 24"/>
          <p:cNvSpPr txBox="1"/>
          <p:nvPr/>
        </p:nvSpPr>
        <p:spPr>
          <a:xfrm>
            <a:off x="533399" y="3429000"/>
            <a:ext cx="3505201" cy="369332"/>
          </a:xfrm>
          <a:prstGeom prst="rect">
            <a:avLst/>
          </a:prstGeom>
          <a:noFill/>
        </p:spPr>
        <p:txBody>
          <a:bodyPr wrap="square" rtlCol="0">
            <a:spAutoFit/>
          </a:bodyPr>
          <a:lstStyle/>
          <a:p>
            <a:r>
              <a:rPr lang="en-US" dirty="0" smtClean="0"/>
              <a:t>Payment at beginning of 2</a:t>
            </a:r>
            <a:r>
              <a:rPr lang="en-US" baseline="30000" dirty="0" smtClean="0"/>
              <a:t>nd</a:t>
            </a:r>
            <a:r>
              <a:rPr lang="en-US" dirty="0" smtClean="0"/>
              <a:t> year</a:t>
            </a:r>
            <a:endParaRPr lang="en-US" baseline="30000" dirty="0"/>
          </a:p>
        </p:txBody>
      </p:sp>
      <p:sp>
        <p:nvSpPr>
          <p:cNvPr id="26" name="TextBox 25"/>
          <p:cNvSpPr txBox="1"/>
          <p:nvPr/>
        </p:nvSpPr>
        <p:spPr>
          <a:xfrm>
            <a:off x="533400" y="3733800"/>
            <a:ext cx="3505200" cy="369332"/>
          </a:xfrm>
          <a:prstGeom prst="rect">
            <a:avLst/>
          </a:prstGeom>
          <a:noFill/>
        </p:spPr>
        <p:txBody>
          <a:bodyPr wrap="square" rtlCol="0">
            <a:spAutoFit/>
          </a:bodyPr>
          <a:lstStyle/>
          <a:p>
            <a:r>
              <a:rPr lang="en-US" dirty="0" smtClean="0"/>
              <a:t>Payment at beginning of 3</a:t>
            </a:r>
            <a:r>
              <a:rPr lang="en-US" baseline="30000" dirty="0" smtClean="0"/>
              <a:t>rd</a:t>
            </a:r>
            <a:r>
              <a:rPr lang="en-US" dirty="0" smtClean="0"/>
              <a:t> year</a:t>
            </a:r>
            <a:endParaRPr lang="en-US" baseline="30000" dirty="0"/>
          </a:p>
        </p:txBody>
      </p:sp>
      <p:sp>
        <p:nvSpPr>
          <p:cNvPr id="27" name="TextBox 26"/>
          <p:cNvSpPr txBox="1"/>
          <p:nvPr/>
        </p:nvSpPr>
        <p:spPr>
          <a:xfrm>
            <a:off x="533400" y="4038600"/>
            <a:ext cx="3505200" cy="369332"/>
          </a:xfrm>
          <a:prstGeom prst="rect">
            <a:avLst/>
          </a:prstGeom>
          <a:noFill/>
        </p:spPr>
        <p:txBody>
          <a:bodyPr wrap="square" rtlCol="0">
            <a:spAutoFit/>
          </a:bodyPr>
          <a:lstStyle/>
          <a:p>
            <a:r>
              <a:rPr lang="en-US" dirty="0" smtClean="0"/>
              <a:t>Payment at beginning of 4</a:t>
            </a:r>
            <a:r>
              <a:rPr lang="en-US" baseline="30000" dirty="0" smtClean="0"/>
              <a:t>th</a:t>
            </a:r>
            <a:r>
              <a:rPr lang="en-US" dirty="0" smtClean="0"/>
              <a:t> year</a:t>
            </a:r>
            <a:endParaRPr lang="en-US" baseline="30000" dirty="0"/>
          </a:p>
        </p:txBody>
      </p:sp>
      <p:sp>
        <p:nvSpPr>
          <p:cNvPr id="29" name="TextBox 28"/>
          <p:cNvSpPr txBox="1"/>
          <p:nvPr/>
        </p:nvSpPr>
        <p:spPr>
          <a:xfrm>
            <a:off x="533400" y="4343400"/>
            <a:ext cx="3505200" cy="369332"/>
          </a:xfrm>
          <a:prstGeom prst="rect">
            <a:avLst/>
          </a:prstGeom>
          <a:noFill/>
        </p:spPr>
        <p:txBody>
          <a:bodyPr wrap="square" rtlCol="0">
            <a:spAutoFit/>
          </a:bodyPr>
          <a:lstStyle/>
          <a:p>
            <a:r>
              <a:rPr lang="en-US" dirty="0" smtClean="0"/>
              <a:t>Payment at beginning of 5</a:t>
            </a:r>
            <a:r>
              <a:rPr lang="en-US" baseline="30000" dirty="0" smtClean="0"/>
              <a:t>th</a:t>
            </a:r>
            <a:r>
              <a:rPr lang="en-US" dirty="0" smtClean="0"/>
              <a:t> year</a:t>
            </a:r>
            <a:endParaRPr lang="en-US" baseline="30000" dirty="0"/>
          </a:p>
        </p:txBody>
      </p:sp>
      <p:sp>
        <p:nvSpPr>
          <p:cNvPr id="30" name="TextBox 29"/>
          <p:cNvSpPr txBox="1"/>
          <p:nvPr/>
        </p:nvSpPr>
        <p:spPr>
          <a:xfrm>
            <a:off x="6934200" y="3124200"/>
            <a:ext cx="1371600" cy="369332"/>
          </a:xfrm>
          <a:prstGeom prst="rect">
            <a:avLst/>
          </a:prstGeom>
          <a:noFill/>
        </p:spPr>
        <p:txBody>
          <a:bodyPr wrap="square" rtlCol="0">
            <a:spAutoFit/>
          </a:bodyPr>
          <a:lstStyle/>
          <a:p>
            <a:r>
              <a:rPr lang="en-US" dirty="0" smtClean="0"/>
              <a:t>=  1,060.00</a:t>
            </a:r>
            <a:endParaRPr lang="en-US" baseline="30000" dirty="0"/>
          </a:p>
        </p:txBody>
      </p:sp>
      <p:sp>
        <p:nvSpPr>
          <p:cNvPr id="42" name="TextBox 41"/>
          <p:cNvSpPr txBox="1"/>
          <p:nvPr/>
        </p:nvSpPr>
        <p:spPr>
          <a:xfrm>
            <a:off x="6934200" y="3429000"/>
            <a:ext cx="1371600" cy="369332"/>
          </a:xfrm>
          <a:prstGeom prst="rect">
            <a:avLst/>
          </a:prstGeom>
          <a:noFill/>
        </p:spPr>
        <p:txBody>
          <a:bodyPr wrap="square" rtlCol="0">
            <a:spAutoFit/>
          </a:bodyPr>
          <a:lstStyle/>
          <a:p>
            <a:r>
              <a:rPr lang="en-US" dirty="0" smtClean="0"/>
              <a:t>=  1,123.60</a:t>
            </a:r>
            <a:endParaRPr lang="en-US" dirty="0"/>
          </a:p>
        </p:txBody>
      </p:sp>
      <p:sp>
        <p:nvSpPr>
          <p:cNvPr id="43" name="TextBox 42"/>
          <p:cNvSpPr txBox="1"/>
          <p:nvPr/>
        </p:nvSpPr>
        <p:spPr>
          <a:xfrm>
            <a:off x="6934200" y="3733800"/>
            <a:ext cx="1371600" cy="369332"/>
          </a:xfrm>
          <a:prstGeom prst="rect">
            <a:avLst/>
          </a:prstGeom>
          <a:noFill/>
        </p:spPr>
        <p:txBody>
          <a:bodyPr wrap="square" rtlCol="0">
            <a:spAutoFit/>
          </a:bodyPr>
          <a:lstStyle/>
          <a:p>
            <a:r>
              <a:rPr lang="en-US" dirty="0" smtClean="0"/>
              <a:t>=  1,191.02</a:t>
            </a:r>
            <a:endParaRPr lang="en-US" baseline="30000" dirty="0"/>
          </a:p>
        </p:txBody>
      </p:sp>
      <p:sp>
        <p:nvSpPr>
          <p:cNvPr id="44" name="TextBox 43"/>
          <p:cNvSpPr txBox="1"/>
          <p:nvPr/>
        </p:nvSpPr>
        <p:spPr>
          <a:xfrm>
            <a:off x="6934200" y="4038600"/>
            <a:ext cx="1371600" cy="369332"/>
          </a:xfrm>
          <a:prstGeom prst="rect">
            <a:avLst/>
          </a:prstGeom>
          <a:noFill/>
        </p:spPr>
        <p:txBody>
          <a:bodyPr wrap="square" rtlCol="0">
            <a:spAutoFit/>
          </a:bodyPr>
          <a:lstStyle/>
          <a:p>
            <a:r>
              <a:rPr lang="en-US" dirty="0" smtClean="0"/>
              <a:t>=  1,262.48</a:t>
            </a:r>
            <a:endParaRPr lang="en-US" baseline="30000" dirty="0"/>
          </a:p>
        </p:txBody>
      </p:sp>
      <p:sp>
        <p:nvSpPr>
          <p:cNvPr id="45" name="TextBox 44"/>
          <p:cNvSpPr txBox="1"/>
          <p:nvPr/>
        </p:nvSpPr>
        <p:spPr>
          <a:xfrm>
            <a:off x="6934200" y="4343400"/>
            <a:ext cx="1371600" cy="369332"/>
          </a:xfrm>
          <a:prstGeom prst="rect">
            <a:avLst/>
          </a:prstGeom>
          <a:noFill/>
        </p:spPr>
        <p:txBody>
          <a:bodyPr wrap="square" rtlCol="0">
            <a:spAutoFit/>
          </a:bodyPr>
          <a:lstStyle/>
          <a:p>
            <a:r>
              <a:rPr lang="en-US" dirty="0" smtClean="0"/>
              <a:t>=  1,338.23</a:t>
            </a:r>
            <a:endParaRPr lang="en-US" baseline="30000" dirty="0"/>
          </a:p>
        </p:txBody>
      </p:sp>
      <p:sp>
        <p:nvSpPr>
          <p:cNvPr id="46" name="TextBox 45"/>
          <p:cNvSpPr txBox="1"/>
          <p:nvPr/>
        </p:nvSpPr>
        <p:spPr>
          <a:xfrm>
            <a:off x="457200" y="2438400"/>
            <a:ext cx="7772400" cy="646331"/>
          </a:xfrm>
          <a:prstGeom prst="rect">
            <a:avLst/>
          </a:prstGeom>
          <a:noFill/>
        </p:spPr>
        <p:txBody>
          <a:bodyPr wrap="square" rtlCol="0">
            <a:spAutoFit/>
          </a:bodyPr>
          <a:lstStyle/>
          <a:p>
            <a:r>
              <a:rPr lang="en-US" dirty="0" smtClean="0"/>
              <a:t>Example:  What is the Future Value of $1,000 payments at the beginning of each year for five years, earning 6% interest per year with annual compounding?</a:t>
            </a:r>
            <a:endParaRPr lang="en-US" dirty="0"/>
          </a:p>
        </p:txBody>
      </p:sp>
      <p:sp>
        <p:nvSpPr>
          <p:cNvPr id="47" name="TextBox 46"/>
          <p:cNvSpPr txBox="1"/>
          <p:nvPr/>
        </p:nvSpPr>
        <p:spPr>
          <a:xfrm>
            <a:off x="6934200" y="4648200"/>
            <a:ext cx="1371600" cy="369332"/>
          </a:xfrm>
          <a:prstGeom prst="rect">
            <a:avLst/>
          </a:prstGeom>
          <a:noFill/>
        </p:spPr>
        <p:txBody>
          <a:bodyPr wrap="square" rtlCol="0">
            <a:spAutoFit/>
          </a:bodyPr>
          <a:lstStyle/>
          <a:p>
            <a:r>
              <a:rPr lang="en-US" dirty="0" smtClean="0"/>
              <a:t>=  5,975.33</a:t>
            </a:r>
            <a:endParaRPr lang="en-US" baseline="30000" dirty="0"/>
          </a:p>
        </p:txBody>
      </p:sp>
      <p:sp>
        <p:nvSpPr>
          <p:cNvPr id="23" name="TextBox 22"/>
          <p:cNvSpPr txBox="1"/>
          <p:nvPr/>
        </p:nvSpPr>
        <p:spPr>
          <a:xfrm>
            <a:off x="609600" y="4876800"/>
            <a:ext cx="1447800" cy="1754326"/>
          </a:xfrm>
          <a:prstGeom prst="rect">
            <a:avLst/>
          </a:prstGeom>
          <a:noFill/>
        </p:spPr>
        <p:txBody>
          <a:bodyPr wrap="square" rtlCol="0">
            <a:spAutoFit/>
          </a:bodyPr>
          <a:lstStyle/>
          <a:p>
            <a:r>
              <a:rPr lang="en-US" dirty="0" smtClean="0"/>
              <a:t>PMT = 1,000</a:t>
            </a:r>
          </a:p>
          <a:p>
            <a:r>
              <a:rPr lang="en-US" dirty="0" smtClean="0"/>
              <a:t>PMT @ BGN</a:t>
            </a:r>
          </a:p>
          <a:p>
            <a:r>
              <a:rPr lang="en-US" dirty="0" smtClean="0"/>
              <a:t>N = 5</a:t>
            </a:r>
          </a:p>
          <a:p>
            <a:r>
              <a:rPr lang="en-US" dirty="0" smtClean="0"/>
              <a:t>I/Y = 6%</a:t>
            </a:r>
          </a:p>
          <a:p>
            <a:r>
              <a:rPr lang="en-US" dirty="0" smtClean="0"/>
              <a:t>m = 1</a:t>
            </a:r>
          </a:p>
          <a:p>
            <a:r>
              <a:rPr lang="en-US" dirty="0" smtClean="0"/>
              <a:t>FV = ?</a:t>
            </a:r>
          </a:p>
        </p:txBody>
      </p:sp>
      <p:sp>
        <p:nvSpPr>
          <p:cNvPr id="31" name="TextBox 30"/>
          <p:cNvSpPr txBox="1"/>
          <p:nvPr/>
        </p:nvSpPr>
        <p:spPr>
          <a:xfrm>
            <a:off x="1981200" y="6172200"/>
            <a:ext cx="1600200" cy="369332"/>
          </a:xfrm>
          <a:prstGeom prst="rect">
            <a:avLst/>
          </a:prstGeom>
          <a:noFill/>
        </p:spPr>
        <p:txBody>
          <a:bodyPr wrap="square" rtlCol="0">
            <a:spAutoFit/>
          </a:bodyPr>
          <a:lstStyle/>
          <a:p>
            <a:r>
              <a:rPr lang="en-US" dirty="0" smtClean="0"/>
              <a:t>FV = 5,975.32</a:t>
            </a:r>
            <a:endParaRPr lang="en-US" dirty="0"/>
          </a:p>
        </p:txBody>
      </p:sp>
      <p:sp>
        <p:nvSpPr>
          <p:cNvPr id="32" name="TextBox 31"/>
          <p:cNvSpPr txBox="1"/>
          <p:nvPr/>
        </p:nvSpPr>
        <p:spPr>
          <a:xfrm>
            <a:off x="3505200" y="5105400"/>
            <a:ext cx="5334000" cy="1569660"/>
          </a:xfrm>
          <a:prstGeom prst="rect">
            <a:avLst/>
          </a:prstGeom>
          <a:noFill/>
        </p:spPr>
        <p:txBody>
          <a:bodyPr wrap="square" rtlCol="0">
            <a:spAutoFit/>
          </a:bodyPr>
          <a:lstStyle/>
          <a:p>
            <a:r>
              <a:rPr lang="en-US" sz="1600" dirty="0" smtClean="0"/>
              <a:t>To set the TI calculator to make payments at the beginning of the year (BGN), you hit 2</a:t>
            </a:r>
            <a:r>
              <a:rPr lang="en-US" sz="1600" baseline="30000" dirty="0" smtClean="0"/>
              <a:t>nd</a:t>
            </a:r>
            <a:r>
              <a:rPr lang="en-US" sz="1600" dirty="0" smtClean="0"/>
              <a:t>, then PMT (BGN), then 2</a:t>
            </a:r>
            <a:r>
              <a:rPr lang="en-US" sz="1600" baseline="30000" dirty="0" smtClean="0"/>
              <a:t>nd</a:t>
            </a:r>
            <a:r>
              <a:rPr lang="en-US" sz="1600" dirty="0" smtClean="0"/>
              <a:t>, ENTER (SET).  The screen will now show BGN, so you hit 2</a:t>
            </a:r>
            <a:r>
              <a:rPr lang="en-US" sz="1600" baseline="30000" dirty="0" smtClean="0"/>
              <a:t>nd</a:t>
            </a:r>
            <a:r>
              <a:rPr lang="en-US" sz="1600" dirty="0" smtClean="0"/>
              <a:t> and CPT (QUIT) and enter your Time Value of Money information (PMT, N, I/Y) and CPT FV.  For the HP, simply hit Orange and MAR to toggle between BEG and END.</a:t>
            </a:r>
            <a:endParaRPr lang="en-US" sz="1600" dirty="0"/>
          </a:p>
        </p:txBody>
      </p:sp>
      <p:sp>
        <p:nvSpPr>
          <p:cNvPr id="33" name="TextBox 32"/>
          <p:cNvSpPr txBox="1"/>
          <p:nvPr/>
        </p:nvSpPr>
        <p:spPr>
          <a:xfrm>
            <a:off x="2057400" y="2057400"/>
            <a:ext cx="5181600" cy="369332"/>
          </a:xfrm>
          <a:prstGeom prst="rect">
            <a:avLst/>
          </a:prstGeom>
          <a:noFill/>
        </p:spPr>
        <p:txBody>
          <a:bodyPr wrap="square" rtlCol="0">
            <a:spAutoFit/>
          </a:bodyPr>
          <a:lstStyle/>
          <a:p>
            <a:r>
              <a:rPr lang="en-US" dirty="0" smtClean="0"/>
              <a:t>FV = PV x (1 + r) </a:t>
            </a:r>
            <a:r>
              <a:rPr lang="en-US" baseline="30000" dirty="0" smtClean="0"/>
              <a:t>1</a:t>
            </a:r>
            <a:r>
              <a:rPr lang="en-US" dirty="0" smtClean="0"/>
              <a:t> + PV x (1 + r) </a:t>
            </a:r>
            <a:r>
              <a:rPr lang="en-US" baseline="30000" dirty="0" smtClean="0"/>
              <a:t>2</a:t>
            </a:r>
            <a:r>
              <a:rPr lang="en-US" dirty="0" smtClean="0"/>
              <a:t> + … + PV x (1 + r) </a:t>
            </a:r>
            <a:r>
              <a:rPr lang="en-US" baseline="30000" dirty="0" smtClean="0"/>
              <a:t>n</a:t>
            </a:r>
            <a:endParaRPr lang="en-US" baseline="30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20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dissolv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dissolv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23" grpId="0"/>
      <p:bldP spid="31" grpId="0"/>
      <p:bldP spid="32"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of Annuities Due</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21</a:t>
            </a:fld>
            <a:endParaRPr lang="en-US"/>
          </a:p>
        </p:txBody>
      </p:sp>
      <p:sp>
        <p:nvSpPr>
          <p:cNvPr id="6" name="TextBox 5"/>
          <p:cNvSpPr txBox="1"/>
          <p:nvPr/>
        </p:nvSpPr>
        <p:spPr>
          <a:xfrm>
            <a:off x="457200" y="1219200"/>
            <a:ext cx="8153400" cy="646331"/>
          </a:xfrm>
          <a:prstGeom prst="rect">
            <a:avLst/>
          </a:prstGeom>
          <a:noFill/>
        </p:spPr>
        <p:txBody>
          <a:bodyPr wrap="square" rtlCol="0">
            <a:spAutoFit/>
          </a:bodyPr>
          <a:lstStyle/>
          <a:p>
            <a:r>
              <a:rPr lang="en-US" dirty="0" smtClean="0"/>
              <a:t>Present Value of an Annuity Due: how much a given amount of money in the future will be worth today from a series of payments made at the beginning of the year.</a:t>
            </a:r>
            <a:endParaRPr lang="en-US" dirty="0"/>
          </a:p>
        </p:txBody>
      </p:sp>
      <p:sp>
        <p:nvSpPr>
          <p:cNvPr id="15" name="TextBox 14"/>
          <p:cNvSpPr txBox="1"/>
          <p:nvPr/>
        </p:nvSpPr>
        <p:spPr>
          <a:xfrm>
            <a:off x="4267200" y="2971800"/>
            <a:ext cx="2362200" cy="369332"/>
          </a:xfrm>
          <a:prstGeom prst="rect">
            <a:avLst/>
          </a:prstGeom>
          <a:noFill/>
        </p:spPr>
        <p:txBody>
          <a:bodyPr wrap="square" rtlCol="0">
            <a:spAutoFit/>
          </a:bodyPr>
          <a:lstStyle/>
          <a:p>
            <a:r>
              <a:rPr lang="en-US" dirty="0" smtClean="0"/>
              <a:t>PV = 1,000 ÷ (1 + .06) </a:t>
            </a:r>
            <a:r>
              <a:rPr lang="en-US" baseline="30000" dirty="0" smtClean="0"/>
              <a:t>0</a:t>
            </a:r>
            <a:endParaRPr lang="en-US" baseline="30000" dirty="0"/>
          </a:p>
        </p:txBody>
      </p:sp>
      <p:sp>
        <p:nvSpPr>
          <p:cNvPr id="16" name="TextBox 15"/>
          <p:cNvSpPr txBox="1"/>
          <p:nvPr/>
        </p:nvSpPr>
        <p:spPr>
          <a:xfrm>
            <a:off x="4267200" y="3276600"/>
            <a:ext cx="2362200" cy="369332"/>
          </a:xfrm>
          <a:prstGeom prst="rect">
            <a:avLst/>
          </a:prstGeom>
          <a:noFill/>
        </p:spPr>
        <p:txBody>
          <a:bodyPr wrap="square" rtlCol="0">
            <a:spAutoFit/>
          </a:bodyPr>
          <a:lstStyle/>
          <a:p>
            <a:r>
              <a:rPr lang="en-US" dirty="0" smtClean="0"/>
              <a:t>PV = 1,000 ÷ (1 + .06) </a:t>
            </a:r>
            <a:r>
              <a:rPr lang="en-US" baseline="30000" dirty="0" smtClean="0"/>
              <a:t>1</a:t>
            </a:r>
            <a:endParaRPr lang="en-US" baseline="30000" dirty="0"/>
          </a:p>
        </p:txBody>
      </p:sp>
      <p:sp>
        <p:nvSpPr>
          <p:cNvPr id="18" name="TextBox 17"/>
          <p:cNvSpPr txBox="1"/>
          <p:nvPr/>
        </p:nvSpPr>
        <p:spPr>
          <a:xfrm>
            <a:off x="4267200" y="3581400"/>
            <a:ext cx="2362200" cy="369332"/>
          </a:xfrm>
          <a:prstGeom prst="rect">
            <a:avLst/>
          </a:prstGeom>
          <a:noFill/>
        </p:spPr>
        <p:txBody>
          <a:bodyPr wrap="square" rtlCol="0">
            <a:spAutoFit/>
          </a:bodyPr>
          <a:lstStyle/>
          <a:p>
            <a:r>
              <a:rPr lang="en-US" dirty="0" smtClean="0"/>
              <a:t>PV = 1,000 ÷ (1 + .06) </a:t>
            </a:r>
            <a:r>
              <a:rPr lang="en-US" baseline="30000" dirty="0" smtClean="0"/>
              <a:t>2</a:t>
            </a:r>
            <a:endParaRPr lang="en-US" baseline="30000" dirty="0"/>
          </a:p>
        </p:txBody>
      </p:sp>
      <p:sp>
        <p:nvSpPr>
          <p:cNvPr id="19" name="TextBox 18"/>
          <p:cNvSpPr txBox="1"/>
          <p:nvPr/>
        </p:nvSpPr>
        <p:spPr>
          <a:xfrm>
            <a:off x="4267200" y="3886200"/>
            <a:ext cx="2362200" cy="369332"/>
          </a:xfrm>
          <a:prstGeom prst="rect">
            <a:avLst/>
          </a:prstGeom>
          <a:noFill/>
        </p:spPr>
        <p:txBody>
          <a:bodyPr wrap="square" rtlCol="0">
            <a:spAutoFit/>
          </a:bodyPr>
          <a:lstStyle/>
          <a:p>
            <a:r>
              <a:rPr lang="en-US" dirty="0" smtClean="0"/>
              <a:t>PV = 1,000 ÷ (1 + .06) </a:t>
            </a:r>
            <a:r>
              <a:rPr lang="en-US" baseline="30000" dirty="0" smtClean="0"/>
              <a:t>3</a:t>
            </a:r>
            <a:endParaRPr lang="en-US" baseline="30000" dirty="0"/>
          </a:p>
        </p:txBody>
      </p:sp>
      <p:sp>
        <p:nvSpPr>
          <p:cNvPr id="20" name="TextBox 19"/>
          <p:cNvSpPr txBox="1"/>
          <p:nvPr/>
        </p:nvSpPr>
        <p:spPr>
          <a:xfrm>
            <a:off x="4267200" y="4191000"/>
            <a:ext cx="2362200" cy="369332"/>
          </a:xfrm>
          <a:prstGeom prst="rect">
            <a:avLst/>
          </a:prstGeom>
          <a:noFill/>
        </p:spPr>
        <p:txBody>
          <a:bodyPr wrap="square" rtlCol="0">
            <a:spAutoFit/>
          </a:bodyPr>
          <a:lstStyle/>
          <a:p>
            <a:r>
              <a:rPr lang="en-US" dirty="0" smtClean="0"/>
              <a:t>PV = 1,000 ÷ (1 + .06) </a:t>
            </a:r>
            <a:r>
              <a:rPr lang="en-US" baseline="30000" dirty="0" smtClean="0"/>
              <a:t>4</a:t>
            </a:r>
            <a:endParaRPr lang="en-US" baseline="30000" dirty="0"/>
          </a:p>
        </p:txBody>
      </p:sp>
      <p:sp>
        <p:nvSpPr>
          <p:cNvPr id="24" name="TextBox 23"/>
          <p:cNvSpPr txBox="1"/>
          <p:nvPr/>
        </p:nvSpPr>
        <p:spPr>
          <a:xfrm>
            <a:off x="533400" y="2971800"/>
            <a:ext cx="3276600" cy="369332"/>
          </a:xfrm>
          <a:prstGeom prst="rect">
            <a:avLst/>
          </a:prstGeom>
          <a:noFill/>
        </p:spPr>
        <p:txBody>
          <a:bodyPr wrap="square" rtlCol="0">
            <a:spAutoFit/>
          </a:bodyPr>
          <a:lstStyle/>
          <a:p>
            <a:r>
              <a:rPr lang="en-US" dirty="0" smtClean="0"/>
              <a:t>Payment at beginning of 1</a:t>
            </a:r>
            <a:r>
              <a:rPr lang="en-US" baseline="30000" dirty="0" smtClean="0"/>
              <a:t>st</a:t>
            </a:r>
            <a:r>
              <a:rPr lang="en-US" dirty="0" smtClean="0"/>
              <a:t> year</a:t>
            </a:r>
            <a:endParaRPr lang="en-US" baseline="30000" dirty="0"/>
          </a:p>
        </p:txBody>
      </p:sp>
      <p:sp>
        <p:nvSpPr>
          <p:cNvPr id="25" name="TextBox 24"/>
          <p:cNvSpPr txBox="1"/>
          <p:nvPr/>
        </p:nvSpPr>
        <p:spPr>
          <a:xfrm>
            <a:off x="533400" y="3276600"/>
            <a:ext cx="3276600" cy="369332"/>
          </a:xfrm>
          <a:prstGeom prst="rect">
            <a:avLst/>
          </a:prstGeom>
          <a:noFill/>
        </p:spPr>
        <p:txBody>
          <a:bodyPr wrap="square" rtlCol="0">
            <a:spAutoFit/>
          </a:bodyPr>
          <a:lstStyle/>
          <a:p>
            <a:r>
              <a:rPr lang="en-US" dirty="0" smtClean="0"/>
              <a:t>Payment at beginning of 2</a:t>
            </a:r>
            <a:r>
              <a:rPr lang="en-US" baseline="30000" dirty="0" smtClean="0"/>
              <a:t>nd</a:t>
            </a:r>
            <a:r>
              <a:rPr lang="en-US" dirty="0" smtClean="0"/>
              <a:t> year</a:t>
            </a:r>
            <a:endParaRPr lang="en-US" baseline="30000" dirty="0"/>
          </a:p>
        </p:txBody>
      </p:sp>
      <p:sp>
        <p:nvSpPr>
          <p:cNvPr id="26" name="TextBox 25"/>
          <p:cNvSpPr txBox="1"/>
          <p:nvPr/>
        </p:nvSpPr>
        <p:spPr>
          <a:xfrm>
            <a:off x="533400" y="3581400"/>
            <a:ext cx="3200400" cy="369332"/>
          </a:xfrm>
          <a:prstGeom prst="rect">
            <a:avLst/>
          </a:prstGeom>
          <a:noFill/>
        </p:spPr>
        <p:txBody>
          <a:bodyPr wrap="square" rtlCol="0">
            <a:spAutoFit/>
          </a:bodyPr>
          <a:lstStyle/>
          <a:p>
            <a:r>
              <a:rPr lang="en-US" dirty="0" smtClean="0"/>
              <a:t>Payment at beginning of 3</a:t>
            </a:r>
            <a:r>
              <a:rPr lang="en-US" baseline="30000" dirty="0" smtClean="0"/>
              <a:t>rd</a:t>
            </a:r>
            <a:r>
              <a:rPr lang="en-US" dirty="0" smtClean="0"/>
              <a:t> year</a:t>
            </a:r>
            <a:endParaRPr lang="en-US" baseline="30000" dirty="0"/>
          </a:p>
        </p:txBody>
      </p:sp>
      <p:sp>
        <p:nvSpPr>
          <p:cNvPr id="27" name="TextBox 26"/>
          <p:cNvSpPr txBox="1"/>
          <p:nvPr/>
        </p:nvSpPr>
        <p:spPr>
          <a:xfrm>
            <a:off x="533400" y="3886200"/>
            <a:ext cx="3200400" cy="369332"/>
          </a:xfrm>
          <a:prstGeom prst="rect">
            <a:avLst/>
          </a:prstGeom>
          <a:noFill/>
        </p:spPr>
        <p:txBody>
          <a:bodyPr wrap="square" rtlCol="0">
            <a:spAutoFit/>
          </a:bodyPr>
          <a:lstStyle/>
          <a:p>
            <a:r>
              <a:rPr lang="en-US" dirty="0" smtClean="0"/>
              <a:t>Payment at beginning of 4</a:t>
            </a:r>
            <a:r>
              <a:rPr lang="en-US" baseline="30000" dirty="0" smtClean="0"/>
              <a:t>th</a:t>
            </a:r>
            <a:r>
              <a:rPr lang="en-US" dirty="0" smtClean="0"/>
              <a:t> year</a:t>
            </a:r>
            <a:endParaRPr lang="en-US" baseline="30000" dirty="0"/>
          </a:p>
        </p:txBody>
      </p:sp>
      <p:sp>
        <p:nvSpPr>
          <p:cNvPr id="29" name="TextBox 28"/>
          <p:cNvSpPr txBox="1"/>
          <p:nvPr/>
        </p:nvSpPr>
        <p:spPr>
          <a:xfrm>
            <a:off x="533400" y="4191000"/>
            <a:ext cx="3200400" cy="369332"/>
          </a:xfrm>
          <a:prstGeom prst="rect">
            <a:avLst/>
          </a:prstGeom>
          <a:noFill/>
        </p:spPr>
        <p:txBody>
          <a:bodyPr wrap="square" rtlCol="0">
            <a:spAutoFit/>
          </a:bodyPr>
          <a:lstStyle/>
          <a:p>
            <a:r>
              <a:rPr lang="en-US" dirty="0" smtClean="0"/>
              <a:t>Payment at beginning of 5</a:t>
            </a:r>
            <a:r>
              <a:rPr lang="en-US" baseline="30000" dirty="0" smtClean="0"/>
              <a:t>th</a:t>
            </a:r>
            <a:r>
              <a:rPr lang="en-US" dirty="0" smtClean="0"/>
              <a:t> year</a:t>
            </a:r>
            <a:endParaRPr lang="en-US" baseline="30000" dirty="0"/>
          </a:p>
        </p:txBody>
      </p:sp>
      <p:sp>
        <p:nvSpPr>
          <p:cNvPr id="30" name="TextBox 29"/>
          <p:cNvSpPr txBox="1"/>
          <p:nvPr/>
        </p:nvSpPr>
        <p:spPr>
          <a:xfrm>
            <a:off x="7086600" y="2971800"/>
            <a:ext cx="1295400" cy="369332"/>
          </a:xfrm>
          <a:prstGeom prst="rect">
            <a:avLst/>
          </a:prstGeom>
          <a:noFill/>
        </p:spPr>
        <p:txBody>
          <a:bodyPr wrap="square" rtlCol="0">
            <a:spAutoFit/>
          </a:bodyPr>
          <a:lstStyle/>
          <a:p>
            <a:r>
              <a:rPr lang="en-US" dirty="0" smtClean="0"/>
              <a:t>=  1,000.00</a:t>
            </a:r>
            <a:endParaRPr lang="en-US" dirty="0"/>
          </a:p>
        </p:txBody>
      </p:sp>
      <p:sp>
        <p:nvSpPr>
          <p:cNvPr id="42" name="TextBox 41"/>
          <p:cNvSpPr txBox="1"/>
          <p:nvPr/>
        </p:nvSpPr>
        <p:spPr>
          <a:xfrm>
            <a:off x="7086600" y="3276600"/>
            <a:ext cx="1295400" cy="369332"/>
          </a:xfrm>
          <a:prstGeom prst="rect">
            <a:avLst/>
          </a:prstGeom>
          <a:noFill/>
        </p:spPr>
        <p:txBody>
          <a:bodyPr wrap="square" rtlCol="0">
            <a:spAutoFit/>
          </a:bodyPr>
          <a:lstStyle/>
          <a:p>
            <a:r>
              <a:rPr lang="en-US" dirty="0" smtClean="0"/>
              <a:t>=     943.40</a:t>
            </a:r>
            <a:endParaRPr lang="en-US" baseline="30000" dirty="0"/>
          </a:p>
        </p:txBody>
      </p:sp>
      <p:sp>
        <p:nvSpPr>
          <p:cNvPr id="43" name="TextBox 42"/>
          <p:cNvSpPr txBox="1"/>
          <p:nvPr/>
        </p:nvSpPr>
        <p:spPr>
          <a:xfrm>
            <a:off x="7086600" y="3581400"/>
            <a:ext cx="1295400" cy="369332"/>
          </a:xfrm>
          <a:prstGeom prst="rect">
            <a:avLst/>
          </a:prstGeom>
          <a:noFill/>
        </p:spPr>
        <p:txBody>
          <a:bodyPr wrap="square" rtlCol="0">
            <a:spAutoFit/>
          </a:bodyPr>
          <a:lstStyle/>
          <a:p>
            <a:r>
              <a:rPr lang="en-US" dirty="0" smtClean="0"/>
              <a:t>=     890.00</a:t>
            </a:r>
            <a:endParaRPr lang="en-US" baseline="30000" dirty="0"/>
          </a:p>
        </p:txBody>
      </p:sp>
      <p:sp>
        <p:nvSpPr>
          <p:cNvPr id="44" name="TextBox 43"/>
          <p:cNvSpPr txBox="1"/>
          <p:nvPr/>
        </p:nvSpPr>
        <p:spPr>
          <a:xfrm>
            <a:off x="7086600" y="3886200"/>
            <a:ext cx="1295400" cy="369332"/>
          </a:xfrm>
          <a:prstGeom prst="rect">
            <a:avLst/>
          </a:prstGeom>
          <a:noFill/>
        </p:spPr>
        <p:txBody>
          <a:bodyPr wrap="square" rtlCol="0">
            <a:spAutoFit/>
          </a:bodyPr>
          <a:lstStyle/>
          <a:p>
            <a:r>
              <a:rPr lang="en-US" dirty="0" smtClean="0"/>
              <a:t>=     839.62</a:t>
            </a:r>
            <a:endParaRPr lang="en-US" baseline="30000" dirty="0"/>
          </a:p>
        </p:txBody>
      </p:sp>
      <p:sp>
        <p:nvSpPr>
          <p:cNvPr id="45" name="TextBox 44"/>
          <p:cNvSpPr txBox="1"/>
          <p:nvPr/>
        </p:nvSpPr>
        <p:spPr>
          <a:xfrm>
            <a:off x="7086600" y="4191000"/>
            <a:ext cx="1295400" cy="369332"/>
          </a:xfrm>
          <a:prstGeom prst="rect">
            <a:avLst/>
          </a:prstGeom>
          <a:noFill/>
        </p:spPr>
        <p:txBody>
          <a:bodyPr wrap="square" rtlCol="0">
            <a:spAutoFit/>
          </a:bodyPr>
          <a:lstStyle/>
          <a:p>
            <a:r>
              <a:rPr lang="en-US" dirty="0" smtClean="0"/>
              <a:t>=     792.09</a:t>
            </a:r>
            <a:endParaRPr lang="en-US" baseline="30000" dirty="0"/>
          </a:p>
        </p:txBody>
      </p:sp>
      <p:sp>
        <p:nvSpPr>
          <p:cNvPr id="46" name="TextBox 45"/>
          <p:cNvSpPr txBox="1"/>
          <p:nvPr/>
        </p:nvSpPr>
        <p:spPr>
          <a:xfrm>
            <a:off x="457200" y="2286000"/>
            <a:ext cx="7772400" cy="646331"/>
          </a:xfrm>
          <a:prstGeom prst="rect">
            <a:avLst/>
          </a:prstGeom>
          <a:noFill/>
        </p:spPr>
        <p:txBody>
          <a:bodyPr wrap="square" rtlCol="0">
            <a:spAutoFit/>
          </a:bodyPr>
          <a:lstStyle/>
          <a:p>
            <a:r>
              <a:rPr lang="en-US" dirty="0" smtClean="0"/>
              <a:t>Example:  What is the Present Value of $1,000 payments at the beginning of each year for five years, earning 6% interest per year with annual compounding?</a:t>
            </a:r>
            <a:endParaRPr lang="en-US" dirty="0"/>
          </a:p>
        </p:txBody>
      </p:sp>
      <p:sp>
        <p:nvSpPr>
          <p:cNvPr id="47" name="TextBox 46"/>
          <p:cNvSpPr txBox="1"/>
          <p:nvPr/>
        </p:nvSpPr>
        <p:spPr>
          <a:xfrm>
            <a:off x="7086600" y="4495800"/>
            <a:ext cx="1295400" cy="369332"/>
          </a:xfrm>
          <a:prstGeom prst="rect">
            <a:avLst/>
          </a:prstGeom>
          <a:noFill/>
        </p:spPr>
        <p:txBody>
          <a:bodyPr wrap="square" rtlCol="0">
            <a:spAutoFit/>
          </a:bodyPr>
          <a:lstStyle/>
          <a:p>
            <a:r>
              <a:rPr lang="en-US" dirty="0" smtClean="0"/>
              <a:t>=  4,465.11</a:t>
            </a:r>
            <a:endParaRPr lang="en-US" baseline="30000" dirty="0"/>
          </a:p>
        </p:txBody>
      </p:sp>
      <p:sp>
        <p:nvSpPr>
          <p:cNvPr id="23" name="TextBox 22"/>
          <p:cNvSpPr txBox="1"/>
          <p:nvPr/>
        </p:nvSpPr>
        <p:spPr>
          <a:xfrm>
            <a:off x="609600" y="4724400"/>
            <a:ext cx="1447800" cy="1754326"/>
          </a:xfrm>
          <a:prstGeom prst="rect">
            <a:avLst/>
          </a:prstGeom>
          <a:noFill/>
        </p:spPr>
        <p:txBody>
          <a:bodyPr wrap="square" rtlCol="0">
            <a:spAutoFit/>
          </a:bodyPr>
          <a:lstStyle/>
          <a:p>
            <a:r>
              <a:rPr lang="en-US" dirty="0" smtClean="0"/>
              <a:t>PMT = 1,000</a:t>
            </a:r>
          </a:p>
          <a:p>
            <a:r>
              <a:rPr lang="en-US" dirty="0" smtClean="0"/>
              <a:t>PMT @ BGN</a:t>
            </a:r>
          </a:p>
          <a:p>
            <a:r>
              <a:rPr lang="en-US" dirty="0" smtClean="0"/>
              <a:t>N = 5</a:t>
            </a:r>
          </a:p>
          <a:p>
            <a:r>
              <a:rPr lang="en-US" dirty="0" smtClean="0"/>
              <a:t>I/Y = 6%</a:t>
            </a:r>
          </a:p>
          <a:p>
            <a:r>
              <a:rPr lang="en-US" dirty="0" smtClean="0"/>
              <a:t>m = 1</a:t>
            </a:r>
          </a:p>
          <a:p>
            <a:r>
              <a:rPr lang="en-US" dirty="0" smtClean="0"/>
              <a:t>PV = ?</a:t>
            </a:r>
          </a:p>
        </p:txBody>
      </p:sp>
      <p:sp>
        <p:nvSpPr>
          <p:cNvPr id="31" name="TextBox 30"/>
          <p:cNvSpPr txBox="1"/>
          <p:nvPr/>
        </p:nvSpPr>
        <p:spPr>
          <a:xfrm>
            <a:off x="1828800" y="5867400"/>
            <a:ext cx="1600200" cy="369332"/>
          </a:xfrm>
          <a:prstGeom prst="rect">
            <a:avLst/>
          </a:prstGeom>
          <a:noFill/>
        </p:spPr>
        <p:txBody>
          <a:bodyPr wrap="square" rtlCol="0">
            <a:spAutoFit/>
          </a:bodyPr>
          <a:lstStyle/>
          <a:p>
            <a:r>
              <a:rPr lang="en-US" dirty="0" smtClean="0"/>
              <a:t>PV = -4,465.11</a:t>
            </a:r>
            <a:endParaRPr lang="en-US" dirty="0"/>
          </a:p>
        </p:txBody>
      </p:sp>
      <p:sp>
        <p:nvSpPr>
          <p:cNvPr id="32" name="TextBox 31"/>
          <p:cNvSpPr txBox="1"/>
          <p:nvPr/>
        </p:nvSpPr>
        <p:spPr>
          <a:xfrm>
            <a:off x="3505200" y="4953000"/>
            <a:ext cx="5334000" cy="1569660"/>
          </a:xfrm>
          <a:prstGeom prst="rect">
            <a:avLst/>
          </a:prstGeom>
          <a:noFill/>
        </p:spPr>
        <p:txBody>
          <a:bodyPr wrap="square" rtlCol="0">
            <a:spAutoFit/>
          </a:bodyPr>
          <a:lstStyle/>
          <a:p>
            <a:r>
              <a:rPr lang="en-US" sz="1600" dirty="0" smtClean="0"/>
              <a:t>To set the TI calculator to make payments at the beginning of the year (BGN), you hit 2</a:t>
            </a:r>
            <a:r>
              <a:rPr lang="en-US" sz="1600" baseline="30000" dirty="0" smtClean="0"/>
              <a:t>nd</a:t>
            </a:r>
            <a:r>
              <a:rPr lang="en-US" sz="1600" dirty="0" smtClean="0"/>
              <a:t>, then PMT (BGN), then 2</a:t>
            </a:r>
            <a:r>
              <a:rPr lang="en-US" sz="1600" baseline="30000" dirty="0" smtClean="0"/>
              <a:t>nd</a:t>
            </a:r>
            <a:r>
              <a:rPr lang="en-US" sz="1600" dirty="0" smtClean="0"/>
              <a:t>, ENTER (SET).  The screen will now show BGN, so you hit 2</a:t>
            </a:r>
            <a:r>
              <a:rPr lang="en-US" sz="1600" baseline="30000" dirty="0" smtClean="0"/>
              <a:t>nd</a:t>
            </a:r>
            <a:r>
              <a:rPr lang="en-US" sz="1600" dirty="0" smtClean="0"/>
              <a:t> and CPT (QUIT) and enter your Time Value of Money information (PMT, N, I/Y) and CPT FV.  For the HP, simply hit Orange and MAR to toggle between BEG and END.</a:t>
            </a:r>
            <a:endParaRPr lang="en-US" sz="1600" dirty="0"/>
          </a:p>
        </p:txBody>
      </p:sp>
      <p:sp>
        <p:nvSpPr>
          <p:cNvPr id="33" name="TextBox 32"/>
          <p:cNvSpPr txBox="1"/>
          <p:nvPr/>
        </p:nvSpPr>
        <p:spPr>
          <a:xfrm>
            <a:off x="2057400" y="1905000"/>
            <a:ext cx="5181600" cy="369332"/>
          </a:xfrm>
          <a:prstGeom prst="rect">
            <a:avLst/>
          </a:prstGeom>
          <a:noFill/>
        </p:spPr>
        <p:txBody>
          <a:bodyPr wrap="square" rtlCol="0">
            <a:spAutoFit/>
          </a:bodyPr>
          <a:lstStyle/>
          <a:p>
            <a:r>
              <a:rPr lang="en-US" dirty="0" smtClean="0"/>
              <a:t>PV = FV ÷ (1 + r) </a:t>
            </a:r>
            <a:r>
              <a:rPr lang="en-US" baseline="30000" dirty="0" smtClean="0"/>
              <a:t>0</a:t>
            </a:r>
            <a:r>
              <a:rPr lang="en-US" dirty="0" smtClean="0"/>
              <a:t> + FV ÷ (1 + r) </a:t>
            </a:r>
            <a:r>
              <a:rPr lang="en-US" baseline="30000" dirty="0" smtClean="0"/>
              <a:t>1</a:t>
            </a:r>
            <a:r>
              <a:rPr lang="en-US" dirty="0" smtClean="0"/>
              <a:t> + … + FV ÷ (1 + r) </a:t>
            </a:r>
            <a:r>
              <a:rPr lang="en-US" baseline="30000" dirty="0" smtClean="0"/>
              <a:t>n - 1</a:t>
            </a:r>
            <a:endParaRPr lang="en-US" baseline="30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10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1000"/>
                                        <p:tgtEl>
                                          <p:spTgt spid="3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10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left)">
                                      <p:cBhvr>
                                        <p:cTn id="34" dur="1000"/>
                                        <p:tgtEl>
                                          <p:spTgt spid="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1000"/>
                                        <p:tgtEl>
                                          <p:spTgt spid="1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1000"/>
                                        <p:tgtEl>
                                          <p:spTgt spid="4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left)">
                                      <p:cBhvr>
                                        <p:cTn id="50" dur="1000"/>
                                        <p:tgtEl>
                                          <p:spTgt spid="2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left)">
                                      <p:cBhvr>
                                        <p:cTn id="53" dur="1000"/>
                                        <p:tgtEl>
                                          <p:spTgt spid="19"/>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10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left)">
                                      <p:cBhvr>
                                        <p:cTn id="61" dur="1000"/>
                                        <p:tgtEl>
                                          <p:spTgt spid="2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left)">
                                      <p:cBhvr>
                                        <p:cTn id="67" dur="10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
                                        </p:tgtEl>
                                        <p:attrNameLst>
                                          <p:attrName>style.visibility</p:attrName>
                                        </p:attrNameLst>
                                      </p:cBhvr>
                                      <p:to>
                                        <p:strVal val="visible"/>
                                      </p:to>
                                    </p:set>
                                    <p:animEffect transition="in" filter="fade">
                                      <p:cBhvr>
                                        <p:cTn id="72" dur="2000"/>
                                        <p:tgtEl>
                                          <p:spTgt spid="4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dissolv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dissolv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fade">
                                      <p:cBhvr>
                                        <p:cTn id="8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4" grpId="0"/>
      <p:bldP spid="25" grpId="0"/>
      <p:bldP spid="26" grpId="0"/>
      <p:bldP spid="27" grpId="0"/>
      <p:bldP spid="29" grpId="0"/>
      <p:bldP spid="30" grpId="0"/>
      <p:bldP spid="42" grpId="0"/>
      <p:bldP spid="43" grpId="0"/>
      <p:bldP spid="44" grpId="0"/>
      <p:bldP spid="45" grpId="0"/>
      <p:bldP spid="46" grpId="0"/>
      <p:bldP spid="47" grpId="0"/>
      <p:bldP spid="23" grpId="0"/>
      <p:bldP spid="31" grpId="0"/>
      <p:bldP spid="32"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Present Value of Annuity Due using the TI BAII Plus</a:t>
            </a:r>
          </a:p>
          <a:p>
            <a:pPr>
              <a:buNone/>
            </a:pPr>
            <a:endParaRPr lang="en-US" dirty="0" smtClean="0"/>
          </a:p>
        </p:txBody>
      </p:sp>
      <p:sp>
        <p:nvSpPr>
          <p:cNvPr id="8" name="TextBox 7"/>
          <p:cNvSpPr txBox="1"/>
          <p:nvPr/>
        </p:nvSpPr>
        <p:spPr>
          <a:xfrm>
            <a:off x="4953000" y="30480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953000" y="5105400"/>
            <a:ext cx="3962400" cy="1477328"/>
          </a:xfrm>
          <a:prstGeom prst="rect">
            <a:avLst/>
          </a:prstGeom>
          <a:noFill/>
        </p:spPr>
        <p:txBody>
          <a:bodyPr wrap="square" rtlCol="0">
            <a:spAutoFit/>
          </a:bodyPr>
          <a:lstStyle/>
          <a:p>
            <a:r>
              <a:rPr lang="en-US" dirty="0" smtClean="0"/>
              <a:t>Step 4: Enter your TVM Variables</a:t>
            </a:r>
          </a:p>
          <a:p>
            <a:pPr>
              <a:buFont typeface="Arial" pitchFamily="34" charset="0"/>
              <a:buChar char="•"/>
            </a:pPr>
            <a:r>
              <a:rPr lang="en-US" dirty="0" smtClean="0"/>
              <a:t>  1,000, PMT</a:t>
            </a:r>
          </a:p>
          <a:p>
            <a:pPr>
              <a:buFont typeface="Arial" pitchFamily="34" charset="0"/>
              <a:buChar char="•"/>
            </a:pPr>
            <a:r>
              <a:rPr lang="en-US" dirty="0" smtClean="0"/>
              <a:t>  6, I/Y</a:t>
            </a:r>
          </a:p>
          <a:p>
            <a:pPr>
              <a:buFont typeface="Arial" pitchFamily="34" charset="0"/>
              <a:buChar char="•"/>
            </a:pPr>
            <a:r>
              <a:rPr lang="en-US" dirty="0" smtClean="0"/>
              <a:t>  5, N</a:t>
            </a:r>
          </a:p>
          <a:p>
            <a:pPr>
              <a:buFont typeface="Arial" pitchFamily="34" charset="0"/>
              <a:buChar char="•"/>
            </a:pPr>
            <a:r>
              <a:rPr lang="en-US" dirty="0" smtClean="0"/>
              <a:t>  CPT, PV</a:t>
            </a:r>
            <a:endParaRPr lang="en-US" dirty="0"/>
          </a:p>
        </p:txBody>
      </p:sp>
      <p:sp>
        <p:nvSpPr>
          <p:cNvPr id="10" name="TextBox 9"/>
          <p:cNvSpPr txBox="1"/>
          <p:nvPr/>
        </p:nvSpPr>
        <p:spPr>
          <a:xfrm>
            <a:off x="4953000" y="37338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800600" y="1371600"/>
            <a:ext cx="2819400" cy="1246495"/>
          </a:xfrm>
          <a:prstGeom prst="rect">
            <a:avLst/>
          </a:prstGeom>
          <a:noFill/>
        </p:spPr>
        <p:txBody>
          <a:bodyPr wrap="square" rtlCol="0">
            <a:spAutoFit/>
          </a:bodyPr>
          <a:lstStyle/>
          <a:p>
            <a:r>
              <a:rPr lang="en-US" sz="1500" dirty="0" smtClean="0"/>
              <a:t>Example:  What is the Present Value of $1,000 payments at the beginning of each year for five years, earning 6% interest per year with annual compounding?</a:t>
            </a:r>
            <a:endParaRPr lang="en-US" sz="1500" dirty="0"/>
          </a:p>
        </p:txBody>
      </p:sp>
      <p:sp>
        <p:nvSpPr>
          <p:cNvPr id="37" name="TextBox 36"/>
          <p:cNvSpPr txBox="1"/>
          <p:nvPr/>
        </p:nvSpPr>
        <p:spPr>
          <a:xfrm>
            <a:off x="7543800" y="1371600"/>
            <a:ext cx="1447800" cy="1754326"/>
          </a:xfrm>
          <a:prstGeom prst="rect">
            <a:avLst/>
          </a:prstGeom>
          <a:noFill/>
        </p:spPr>
        <p:txBody>
          <a:bodyPr wrap="square" rtlCol="0">
            <a:spAutoFit/>
          </a:bodyPr>
          <a:lstStyle/>
          <a:p>
            <a:r>
              <a:rPr lang="en-US" dirty="0" smtClean="0"/>
              <a:t>PMT = 1,000</a:t>
            </a:r>
          </a:p>
          <a:p>
            <a:r>
              <a:rPr lang="en-US" dirty="0" smtClean="0"/>
              <a:t>PMT @ BGN</a:t>
            </a:r>
          </a:p>
          <a:p>
            <a:r>
              <a:rPr lang="en-US" dirty="0" smtClean="0"/>
              <a:t>I/Y = 6%</a:t>
            </a:r>
          </a:p>
          <a:p>
            <a:r>
              <a:rPr lang="en-US" dirty="0" smtClean="0"/>
              <a:t>N = 5 x 1</a:t>
            </a:r>
          </a:p>
          <a:p>
            <a:r>
              <a:rPr lang="en-US" dirty="0" smtClean="0"/>
              <a:t>P/Y = 1</a:t>
            </a:r>
          </a:p>
          <a:p>
            <a:r>
              <a:rPr lang="en-US" dirty="0" smtClean="0"/>
              <a:t>PV = ?</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22</a:t>
            </a:fld>
            <a:endParaRPr lang="en-US" dirty="0"/>
          </a:p>
        </p:txBody>
      </p:sp>
      <p:sp>
        <p:nvSpPr>
          <p:cNvPr id="51" name="TextBox 50"/>
          <p:cNvSpPr txBox="1"/>
          <p:nvPr/>
        </p:nvSpPr>
        <p:spPr>
          <a:xfrm>
            <a:off x="6858000" y="5867400"/>
            <a:ext cx="1676400" cy="369332"/>
          </a:xfrm>
          <a:prstGeom prst="rect">
            <a:avLst/>
          </a:prstGeom>
          <a:noFill/>
        </p:spPr>
        <p:txBody>
          <a:bodyPr wrap="square" rtlCol="0">
            <a:spAutoFit/>
          </a:bodyPr>
          <a:lstStyle/>
          <a:p>
            <a:r>
              <a:rPr lang="en-US" dirty="0" smtClean="0"/>
              <a:t>PV = -4,465.11</a:t>
            </a:r>
            <a:endParaRPr lang="en-US" dirty="0"/>
          </a:p>
        </p:txBody>
      </p:sp>
      <p:sp>
        <p:nvSpPr>
          <p:cNvPr id="52" name="Rounded Rectangle 51"/>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4953000" y="4419600"/>
            <a:ext cx="4191000" cy="646331"/>
          </a:xfrm>
          <a:prstGeom prst="rect">
            <a:avLst/>
          </a:prstGeom>
          <a:noFill/>
        </p:spPr>
        <p:txBody>
          <a:bodyPr wrap="square" rtlCol="0">
            <a:spAutoFit/>
          </a:bodyPr>
          <a:lstStyle/>
          <a:p>
            <a:r>
              <a:rPr lang="en-US" dirty="0" smtClean="0"/>
              <a:t>Step 3: Set Payments to Beginning</a:t>
            </a:r>
          </a:p>
          <a:p>
            <a:pPr>
              <a:buFont typeface="Arial" pitchFamily="34" charset="0"/>
              <a:buChar char="•"/>
            </a:pPr>
            <a:r>
              <a:rPr lang="en-US" dirty="0" smtClean="0"/>
              <a:t>  2</a:t>
            </a:r>
            <a:r>
              <a:rPr lang="en-US" baseline="30000" dirty="0" smtClean="0"/>
              <a:t>nd</a:t>
            </a:r>
            <a:r>
              <a:rPr lang="en-US" dirty="0" smtClean="0"/>
              <a:t>, PMT, 2</a:t>
            </a:r>
            <a:r>
              <a:rPr lang="en-US" baseline="30000" dirty="0" smtClean="0"/>
              <a:t>nd</a:t>
            </a:r>
            <a:r>
              <a:rPr lang="en-US" dirty="0" smtClean="0"/>
              <a:t>, Enter (Set), 2</a:t>
            </a:r>
            <a:r>
              <a:rPr lang="en-US" baseline="30000" dirty="0" smtClean="0"/>
              <a:t>nd</a:t>
            </a:r>
            <a:r>
              <a:rPr lang="en-US" dirty="0" smtClean="0"/>
              <a:t>, CPT (Quit)</a:t>
            </a:r>
          </a:p>
        </p:txBody>
      </p:sp>
      <p:sp>
        <p:nvSpPr>
          <p:cNvPr id="76" name="Rounded Rectangle 75"/>
          <p:cNvSpPr/>
          <p:nvPr/>
        </p:nvSpPr>
        <p:spPr>
          <a:xfrm>
            <a:off x="25908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25908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12954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12192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12192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1219200" y="58674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25908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5908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295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5334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1981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6"/>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7"/>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8"/>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7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9"/>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79"/>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0"/>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8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81"/>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81"/>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2"/>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82"/>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83"/>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8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4"/>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84"/>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5"/>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8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75"/>
                                        </p:tgtEl>
                                        <p:attrNameLst>
                                          <p:attrName>style.visibility</p:attrName>
                                        </p:attrNameLst>
                                      </p:cBhvr>
                                      <p:to>
                                        <p:strVal val="visible"/>
                                      </p:to>
                                    </p:set>
                                    <p:animEffect transition="in" filter="wipe(left)">
                                      <p:cBhvr>
                                        <p:cTn id="107" dur="1000"/>
                                        <p:tgtEl>
                                          <p:spTgt spid="75"/>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6"/>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6"/>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7"/>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7"/>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8"/>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8"/>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9"/>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90"/>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90"/>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1"/>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91"/>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nodeType="clickEffect">
                                  <p:stCondLst>
                                    <p:cond delay="0"/>
                                  </p:stCondLst>
                                  <p:childTnLst>
                                    <p:set>
                                      <p:cBhvr>
                                        <p:cTn id="153" dur="1" fill="hold">
                                          <p:stCondLst>
                                            <p:cond delay="0"/>
                                          </p:stCondLst>
                                        </p:cTn>
                                        <p:tgtEl>
                                          <p:spTgt spid="9"/>
                                        </p:tgtEl>
                                        <p:attrNameLst>
                                          <p:attrName>style.visibility</p:attrName>
                                        </p:attrNameLst>
                                      </p:cBhvr>
                                      <p:to>
                                        <p:strVal val="visible"/>
                                      </p:to>
                                    </p:set>
                                    <p:animEffect transition="in" filter="wipe(left)">
                                      <p:cBhvr>
                                        <p:cTn id="154" dur="1000"/>
                                        <p:tgtEl>
                                          <p:spTgt spid="9"/>
                                        </p:tgtEl>
                                      </p:cBhvr>
                                    </p:animEffec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92"/>
                                        </p:tgtEl>
                                        <p:attrNameLst>
                                          <p:attrName>style.visibility</p:attrName>
                                        </p:attrNameLst>
                                      </p:cBhvr>
                                      <p:to>
                                        <p:strVal val="visible"/>
                                      </p:to>
                                    </p:set>
                                  </p:childTnLst>
                                </p:cTn>
                              </p:par>
                            </p:childTnLst>
                          </p:cTn>
                        </p:par>
                        <p:par>
                          <p:cTn id="159" fill="hold">
                            <p:stCondLst>
                              <p:cond delay="0"/>
                            </p:stCondLst>
                            <p:childTnLst>
                              <p:par>
                                <p:cTn id="160" presetID="1" presetClass="exit" presetSubtype="0" fill="hold" grpId="1" nodeType="afterEffect">
                                  <p:stCondLst>
                                    <p:cond delay="1000"/>
                                  </p:stCondLst>
                                  <p:childTnLst>
                                    <p:set>
                                      <p:cBhvr>
                                        <p:cTn id="161" dur="1" fill="hold">
                                          <p:stCondLst>
                                            <p:cond delay="0"/>
                                          </p:stCondLst>
                                        </p:cTn>
                                        <p:tgtEl>
                                          <p:spTgt spid="92"/>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94"/>
                                        </p:tgtEl>
                                        <p:attrNameLst>
                                          <p:attrName>style.visibility</p:attrName>
                                        </p:attrNameLst>
                                      </p:cBhvr>
                                      <p:to>
                                        <p:strVal val="visible"/>
                                      </p:to>
                                    </p:set>
                                  </p:childTnLst>
                                </p:cTn>
                              </p:par>
                            </p:childTnLst>
                          </p:cTn>
                        </p:par>
                        <p:par>
                          <p:cTn id="166" fill="hold">
                            <p:stCondLst>
                              <p:cond delay="0"/>
                            </p:stCondLst>
                            <p:childTnLst>
                              <p:par>
                                <p:cTn id="167" presetID="1" presetClass="exit" presetSubtype="0" fill="hold" grpId="1" nodeType="afterEffect">
                                  <p:stCondLst>
                                    <p:cond delay="1000"/>
                                  </p:stCondLst>
                                  <p:childTnLst>
                                    <p:set>
                                      <p:cBhvr>
                                        <p:cTn id="168" dur="1" fill="hold">
                                          <p:stCondLst>
                                            <p:cond delay="0"/>
                                          </p:stCondLst>
                                        </p:cTn>
                                        <p:tgtEl>
                                          <p:spTgt spid="9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95"/>
                                        </p:tgtEl>
                                        <p:attrNameLst>
                                          <p:attrName>style.visibility</p:attrName>
                                        </p:attrNameLst>
                                      </p:cBhvr>
                                      <p:to>
                                        <p:strVal val="visible"/>
                                      </p:to>
                                    </p:set>
                                  </p:childTnLst>
                                </p:cTn>
                              </p:par>
                            </p:childTnLst>
                          </p:cTn>
                        </p:par>
                        <p:par>
                          <p:cTn id="173" fill="hold">
                            <p:stCondLst>
                              <p:cond delay="0"/>
                            </p:stCondLst>
                            <p:childTnLst>
                              <p:par>
                                <p:cTn id="174" presetID="1" presetClass="exit" presetSubtype="0" fill="hold" grpId="1" nodeType="afterEffect">
                                  <p:stCondLst>
                                    <p:cond delay="1000"/>
                                  </p:stCondLst>
                                  <p:childTnLst>
                                    <p:set>
                                      <p:cBhvr>
                                        <p:cTn id="175" dur="1" fill="hold">
                                          <p:stCondLst>
                                            <p:cond delay="0"/>
                                          </p:stCondLst>
                                        </p:cTn>
                                        <p:tgtEl>
                                          <p:spTgt spid="95"/>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96"/>
                                        </p:tgtEl>
                                        <p:attrNameLst>
                                          <p:attrName>style.visibility</p:attrName>
                                        </p:attrNameLst>
                                      </p:cBhvr>
                                      <p:to>
                                        <p:strVal val="visible"/>
                                      </p:to>
                                    </p:set>
                                  </p:childTnLst>
                                </p:cTn>
                              </p:par>
                            </p:childTnLst>
                          </p:cTn>
                        </p:par>
                        <p:par>
                          <p:cTn id="180" fill="hold">
                            <p:stCondLst>
                              <p:cond delay="0"/>
                            </p:stCondLst>
                            <p:childTnLst>
                              <p:par>
                                <p:cTn id="181" presetID="1" presetClass="exit" presetSubtype="0" fill="hold" grpId="1" nodeType="afterEffect">
                                  <p:stCondLst>
                                    <p:cond delay="1000"/>
                                  </p:stCondLst>
                                  <p:childTnLst>
                                    <p:set>
                                      <p:cBhvr>
                                        <p:cTn id="182" dur="1" fill="hold">
                                          <p:stCondLst>
                                            <p:cond delay="0"/>
                                          </p:stCondLst>
                                        </p:cTn>
                                        <p:tgtEl>
                                          <p:spTgt spid="96"/>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97"/>
                                        </p:tgtEl>
                                        <p:attrNameLst>
                                          <p:attrName>style.visibility</p:attrName>
                                        </p:attrNameLst>
                                      </p:cBhvr>
                                      <p:to>
                                        <p:strVal val="visible"/>
                                      </p:to>
                                    </p:set>
                                  </p:childTnLst>
                                </p:cTn>
                              </p:par>
                            </p:childTnLst>
                          </p:cTn>
                        </p:par>
                        <p:par>
                          <p:cTn id="187" fill="hold">
                            <p:stCondLst>
                              <p:cond delay="0"/>
                            </p:stCondLst>
                            <p:childTnLst>
                              <p:par>
                                <p:cTn id="188" presetID="1" presetClass="exit" presetSubtype="0" fill="hold" grpId="1" nodeType="afterEffect">
                                  <p:stCondLst>
                                    <p:cond delay="1000"/>
                                  </p:stCondLst>
                                  <p:childTnLst>
                                    <p:set>
                                      <p:cBhvr>
                                        <p:cTn id="189" dur="1" fill="hold">
                                          <p:stCondLst>
                                            <p:cond delay="0"/>
                                          </p:stCondLst>
                                        </p:cTn>
                                        <p:tgtEl>
                                          <p:spTgt spid="97"/>
                                        </p:tgtEl>
                                        <p:attrNameLst>
                                          <p:attrName>style.visibility</p:attrName>
                                        </p:attrNameLst>
                                      </p:cBhvr>
                                      <p:to>
                                        <p:strVal val="hidden"/>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98"/>
                                        </p:tgtEl>
                                        <p:attrNameLst>
                                          <p:attrName>style.visibility</p:attrName>
                                        </p:attrNameLst>
                                      </p:cBhvr>
                                      <p:to>
                                        <p:strVal val="visible"/>
                                      </p:to>
                                    </p:set>
                                  </p:childTnLst>
                                </p:cTn>
                              </p:par>
                            </p:childTnLst>
                          </p:cTn>
                        </p:par>
                        <p:par>
                          <p:cTn id="194" fill="hold">
                            <p:stCondLst>
                              <p:cond delay="0"/>
                            </p:stCondLst>
                            <p:childTnLst>
                              <p:par>
                                <p:cTn id="195" presetID="1" presetClass="exit" presetSubtype="0" fill="hold" grpId="1" nodeType="afterEffect">
                                  <p:stCondLst>
                                    <p:cond delay="1000"/>
                                  </p:stCondLst>
                                  <p:childTnLst>
                                    <p:set>
                                      <p:cBhvr>
                                        <p:cTn id="196" dur="1" fill="hold">
                                          <p:stCondLst>
                                            <p:cond delay="0"/>
                                          </p:stCondLst>
                                        </p:cTn>
                                        <p:tgtEl>
                                          <p:spTgt spid="98"/>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99"/>
                                        </p:tgtEl>
                                        <p:attrNameLst>
                                          <p:attrName>style.visibility</p:attrName>
                                        </p:attrNameLst>
                                      </p:cBhvr>
                                      <p:to>
                                        <p:strVal val="visible"/>
                                      </p:to>
                                    </p:set>
                                  </p:childTnLst>
                                </p:cTn>
                              </p:par>
                            </p:childTnLst>
                          </p:cTn>
                        </p:par>
                        <p:par>
                          <p:cTn id="201" fill="hold">
                            <p:stCondLst>
                              <p:cond delay="0"/>
                            </p:stCondLst>
                            <p:childTnLst>
                              <p:par>
                                <p:cTn id="202" presetID="1" presetClass="exit" presetSubtype="0" fill="hold" grpId="1" nodeType="afterEffect">
                                  <p:stCondLst>
                                    <p:cond delay="1000"/>
                                  </p:stCondLst>
                                  <p:childTnLst>
                                    <p:set>
                                      <p:cBhvr>
                                        <p:cTn id="203" dur="1" fill="hold">
                                          <p:stCondLst>
                                            <p:cond delay="0"/>
                                          </p:stCondLst>
                                        </p:cTn>
                                        <p:tgtEl>
                                          <p:spTgt spid="99"/>
                                        </p:tgtEl>
                                        <p:attrNameLst>
                                          <p:attrName>style.visibility</p:attrName>
                                        </p:attrNameLst>
                                      </p:cBhvr>
                                      <p:to>
                                        <p:strVal val="hidden"/>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100"/>
                                        </p:tgtEl>
                                        <p:attrNameLst>
                                          <p:attrName>style.visibility</p:attrName>
                                        </p:attrNameLst>
                                      </p:cBhvr>
                                      <p:to>
                                        <p:strVal val="visible"/>
                                      </p:to>
                                    </p:set>
                                  </p:childTnLst>
                                </p:cTn>
                              </p:par>
                            </p:childTnLst>
                          </p:cTn>
                        </p:par>
                        <p:par>
                          <p:cTn id="208" fill="hold">
                            <p:stCondLst>
                              <p:cond delay="0"/>
                            </p:stCondLst>
                            <p:childTnLst>
                              <p:par>
                                <p:cTn id="209" presetID="1" presetClass="exit" presetSubtype="0" fill="hold" grpId="1" nodeType="afterEffect">
                                  <p:stCondLst>
                                    <p:cond delay="1000"/>
                                  </p:stCondLst>
                                  <p:childTnLst>
                                    <p:set>
                                      <p:cBhvr>
                                        <p:cTn id="210" dur="1" fill="hold">
                                          <p:stCondLst>
                                            <p:cond delay="0"/>
                                          </p:stCondLst>
                                        </p:cTn>
                                        <p:tgtEl>
                                          <p:spTgt spid="100"/>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02"/>
                                        </p:tgtEl>
                                        <p:attrNameLst>
                                          <p:attrName>style.visibility</p:attrName>
                                        </p:attrNameLst>
                                      </p:cBhvr>
                                      <p:to>
                                        <p:strVal val="visible"/>
                                      </p:to>
                                    </p:set>
                                  </p:childTnLst>
                                </p:cTn>
                              </p:par>
                            </p:childTnLst>
                          </p:cTn>
                        </p:par>
                        <p:par>
                          <p:cTn id="215" fill="hold">
                            <p:stCondLst>
                              <p:cond delay="0"/>
                            </p:stCondLst>
                            <p:childTnLst>
                              <p:par>
                                <p:cTn id="216" presetID="1" presetClass="exit" presetSubtype="0" fill="hold" grpId="1" nodeType="afterEffect">
                                  <p:stCondLst>
                                    <p:cond delay="1000"/>
                                  </p:stCondLst>
                                  <p:childTnLst>
                                    <p:set>
                                      <p:cBhvr>
                                        <p:cTn id="217" dur="1" fill="hold">
                                          <p:stCondLst>
                                            <p:cond delay="0"/>
                                          </p:stCondLst>
                                        </p:cTn>
                                        <p:tgtEl>
                                          <p:spTgt spid="102"/>
                                        </p:tgtEl>
                                        <p:attrNameLst>
                                          <p:attrName>style.visibility</p:attrName>
                                        </p:attrNameLst>
                                      </p:cBhvr>
                                      <p:to>
                                        <p:strVal val="hidden"/>
                                      </p:to>
                                    </p:set>
                                  </p:childTnLst>
                                </p:cTn>
                              </p:par>
                            </p:childTnLst>
                          </p:cTn>
                        </p:par>
                      </p:childTnLst>
                    </p:cTn>
                  </p:par>
                  <p:par>
                    <p:cTn id="218" fill="hold">
                      <p:stCondLst>
                        <p:cond delay="indefinite"/>
                      </p:stCondLst>
                      <p:childTnLst>
                        <p:par>
                          <p:cTn id="219" fill="hold">
                            <p:stCondLst>
                              <p:cond delay="0"/>
                            </p:stCondLst>
                            <p:childTnLst>
                              <p:par>
                                <p:cTn id="220" presetID="1" presetClass="entr" presetSubtype="0" fill="hold" grpId="0" nodeType="clickEffect">
                                  <p:stCondLst>
                                    <p:cond delay="0"/>
                                  </p:stCondLst>
                                  <p:childTnLst>
                                    <p:set>
                                      <p:cBhvr>
                                        <p:cTn id="221" dur="1" fill="hold">
                                          <p:stCondLst>
                                            <p:cond delay="0"/>
                                          </p:stCondLst>
                                        </p:cTn>
                                        <p:tgtEl>
                                          <p:spTgt spid="104"/>
                                        </p:tgtEl>
                                        <p:attrNameLst>
                                          <p:attrName>style.visibility</p:attrName>
                                        </p:attrNameLst>
                                      </p:cBhvr>
                                      <p:to>
                                        <p:strVal val="visible"/>
                                      </p:to>
                                    </p:set>
                                  </p:childTnLst>
                                </p:cTn>
                              </p:par>
                            </p:childTnLst>
                          </p:cTn>
                        </p:par>
                        <p:par>
                          <p:cTn id="222" fill="hold">
                            <p:stCondLst>
                              <p:cond delay="0"/>
                            </p:stCondLst>
                            <p:childTnLst>
                              <p:par>
                                <p:cTn id="223" presetID="1" presetClass="exit" presetSubtype="0" fill="hold" grpId="1" nodeType="afterEffect">
                                  <p:stCondLst>
                                    <p:cond delay="1000"/>
                                  </p:stCondLst>
                                  <p:childTnLst>
                                    <p:set>
                                      <p:cBhvr>
                                        <p:cTn id="224" dur="1" fill="hold">
                                          <p:stCondLst>
                                            <p:cond delay="0"/>
                                          </p:stCondLst>
                                        </p:cTn>
                                        <p:tgtEl>
                                          <p:spTgt spid="104"/>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105"/>
                                        </p:tgtEl>
                                        <p:attrNameLst>
                                          <p:attrName>style.visibility</p:attrName>
                                        </p:attrNameLst>
                                      </p:cBhvr>
                                      <p:to>
                                        <p:strVal val="visible"/>
                                      </p:to>
                                    </p:set>
                                  </p:childTnLst>
                                </p:cTn>
                              </p:par>
                            </p:childTnLst>
                          </p:cTn>
                        </p:par>
                        <p:par>
                          <p:cTn id="229" fill="hold">
                            <p:stCondLst>
                              <p:cond delay="0"/>
                            </p:stCondLst>
                            <p:childTnLst>
                              <p:par>
                                <p:cTn id="230" presetID="1" presetClass="exit" presetSubtype="0" fill="hold" grpId="1" nodeType="afterEffect">
                                  <p:stCondLst>
                                    <p:cond delay="1000"/>
                                  </p:stCondLst>
                                  <p:childTnLst>
                                    <p:set>
                                      <p:cBhvr>
                                        <p:cTn id="231" dur="1" fill="hold">
                                          <p:stCondLst>
                                            <p:cond delay="0"/>
                                          </p:stCondLst>
                                        </p:cTn>
                                        <p:tgtEl>
                                          <p:spTgt spid="105"/>
                                        </p:tgtEl>
                                        <p:attrNameLst>
                                          <p:attrName>style.visibility</p:attrName>
                                        </p:attrNameLst>
                                      </p:cBhvr>
                                      <p:to>
                                        <p:strVal val="hidden"/>
                                      </p:to>
                                    </p:set>
                                  </p:childTnLst>
                                </p:cTn>
                              </p:par>
                            </p:childTnLst>
                          </p:cTn>
                        </p:par>
                      </p:childTnLst>
                    </p:cTn>
                  </p:par>
                  <p:par>
                    <p:cTn id="232" fill="hold">
                      <p:stCondLst>
                        <p:cond delay="indefinite"/>
                      </p:stCondLst>
                      <p:childTnLst>
                        <p:par>
                          <p:cTn id="233" fill="hold">
                            <p:stCondLst>
                              <p:cond delay="0"/>
                            </p:stCondLst>
                            <p:childTnLst>
                              <p:par>
                                <p:cTn id="234" presetID="10" presetClass="entr" presetSubtype="0" fill="hold" grpId="0" nodeType="clickEffect">
                                  <p:stCondLst>
                                    <p:cond delay="0"/>
                                  </p:stCondLst>
                                  <p:childTnLst>
                                    <p:set>
                                      <p:cBhvr>
                                        <p:cTn id="235" dur="1" fill="hold">
                                          <p:stCondLst>
                                            <p:cond delay="0"/>
                                          </p:stCondLst>
                                        </p:cTn>
                                        <p:tgtEl>
                                          <p:spTgt spid="51"/>
                                        </p:tgtEl>
                                        <p:attrNameLst>
                                          <p:attrName>style.visibility</p:attrName>
                                        </p:attrNameLst>
                                      </p:cBhvr>
                                      <p:to>
                                        <p:strVal val="visible"/>
                                      </p:to>
                                    </p:set>
                                    <p:animEffect transition="in" filter="fade">
                                      <p:cBhvr>
                                        <p:cTn id="23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52" grpId="0" animBg="1"/>
      <p:bldP spid="52" grpId="1" animBg="1"/>
      <p:bldP spid="75" grpId="0"/>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HP 10bii Front.jpg"/>
          <p:cNvPicPr>
            <a:picLocks noChangeAspect="1"/>
          </p:cNvPicPr>
          <p:nvPr/>
        </p:nvPicPr>
        <p:blipFill>
          <a:blip r:embed="rId3" cstate="print"/>
          <a:stretch>
            <a:fillRect/>
          </a:stretch>
        </p:blipFill>
        <p:spPr>
          <a:xfrm>
            <a:off x="-304800" y="1143000"/>
            <a:ext cx="5638800" cy="5638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Present Value of Annuity Due using the HP 10bII</a:t>
            </a:r>
          </a:p>
          <a:p>
            <a:pPr>
              <a:buNone/>
            </a:pPr>
            <a:endParaRPr lang="en-US" dirty="0" smtClean="0"/>
          </a:p>
        </p:txBody>
      </p:sp>
      <p:sp>
        <p:nvSpPr>
          <p:cNvPr id="8" name="TextBox 7"/>
          <p:cNvSpPr txBox="1"/>
          <p:nvPr/>
        </p:nvSpPr>
        <p:spPr>
          <a:xfrm>
            <a:off x="4953000" y="31242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953000" y="5105400"/>
            <a:ext cx="3962400" cy="1477328"/>
          </a:xfrm>
          <a:prstGeom prst="rect">
            <a:avLst/>
          </a:prstGeom>
          <a:noFill/>
        </p:spPr>
        <p:txBody>
          <a:bodyPr wrap="square" rtlCol="0">
            <a:spAutoFit/>
          </a:bodyPr>
          <a:lstStyle/>
          <a:p>
            <a:r>
              <a:rPr lang="en-US" dirty="0" smtClean="0"/>
              <a:t>Step 4: Enter your TVM Variables</a:t>
            </a:r>
          </a:p>
          <a:p>
            <a:pPr>
              <a:buFont typeface="Arial" pitchFamily="34" charset="0"/>
              <a:buChar char="•"/>
            </a:pPr>
            <a:r>
              <a:rPr lang="en-US" dirty="0" smtClean="0"/>
              <a:t>  1,000, PMT</a:t>
            </a:r>
          </a:p>
          <a:p>
            <a:pPr>
              <a:buFont typeface="Arial" pitchFamily="34" charset="0"/>
              <a:buChar char="•"/>
            </a:pPr>
            <a:r>
              <a:rPr lang="en-US" dirty="0" smtClean="0"/>
              <a:t>  6, I/YR</a:t>
            </a:r>
          </a:p>
          <a:p>
            <a:pPr>
              <a:buFont typeface="Arial" pitchFamily="34" charset="0"/>
              <a:buChar char="•"/>
            </a:pPr>
            <a:r>
              <a:rPr lang="en-US" dirty="0" smtClean="0"/>
              <a:t>  5, N</a:t>
            </a:r>
          </a:p>
          <a:p>
            <a:pPr>
              <a:buFont typeface="Arial" pitchFamily="34" charset="0"/>
              <a:buChar char="•"/>
            </a:pPr>
            <a:r>
              <a:rPr lang="en-US" dirty="0" smtClean="0"/>
              <a:t>  PV</a:t>
            </a:r>
            <a:endParaRPr lang="en-US" dirty="0"/>
          </a:p>
        </p:txBody>
      </p:sp>
      <p:sp>
        <p:nvSpPr>
          <p:cNvPr id="10" name="TextBox 9"/>
          <p:cNvSpPr txBox="1"/>
          <p:nvPr/>
        </p:nvSpPr>
        <p:spPr>
          <a:xfrm>
            <a:off x="4953000" y="37338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28" name="TextBox 27"/>
          <p:cNvSpPr txBox="1"/>
          <p:nvPr/>
        </p:nvSpPr>
        <p:spPr>
          <a:xfrm>
            <a:off x="4800600" y="1371600"/>
            <a:ext cx="2819400" cy="1246495"/>
          </a:xfrm>
          <a:prstGeom prst="rect">
            <a:avLst/>
          </a:prstGeom>
          <a:noFill/>
        </p:spPr>
        <p:txBody>
          <a:bodyPr wrap="square" rtlCol="0">
            <a:spAutoFit/>
          </a:bodyPr>
          <a:lstStyle/>
          <a:p>
            <a:r>
              <a:rPr lang="en-US" sz="1500" dirty="0" smtClean="0"/>
              <a:t>Example:  What is the Present Value of $1,000 payments at the beginning of each year for five years, earning 6% interest per year with annual compounding?</a:t>
            </a:r>
            <a:endParaRPr lang="en-US" sz="1500" dirty="0"/>
          </a:p>
        </p:txBody>
      </p:sp>
      <p:sp>
        <p:nvSpPr>
          <p:cNvPr id="29" name="TextBox 28"/>
          <p:cNvSpPr txBox="1"/>
          <p:nvPr/>
        </p:nvSpPr>
        <p:spPr>
          <a:xfrm>
            <a:off x="7620000" y="1371600"/>
            <a:ext cx="1371600" cy="1754326"/>
          </a:xfrm>
          <a:prstGeom prst="rect">
            <a:avLst/>
          </a:prstGeom>
          <a:noFill/>
        </p:spPr>
        <p:txBody>
          <a:bodyPr wrap="square" rtlCol="0">
            <a:spAutoFit/>
          </a:bodyPr>
          <a:lstStyle/>
          <a:p>
            <a:r>
              <a:rPr lang="en-US" dirty="0" smtClean="0"/>
              <a:t>PMT = 1,000</a:t>
            </a:r>
          </a:p>
          <a:p>
            <a:r>
              <a:rPr lang="en-US" dirty="0" smtClean="0"/>
              <a:t>PMT @ BEG</a:t>
            </a:r>
          </a:p>
          <a:p>
            <a:r>
              <a:rPr lang="en-US" dirty="0" smtClean="0"/>
              <a:t>I/YR = 6%</a:t>
            </a:r>
          </a:p>
          <a:p>
            <a:r>
              <a:rPr lang="en-US" dirty="0" smtClean="0"/>
              <a:t>N = 5 x 1</a:t>
            </a:r>
          </a:p>
          <a:p>
            <a:r>
              <a:rPr lang="en-US" dirty="0" smtClean="0"/>
              <a:t>P/YR = 1</a:t>
            </a:r>
          </a:p>
          <a:p>
            <a:r>
              <a:rPr lang="en-US" dirty="0" smtClean="0"/>
              <a:t>PV = ?</a:t>
            </a:r>
            <a:endParaRPr lang="en-US" dirty="0"/>
          </a:p>
        </p:txBody>
      </p:sp>
      <p:sp>
        <p:nvSpPr>
          <p:cNvPr id="3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23</a:t>
            </a:fld>
            <a:endParaRPr lang="en-US" dirty="0"/>
          </a:p>
        </p:txBody>
      </p:sp>
      <p:sp>
        <p:nvSpPr>
          <p:cNvPr id="31" name="TextBox 30"/>
          <p:cNvSpPr txBox="1"/>
          <p:nvPr/>
        </p:nvSpPr>
        <p:spPr>
          <a:xfrm>
            <a:off x="6705600" y="5867400"/>
            <a:ext cx="1600200" cy="369332"/>
          </a:xfrm>
          <a:prstGeom prst="rect">
            <a:avLst/>
          </a:prstGeom>
          <a:noFill/>
        </p:spPr>
        <p:txBody>
          <a:bodyPr wrap="square" rtlCol="0">
            <a:spAutoFit/>
          </a:bodyPr>
          <a:lstStyle/>
          <a:p>
            <a:r>
              <a:rPr lang="en-US" dirty="0" smtClean="0"/>
              <a:t>PV = -4,465.11</a:t>
            </a:r>
            <a:endParaRPr lang="en-US" dirty="0"/>
          </a:p>
        </p:txBody>
      </p:sp>
      <p:sp>
        <p:nvSpPr>
          <p:cNvPr id="67" name="Rounded Rectangle 66"/>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953000" y="4419600"/>
            <a:ext cx="4191000" cy="646331"/>
          </a:xfrm>
          <a:prstGeom prst="rect">
            <a:avLst/>
          </a:prstGeom>
          <a:noFill/>
        </p:spPr>
        <p:txBody>
          <a:bodyPr wrap="square" rtlCol="0">
            <a:spAutoFit/>
          </a:bodyPr>
          <a:lstStyle/>
          <a:p>
            <a:r>
              <a:rPr lang="en-US" dirty="0" smtClean="0"/>
              <a:t>Step 3: Set Payments to Beginning</a:t>
            </a:r>
          </a:p>
          <a:p>
            <a:pPr>
              <a:buFont typeface="Arial" pitchFamily="34" charset="0"/>
              <a:buChar char="•"/>
            </a:pPr>
            <a:r>
              <a:rPr lang="en-US" dirty="0" smtClean="0"/>
              <a:t>  Orange, MAR (BGN will show on screen)</a:t>
            </a:r>
          </a:p>
        </p:txBody>
      </p:sp>
      <p:sp>
        <p:nvSpPr>
          <p:cNvPr id="40" name="Rounded Rectangle 39"/>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3200400" y="3276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27432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2286000" y="5105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12954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22098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1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6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4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41"/>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4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44"/>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4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4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ipe(left)">
                                      <p:cBhvr>
                                        <p:cTn id="79" dur="10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7"/>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47"/>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48"/>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wipe(left)">
                                      <p:cBhvr>
                                        <p:cTn id="98" dur="1000"/>
                                        <p:tgtEl>
                                          <p:spTgt spid="9"/>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childTnLst>
                                </p:cTn>
                              </p:par>
                            </p:childTnLst>
                          </p:cTn>
                        </p:par>
                        <p:par>
                          <p:cTn id="103" fill="hold">
                            <p:stCondLst>
                              <p:cond delay="0"/>
                            </p:stCondLst>
                            <p:childTnLst>
                              <p:par>
                                <p:cTn id="104" presetID="1" presetClass="exit" presetSubtype="0" fill="hold" grpId="1" nodeType="afterEffect">
                                  <p:stCondLst>
                                    <p:cond delay="1000"/>
                                  </p:stCondLst>
                                  <p:childTnLst>
                                    <p:set>
                                      <p:cBhvr>
                                        <p:cTn id="105" dur="1" fill="hold">
                                          <p:stCondLst>
                                            <p:cond delay="0"/>
                                          </p:stCondLst>
                                        </p:cTn>
                                        <p:tgtEl>
                                          <p:spTgt spid="49"/>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50"/>
                                        </p:tgtEl>
                                        <p:attrNameLst>
                                          <p:attrName>style.visibility</p:attrName>
                                        </p:attrNameLst>
                                      </p:cBhvr>
                                      <p:to>
                                        <p:strVal val="visible"/>
                                      </p:to>
                                    </p:set>
                                  </p:childTnLst>
                                </p:cTn>
                              </p:par>
                            </p:childTnLst>
                          </p:cTn>
                        </p:par>
                        <p:par>
                          <p:cTn id="110" fill="hold">
                            <p:stCondLst>
                              <p:cond delay="0"/>
                            </p:stCondLst>
                            <p:childTnLst>
                              <p:par>
                                <p:cTn id="111" presetID="1" presetClass="exit" presetSubtype="0" fill="hold" grpId="1" nodeType="afterEffect">
                                  <p:stCondLst>
                                    <p:cond delay="1000"/>
                                  </p:stCondLst>
                                  <p:childTnLst>
                                    <p:set>
                                      <p:cBhvr>
                                        <p:cTn id="112" dur="1" fill="hold">
                                          <p:stCondLst>
                                            <p:cond delay="0"/>
                                          </p:stCondLst>
                                        </p:cTn>
                                        <p:tgtEl>
                                          <p:spTgt spid="50"/>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1"/>
                                        </p:tgtEl>
                                        <p:attrNameLst>
                                          <p:attrName>style.visibility</p:attrName>
                                        </p:attrNameLst>
                                      </p:cBhvr>
                                      <p:to>
                                        <p:strVal val="visible"/>
                                      </p:to>
                                    </p:set>
                                  </p:childTnLst>
                                </p:cTn>
                              </p:par>
                            </p:childTnLst>
                          </p:cTn>
                        </p:par>
                        <p:par>
                          <p:cTn id="117" fill="hold">
                            <p:stCondLst>
                              <p:cond delay="0"/>
                            </p:stCondLst>
                            <p:childTnLst>
                              <p:par>
                                <p:cTn id="118" presetID="1" presetClass="exit" presetSubtype="0" fill="hold" grpId="1" nodeType="afterEffect">
                                  <p:stCondLst>
                                    <p:cond delay="1000"/>
                                  </p:stCondLst>
                                  <p:childTnLst>
                                    <p:set>
                                      <p:cBhvr>
                                        <p:cTn id="119" dur="1" fill="hold">
                                          <p:stCondLst>
                                            <p:cond delay="0"/>
                                          </p:stCondLst>
                                        </p:cTn>
                                        <p:tgtEl>
                                          <p:spTgt spid="51"/>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52"/>
                                        </p:tgtEl>
                                        <p:attrNameLst>
                                          <p:attrName>style.visibility</p:attrName>
                                        </p:attrNameLst>
                                      </p:cBhvr>
                                      <p:to>
                                        <p:strVal val="visible"/>
                                      </p:to>
                                    </p:set>
                                  </p:childTnLst>
                                </p:cTn>
                              </p:par>
                            </p:childTnLst>
                          </p:cTn>
                        </p:par>
                        <p:par>
                          <p:cTn id="124" fill="hold">
                            <p:stCondLst>
                              <p:cond delay="0"/>
                            </p:stCondLst>
                            <p:childTnLst>
                              <p:par>
                                <p:cTn id="125" presetID="1" presetClass="exit" presetSubtype="0" fill="hold" grpId="1" nodeType="afterEffect">
                                  <p:stCondLst>
                                    <p:cond delay="1000"/>
                                  </p:stCondLst>
                                  <p:childTnLst>
                                    <p:set>
                                      <p:cBhvr>
                                        <p:cTn id="126" dur="1" fill="hold">
                                          <p:stCondLst>
                                            <p:cond delay="0"/>
                                          </p:stCondLst>
                                        </p:cTn>
                                        <p:tgtEl>
                                          <p:spTgt spid="52"/>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3"/>
                                        </p:tgtEl>
                                        <p:attrNameLst>
                                          <p:attrName>style.visibility</p:attrName>
                                        </p:attrNameLst>
                                      </p:cBhvr>
                                      <p:to>
                                        <p:strVal val="visible"/>
                                      </p:to>
                                    </p:set>
                                  </p:childTnLst>
                                </p:cTn>
                              </p:par>
                            </p:childTnLst>
                          </p:cTn>
                        </p:par>
                        <p:par>
                          <p:cTn id="131" fill="hold">
                            <p:stCondLst>
                              <p:cond delay="0"/>
                            </p:stCondLst>
                            <p:childTnLst>
                              <p:par>
                                <p:cTn id="132" presetID="1" presetClass="exit" presetSubtype="0" fill="hold" grpId="1" nodeType="afterEffect">
                                  <p:stCondLst>
                                    <p:cond delay="1000"/>
                                  </p:stCondLst>
                                  <p:childTnLst>
                                    <p:set>
                                      <p:cBhvr>
                                        <p:cTn id="133" dur="1" fill="hold">
                                          <p:stCondLst>
                                            <p:cond delay="0"/>
                                          </p:stCondLst>
                                        </p:cTn>
                                        <p:tgtEl>
                                          <p:spTgt spid="53"/>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70"/>
                                        </p:tgtEl>
                                        <p:attrNameLst>
                                          <p:attrName>style.visibility</p:attrName>
                                        </p:attrNameLst>
                                      </p:cBhvr>
                                      <p:to>
                                        <p:strVal val="visible"/>
                                      </p:to>
                                    </p:set>
                                  </p:childTnLst>
                                </p:cTn>
                              </p:par>
                            </p:childTnLst>
                          </p:cTn>
                        </p:par>
                        <p:par>
                          <p:cTn id="138" fill="hold">
                            <p:stCondLst>
                              <p:cond delay="0"/>
                            </p:stCondLst>
                            <p:childTnLst>
                              <p:par>
                                <p:cTn id="139" presetID="1" presetClass="exit" presetSubtype="0" fill="hold" grpId="1" nodeType="afterEffect">
                                  <p:stCondLst>
                                    <p:cond delay="1000"/>
                                  </p:stCondLst>
                                  <p:childTnLst>
                                    <p:set>
                                      <p:cBhvr>
                                        <p:cTn id="140" dur="1" fill="hold">
                                          <p:stCondLst>
                                            <p:cond delay="0"/>
                                          </p:stCondLst>
                                        </p:cTn>
                                        <p:tgtEl>
                                          <p:spTgt spid="70"/>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71"/>
                                        </p:tgtEl>
                                        <p:attrNameLst>
                                          <p:attrName>style.visibility</p:attrName>
                                        </p:attrNameLst>
                                      </p:cBhvr>
                                      <p:to>
                                        <p:strVal val="visible"/>
                                      </p:to>
                                    </p:set>
                                  </p:childTnLst>
                                </p:cTn>
                              </p:par>
                            </p:childTnLst>
                          </p:cTn>
                        </p:par>
                        <p:par>
                          <p:cTn id="145" fill="hold">
                            <p:stCondLst>
                              <p:cond delay="0"/>
                            </p:stCondLst>
                            <p:childTnLst>
                              <p:par>
                                <p:cTn id="146" presetID="1" presetClass="exit" presetSubtype="0" fill="hold" grpId="1" nodeType="afterEffect">
                                  <p:stCondLst>
                                    <p:cond delay="1000"/>
                                  </p:stCondLst>
                                  <p:childTnLst>
                                    <p:set>
                                      <p:cBhvr>
                                        <p:cTn id="147" dur="1" fill="hold">
                                          <p:stCondLst>
                                            <p:cond delay="0"/>
                                          </p:stCondLst>
                                        </p:cTn>
                                        <p:tgtEl>
                                          <p:spTgt spid="71"/>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72"/>
                                        </p:tgtEl>
                                        <p:attrNameLst>
                                          <p:attrName>style.visibility</p:attrName>
                                        </p:attrNameLst>
                                      </p:cBhvr>
                                      <p:to>
                                        <p:strVal val="visible"/>
                                      </p:to>
                                    </p:set>
                                  </p:childTnLst>
                                </p:cTn>
                              </p:par>
                            </p:childTnLst>
                          </p:cTn>
                        </p:par>
                        <p:par>
                          <p:cTn id="152" fill="hold">
                            <p:stCondLst>
                              <p:cond delay="0"/>
                            </p:stCondLst>
                            <p:childTnLst>
                              <p:par>
                                <p:cTn id="153" presetID="1" presetClass="exit" presetSubtype="0" fill="hold" grpId="1" nodeType="afterEffect">
                                  <p:stCondLst>
                                    <p:cond delay="1000"/>
                                  </p:stCondLst>
                                  <p:childTnLst>
                                    <p:set>
                                      <p:cBhvr>
                                        <p:cTn id="154" dur="1" fill="hold">
                                          <p:stCondLst>
                                            <p:cond delay="0"/>
                                          </p:stCondLst>
                                        </p:cTn>
                                        <p:tgtEl>
                                          <p:spTgt spid="72"/>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73"/>
                                        </p:tgtEl>
                                        <p:attrNameLst>
                                          <p:attrName>style.visibility</p:attrName>
                                        </p:attrNameLst>
                                      </p:cBhvr>
                                      <p:to>
                                        <p:strVal val="visible"/>
                                      </p:to>
                                    </p:set>
                                  </p:childTnLst>
                                </p:cTn>
                              </p:par>
                            </p:childTnLst>
                          </p:cTn>
                        </p:par>
                        <p:par>
                          <p:cTn id="159" fill="hold">
                            <p:stCondLst>
                              <p:cond delay="0"/>
                            </p:stCondLst>
                            <p:childTnLst>
                              <p:par>
                                <p:cTn id="160" presetID="1" presetClass="exit" presetSubtype="0" fill="hold" grpId="1" nodeType="afterEffect">
                                  <p:stCondLst>
                                    <p:cond delay="1000"/>
                                  </p:stCondLst>
                                  <p:childTnLst>
                                    <p:set>
                                      <p:cBhvr>
                                        <p:cTn id="161" dur="1" fill="hold">
                                          <p:stCondLst>
                                            <p:cond delay="0"/>
                                          </p:stCondLst>
                                        </p:cTn>
                                        <p:tgtEl>
                                          <p:spTgt spid="73"/>
                                        </p:tgtEl>
                                        <p:attrNameLst>
                                          <p:attrName>style.visibility</p:attrName>
                                        </p:attrNameLst>
                                      </p:cBhvr>
                                      <p:to>
                                        <p:strVal val="hidden"/>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74"/>
                                        </p:tgtEl>
                                        <p:attrNameLst>
                                          <p:attrName>style.visibility</p:attrName>
                                        </p:attrNameLst>
                                      </p:cBhvr>
                                      <p:to>
                                        <p:strVal val="visible"/>
                                      </p:to>
                                    </p:set>
                                  </p:childTnLst>
                                </p:cTn>
                              </p:par>
                            </p:childTnLst>
                          </p:cTn>
                        </p:par>
                        <p:par>
                          <p:cTn id="166" fill="hold">
                            <p:stCondLst>
                              <p:cond delay="0"/>
                            </p:stCondLst>
                            <p:childTnLst>
                              <p:par>
                                <p:cTn id="167" presetID="1" presetClass="exit" presetSubtype="0" fill="hold" grpId="1" nodeType="afterEffect">
                                  <p:stCondLst>
                                    <p:cond delay="1000"/>
                                  </p:stCondLst>
                                  <p:childTnLst>
                                    <p:set>
                                      <p:cBhvr>
                                        <p:cTn id="168" dur="1" fill="hold">
                                          <p:stCondLst>
                                            <p:cond delay="0"/>
                                          </p:stCondLst>
                                        </p:cTn>
                                        <p:tgtEl>
                                          <p:spTgt spid="7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31"/>
                                        </p:tgtEl>
                                        <p:attrNameLst>
                                          <p:attrName>style.visibility</p:attrName>
                                        </p:attrNameLst>
                                      </p:cBhvr>
                                      <p:to>
                                        <p:strVal val="visible"/>
                                      </p:to>
                                    </p:set>
                                    <p:animEffect transition="in" filter="fade">
                                      <p:cBhvr>
                                        <p:cTn id="1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8" grpId="0"/>
      <p:bldP spid="29" grpId="0"/>
      <p:bldP spid="31" grpId="0"/>
      <p:bldP spid="67" grpId="0" animBg="1"/>
      <p:bldP spid="67" grpId="1" animBg="1"/>
      <p:bldP spid="32" grpId="0"/>
      <p:bldP spid="40" grpId="0" animBg="1"/>
      <p:bldP spid="40" grpId="1" animBg="1"/>
      <p:bldP spid="41" grpId="0" animBg="1"/>
      <p:bldP spid="41" grpId="1" animBg="1"/>
      <p:bldP spid="42" grpId="0" animBg="1"/>
      <p:bldP spid="42"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24</a:t>
            </a:fld>
            <a:endParaRPr lang="en-US"/>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Perpetuities</a:t>
            </a:r>
            <a:endParaRPr lang="en-US" sz="3200" dirty="0"/>
          </a:p>
        </p:txBody>
      </p:sp>
      <p:sp>
        <p:nvSpPr>
          <p:cNvPr id="5" name="TextBox 4"/>
          <p:cNvSpPr txBox="1"/>
          <p:nvPr/>
        </p:nvSpPr>
        <p:spPr>
          <a:xfrm>
            <a:off x="381000" y="1219200"/>
            <a:ext cx="8382000" cy="369332"/>
          </a:xfrm>
          <a:prstGeom prst="rect">
            <a:avLst/>
          </a:prstGeom>
          <a:noFill/>
        </p:spPr>
        <p:txBody>
          <a:bodyPr wrap="square" rtlCol="0">
            <a:spAutoFit/>
          </a:bodyPr>
          <a:lstStyle/>
          <a:p>
            <a:r>
              <a:rPr lang="en-US" dirty="0" smtClean="0"/>
              <a:t>Perpetuity: a series of fixed payments made on specific dates over an indefinite period.</a:t>
            </a:r>
            <a:endParaRPr lang="en-US" dirty="0"/>
          </a:p>
        </p:txBody>
      </p:sp>
      <p:sp>
        <p:nvSpPr>
          <p:cNvPr id="6" name="TextBox 5"/>
          <p:cNvSpPr txBox="1"/>
          <p:nvPr/>
        </p:nvSpPr>
        <p:spPr>
          <a:xfrm>
            <a:off x="685800" y="1524000"/>
            <a:ext cx="7772400" cy="830997"/>
          </a:xfrm>
          <a:prstGeom prst="rect">
            <a:avLst/>
          </a:prstGeom>
          <a:noFill/>
        </p:spPr>
        <p:txBody>
          <a:bodyPr wrap="square" rtlCol="0">
            <a:spAutoFit/>
          </a:bodyPr>
          <a:lstStyle/>
          <a:p>
            <a:pPr>
              <a:buFont typeface="Arial" pitchFamily="34" charset="0"/>
              <a:buChar char="•"/>
            </a:pPr>
            <a:r>
              <a:rPr lang="en-US" sz="1600" dirty="0" smtClean="0"/>
              <a:t>  Where annuities have a set period of time over which payments are made, perpetuities </a:t>
            </a:r>
          </a:p>
          <a:p>
            <a:r>
              <a:rPr lang="en-US" sz="1600" dirty="0" smtClean="0"/>
              <a:t>    make payments indefinitely.  To compare this alternative investments of a similar risk you </a:t>
            </a:r>
          </a:p>
          <a:p>
            <a:r>
              <a:rPr lang="en-US" sz="1600" dirty="0" smtClean="0"/>
              <a:t>    need to compare Present Values of each investment.</a:t>
            </a:r>
            <a:endParaRPr lang="en-US" sz="1600" dirty="0"/>
          </a:p>
        </p:txBody>
      </p:sp>
      <p:sp>
        <p:nvSpPr>
          <p:cNvPr id="7" name="TextBox 6"/>
          <p:cNvSpPr txBox="1"/>
          <p:nvPr/>
        </p:nvSpPr>
        <p:spPr>
          <a:xfrm>
            <a:off x="457200" y="2514600"/>
            <a:ext cx="2057400" cy="369332"/>
          </a:xfrm>
          <a:prstGeom prst="rect">
            <a:avLst/>
          </a:prstGeom>
          <a:noFill/>
        </p:spPr>
        <p:txBody>
          <a:bodyPr wrap="square" rtlCol="0">
            <a:spAutoFit/>
          </a:bodyPr>
          <a:lstStyle/>
          <a:p>
            <a:r>
              <a:rPr lang="en-US" dirty="0" smtClean="0"/>
              <a:t>Perpetuity Formula</a:t>
            </a:r>
          </a:p>
        </p:txBody>
      </p:sp>
      <p:sp>
        <p:nvSpPr>
          <p:cNvPr id="8" name="TextBox 7"/>
          <p:cNvSpPr txBox="1"/>
          <p:nvPr/>
        </p:nvSpPr>
        <p:spPr>
          <a:xfrm>
            <a:off x="2667000" y="2514600"/>
            <a:ext cx="1295400" cy="338554"/>
          </a:xfrm>
          <a:prstGeom prst="rect">
            <a:avLst/>
          </a:prstGeom>
          <a:noFill/>
        </p:spPr>
        <p:txBody>
          <a:bodyPr wrap="square" rtlCol="0">
            <a:spAutoFit/>
          </a:bodyPr>
          <a:lstStyle/>
          <a:p>
            <a:r>
              <a:rPr lang="en-US" sz="1600" dirty="0" smtClean="0"/>
              <a:t>PVP = A ÷ r</a:t>
            </a:r>
            <a:endParaRPr lang="en-US" sz="1600" dirty="0"/>
          </a:p>
        </p:txBody>
      </p:sp>
      <p:sp>
        <p:nvSpPr>
          <p:cNvPr id="9" name="TextBox 8"/>
          <p:cNvSpPr txBox="1"/>
          <p:nvPr/>
        </p:nvSpPr>
        <p:spPr>
          <a:xfrm>
            <a:off x="914400" y="2895600"/>
            <a:ext cx="4876800" cy="830997"/>
          </a:xfrm>
          <a:prstGeom prst="rect">
            <a:avLst/>
          </a:prstGeom>
          <a:noFill/>
        </p:spPr>
        <p:txBody>
          <a:bodyPr wrap="square" rtlCol="0">
            <a:spAutoFit/>
          </a:bodyPr>
          <a:lstStyle/>
          <a:p>
            <a:r>
              <a:rPr lang="en-US" sz="1600" dirty="0" smtClean="0"/>
              <a:t>PVP = Present Value of Perpetuity</a:t>
            </a:r>
          </a:p>
          <a:p>
            <a:r>
              <a:rPr lang="en-US" sz="1600" dirty="0" smtClean="0"/>
              <a:t>A = Payment per Period</a:t>
            </a:r>
          </a:p>
          <a:p>
            <a:r>
              <a:rPr lang="en-US" sz="1600" dirty="0" smtClean="0"/>
              <a:t>r = discount rate (interest rate on alternative investment)</a:t>
            </a:r>
            <a:endParaRPr lang="en-US" sz="1600" dirty="0"/>
          </a:p>
        </p:txBody>
      </p:sp>
      <p:sp>
        <p:nvSpPr>
          <p:cNvPr id="10" name="TextBox 9"/>
          <p:cNvSpPr txBox="1"/>
          <p:nvPr/>
        </p:nvSpPr>
        <p:spPr>
          <a:xfrm>
            <a:off x="457200" y="3886200"/>
            <a:ext cx="8077200" cy="923330"/>
          </a:xfrm>
          <a:prstGeom prst="rect">
            <a:avLst/>
          </a:prstGeom>
          <a:noFill/>
        </p:spPr>
        <p:txBody>
          <a:bodyPr wrap="square" rtlCol="0">
            <a:spAutoFit/>
          </a:bodyPr>
          <a:lstStyle/>
          <a:p>
            <a:r>
              <a:rPr lang="en-US" dirty="0" smtClean="0"/>
              <a:t>Example:  If a perpetuity provides an annual payment of $10,000 and 5% interest could be earned on an alternative investment with a similar risk profile, what is the Present Value of the perpetuity?</a:t>
            </a:r>
          </a:p>
        </p:txBody>
      </p:sp>
      <p:sp>
        <p:nvSpPr>
          <p:cNvPr id="11" name="TextBox 10"/>
          <p:cNvSpPr txBox="1"/>
          <p:nvPr/>
        </p:nvSpPr>
        <p:spPr>
          <a:xfrm>
            <a:off x="2895600" y="4800600"/>
            <a:ext cx="1981200" cy="338554"/>
          </a:xfrm>
          <a:prstGeom prst="rect">
            <a:avLst/>
          </a:prstGeom>
          <a:noFill/>
        </p:spPr>
        <p:txBody>
          <a:bodyPr wrap="square" rtlCol="0">
            <a:spAutoFit/>
          </a:bodyPr>
          <a:lstStyle/>
          <a:p>
            <a:r>
              <a:rPr lang="en-US" sz="1600" dirty="0" smtClean="0"/>
              <a:t>PVP = A ÷ r</a:t>
            </a:r>
          </a:p>
        </p:txBody>
      </p:sp>
      <p:sp>
        <p:nvSpPr>
          <p:cNvPr id="12" name="TextBox 11"/>
          <p:cNvSpPr txBox="1"/>
          <p:nvPr/>
        </p:nvSpPr>
        <p:spPr>
          <a:xfrm>
            <a:off x="914400" y="4800600"/>
            <a:ext cx="1447800" cy="830997"/>
          </a:xfrm>
          <a:prstGeom prst="rect">
            <a:avLst/>
          </a:prstGeom>
          <a:noFill/>
        </p:spPr>
        <p:txBody>
          <a:bodyPr wrap="square" rtlCol="0">
            <a:spAutoFit/>
          </a:bodyPr>
          <a:lstStyle/>
          <a:p>
            <a:r>
              <a:rPr lang="en-US" sz="1600" dirty="0" smtClean="0"/>
              <a:t>A = 10,000</a:t>
            </a:r>
          </a:p>
          <a:p>
            <a:r>
              <a:rPr lang="en-US" sz="1600" dirty="0" smtClean="0"/>
              <a:t>R = 5%, or 0.05</a:t>
            </a:r>
          </a:p>
          <a:p>
            <a:r>
              <a:rPr lang="en-US" sz="1600" dirty="0" smtClean="0"/>
              <a:t>PVP = ?</a:t>
            </a:r>
            <a:endParaRPr lang="en-US" sz="1600" dirty="0"/>
          </a:p>
        </p:txBody>
      </p:sp>
      <p:sp>
        <p:nvSpPr>
          <p:cNvPr id="13" name="TextBox 12"/>
          <p:cNvSpPr txBox="1"/>
          <p:nvPr/>
        </p:nvSpPr>
        <p:spPr>
          <a:xfrm>
            <a:off x="2895600" y="5105400"/>
            <a:ext cx="1981200" cy="338554"/>
          </a:xfrm>
          <a:prstGeom prst="rect">
            <a:avLst/>
          </a:prstGeom>
          <a:noFill/>
        </p:spPr>
        <p:txBody>
          <a:bodyPr wrap="square" rtlCol="0">
            <a:spAutoFit/>
          </a:bodyPr>
          <a:lstStyle/>
          <a:p>
            <a:r>
              <a:rPr lang="en-US" sz="1600" dirty="0" smtClean="0"/>
              <a:t>PVP = 10,000 ÷ 0.05</a:t>
            </a:r>
          </a:p>
        </p:txBody>
      </p:sp>
      <p:sp>
        <p:nvSpPr>
          <p:cNvPr id="15" name="TextBox 14"/>
          <p:cNvSpPr txBox="1"/>
          <p:nvPr/>
        </p:nvSpPr>
        <p:spPr>
          <a:xfrm>
            <a:off x="2895600" y="5410200"/>
            <a:ext cx="1981200" cy="338554"/>
          </a:xfrm>
          <a:prstGeom prst="rect">
            <a:avLst/>
          </a:prstGeom>
          <a:noFill/>
        </p:spPr>
        <p:txBody>
          <a:bodyPr wrap="square" rtlCol="0">
            <a:spAutoFit/>
          </a:bodyPr>
          <a:lstStyle/>
          <a:p>
            <a:r>
              <a:rPr lang="en-US" sz="1600" dirty="0" smtClean="0"/>
              <a:t>PVP = 200,000</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25</a:t>
            </a:fld>
            <a:endParaRPr lang="en-US" dirty="0"/>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Net Present Value</a:t>
            </a:r>
            <a:endParaRPr lang="en-US" sz="3200" dirty="0"/>
          </a:p>
        </p:txBody>
      </p:sp>
      <p:sp>
        <p:nvSpPr>
          <p:cNvPr id="5" name="TextBox 4"/>
          <p:cNvSpPr txBox="1"/>
          <p:nvPr/>
        </p:nvSpPr>
        <p:spPr>
          <a:xfrm>
            <a:off x="381000" y="1066800"/>
            <a:ext cx="8382000" cy="369332"/>
          </a:xfrm>
          <a:prstGeom prst="rect">
            <a:avLst/>
          </a:prstGeom>
          <a:noFill/>
        </p:spPr>
        <p:txBody>
          <a:bodyPr wrap="square" rtlCol="0">
            <a:spAutoFit/>
          </a:bodyPr>
          <a:lstStyle/>
          <a:p>
            <a:r>
              <a:rPr lang="en-US" dirty="0" smtClean="0"/>
              <a:t>NPV: the difference between the present value of cash inflows and outflows.</a:t>
            </a:r>
            <a:endParaRPr lang="en-US" dirty="0"/>
          </a:p>
        </p:txBody>
      </p:sp>
      <p:sp>
        <p:nvSpPr>
          <p:cNvPr id="6" name="TextBox 5"/>
          <p:cNvSpPr txBox="1"/>
          <p:nvPr/>
        </p:nvSpPr>
        <p:spPr>
          <a:xfrm>
            <a:off x="685800" y="1371600"/>
            <a:ext cx="7772400" cy="830997"/>
          </a:xfrm>
          <a:prstGeom prst="rect">
            <a:avLst/>
          </a:prstGeom>
          <a:noFill/>
        </p:spPr>
        <p:txBody>
          <a:bodyPr wrap="square" rtlCol="0">
            <a:spAutoFit/>
          </a:bodyPr>
          <a:lstStyle/>
          <a:p>
            <a:pPr>
              <a:buFont typeface="Arial" pitchFamily="34" charset="0"/>
              <a:buChar char="•"/>
            </a:pPr>
            <a:r>
              <a:rPr lang="en-US" sz="1600" dirty="0" smtClean="0"/>
              <a:t>  Organizations generally use NPV to determine if an investment is worth making and to compare between multiple investments.  Generally, investments are only made if the NPV is greater than zero.  Required rate of return should at least equal cost of capital.</a:t>
            </a:r>
            <a:endParaRPr lang="en-US" sz="1600" dirty="0"/>
          </a:p>
        </p:txBody>
      </p:sp>
      <p:sp>
        <p:nvSpPr>
          <p:cNvPr id="7" name="TextBox 6"/>
          <p:cNvSpPr txBox="1"/>
          <p:nvPr/>
        </p:nvSpPr>
        <p:spPr>
          <a:xfrm>
            <a:off x="685800" y="2209800"/>
            <a:ext cx="8001000" cy="369332"/>
          </a:xfrm>
          <a:prstGeom prst="rect">
            <a:avLst/>
          </a:prstGeom>
          <a:noFill/>
        </p:spPr>
        <p:txBody>
          <a:bodyPr wrap="square" rtlCol="0">
            <a:spAutoFit/>
          </a:bodyPr>
          <a:lstStyle/>
          <a:p>
            <a:r>
              <a:rPr lang="en-US" dirty="0" smtClean="0"/>
              <a:t>NPV = – C</a:t>
            </a:r>
            <a:r>
              <a:rPr lang="en-US" baseline="-25000" dirty="0" smtClean="0"/>
              <a:t>0</a:t>
            </a:r>
            <a:r>
              <a:rPr lang="en-US" dirty="0" smtClean="0"/>
              <a:t> + ( C</a:t>
            </a:r>
            <a:r>
              <a:rPr lang="en-US" baseline="-25000" dirty="0" smtClean="0"/>
              <a:t>t</a:t>
            </a:r>
            <a:r>
              <a:rPr lang="en-US" dirty="0" smtClean="0"/>
              <a:t> ÷ ( 1 + r ) </a:t>
            </a:r>
            <a:r>
              <a:rPr lang="en-US" baseline="30000" dirty="0" smtClean="0"/>
              <a:t>t</a:t>
            </a:r>
            <a:r>
              <a:rPr lang="en-US" dirty="0" smtClean="0"/>
              <a:t> ) + … + ( C</a:t>
            </a:r>
            <a:r>
              <a:rPr lang="en-US" baseline="-25000" dirty="0" smtClean="0"/>
              <a:t>n</a:t>
            </a:r>
            <a:r>
              <a:rPr lang="en-US" dirty="0" smtClean="0"/>
              <a:t> ÷ ( 1 + r ) </a:t>
            </a:r>
            <a:r>
              <a:rPr lang="en-US" baseline="30000" dirty="0" smtClean="0"/>
              <a:t>n</a:t>
            </a:r>
            <a:r>
              <a:rPr lang="en-US" dirty="0" smtClean="0"/>
              <a:t> )</a:t>
            </a:r>
          </a:p>
        </p:txBody>
      </p:sp>
      <p:sp>
        <p:nvSpPr>
          <p:cNvPr id="9" name="TextBox 8"/>
          <p:cNvSpPr txBox="1"/>
          <p:nvPr/>
        </p:nvSpPr>
        <p:spPr>
          <a:xfrm>
            <a:off x="1143000" y="2514600"/>
            <a:ext cx="4876800" cy="1077218"/>
          </a:xfrm>
          <a:prstGeom prst="rect">
            <a:avLst/>
          </a:prstGeom>
          <a:noFill/>
        </p:spPr>
        <p:txBody>
          <a:bodyPr wrap="square" rtlCol="0">
            <a:spAutoFit/>
          </a:bodyPr>
          <a:lstStyle/>
          <a:p>
            <a:r>
              <a:rPr lang="en-US" sz="1600" dirty="0" smtClean="0"/>
              <a:t>C</a:t>
            </a:r>
            <a:r>
              <a:rPr lang="en-US" sz="1600" baseline="-25000" dirty="0" smtClean="0"/>
              <a:t>0</a:t>
            </a:r>
            <a:r>
              <a:rPr lang="en-US" sz="1600" dirty="0" smtClean="0"/>
              <a:t> = Cash outflow at the beginning of the project</a:t>
            </a:r>
          </a:p>
          <a:p>
            <a:r>
              <a:rPr lang="en-US" sz="1600" dirty="0" smtClean="0"/>
              <a:t>C</a:t>
            </a:r>
            <a:r>
              <a:rPr lang="en-US" sz="1600" baseline="-25000" dirty="0" smtClean="0"/>
              <a:t>t</a:t>
            </a:r>
            <a:r>
              <a:rPr lang="en-US" sz="1600" dirty="0" smtClean="0"/>
              <a:t> = Payment (inflow) at period t for t = 1 through t = n</a:t>
            </a:r>
          </a:p>
          <a:p>
            <a:r>
              <a:rPr lang="en-US" sz="1600" dirty="0" smtClean="0"/>
              <a:t>r = discount rate</a:t>
            </a:r>
          </a:p>
          <a:p>
            <a:r>
              <a:rPr lang="en-US" sz="1600" dirty="0" smtClean="0"/>
              <a:t>n = number of periods</a:t>
            </a:r>
            <a:endParaRPr lang="en-US" sz="1600" dirty="0"/>
          </a:p>
        </p:txBody>
      </p:sp>
      <p:sp>
        <p:nvSpPr>
          <p:cNvPr id="10" name="TextBox 9"/>
          <p:cNvSpPr txBox="1"/>
          <p:nvPr/>
        </p:nvSpPr>
        <p:spPr>
          <a:xfrm>
            <a:off x="685800" y="3581400"/>
            <a:ext cx="8077200" cy="1200329"/>
          </a:xfrm>
          <a:prstGeom prst="rect">
            <a:avLst/>
          </a:prstGeom>
          <a:noFill/>
        </p:spPr>
        <p:txBody>
          <a:bodyPr wrap="square" rtlCol="0">
            <a:spAutoFit/>
          </a:bodyPr>
          <a:lstStyle/>
          <a:p>
            <a:r>
              <a:rPr lang="en-US" dirty="0" smtClean="0"/>
              <a:t>Example:  A business is looking to invest $30,000 in building a plant to manufacture a part they currently buy from a supplier.  It will take three years for the plant to reach full capacity, but expect savings of $7,500 the first year, $11,500 the second year, and $15,000 the third year.  At a required rate of return of 5%, is it worth it?</a:t>
            </a:r>
          </a:p>
        </p:txBody>
      </p:sp>
      <p:sp>
        <p:nvSpPr>
          <p:cNvPr id="13" name="TextBox 12"/>
          <p:cNvSpPr txBox="1"/>
          <p:nvPr/>
        </p:nvSpPr>
        <p:spPr>
          <a:xfrm>
            <a:off x="685800" y="4800600"/>
            <a:ext cx="8001000" cy="369332"/>
          </a:xfrm>
          <a:prstGeom prst="rect">
            <a:avLst/>
          </a:prstGeom>
          <a:noFill/>
        </p:spPr>
        <p:txBody>
          <a:bodyPr wrap="square" rtlCol="0">
            <a:spAutoFit/>
          </a:bodyPr>
          <a:lstStyle/>
          <a:p>
            <a:r>
              <a:rPr lang="en-US" dirty="0" smtClean="0"/>
              <a:t>NPV = – C</a:t>
            </a:r>
            <a:r>
              <a:rPr lang="en-US" baseline="-25000" dirty="0" smtClean="0"/>
              <a:t>0</a:t>
            </a:r>
            <a:r>
              <a:rPr lang="en-US" dirty="0" smtClean="0"/>
              <a:t> + ( C</a:t>
            </a:r>
            <a:r>
              <a:rPr lang="en-US" baseline="-25000" dirty="0" smtClean="0"/>
              <a:t>t</a:t>
            </a:r>
            <a:r>
              <a:rPr lang="en-US" dirty="0" smtClean="0"/>
              <a:t> ÷ ( 1 + r ) </a:t>
            </a:r>
            <a:r>
              <a:rPr lang="en-US" baseline="30000" dirty="0" smtClean="0"/>
              <a:t>t</a:t>
            </a:r>
            <a:r>
              <a:rPr lang="en-US" dirty="0" smtClean="0"/>
              <a:t> ) + … + ( C</a:t>
            </a:r>
            <a:r>
              <a:rPr lang="en-US" baseline="-25000" dirty="0" smtClean="0"/>
              <a:t>n</a:t>
            </a:r>
            <a:r>
              <a:rPr lang="en-US" dirty="0" smtClean="0"/>
              <a:t> ÷ ( 1 + r ) </a:t>
            </a:r>
            <a:r>
              <a:rPr lang="en-US" baseline="30000" dirty="0" smtClean="0"/>
              <a:t>n</a:t>
            </a:r>
            <a:r>
              <a:rPr lang="en-US" dirty="0" smtClean="0"/>
              <a:t> )</a:t>
            </a:r>
          </a:p>
        </p:txBody>
      </p:sp>
      <p:sp>
        <p:nvSpPr>
          <p:cNvPr id="15" name="TextBox 14"/>
          <p:cNvSpPr txBox="1"/>
          <p:nvPr/>
        </p:nvSpPr>
        <p:spPr>
          <a:xfrm>
            <a:off x="685800" y="5105400"/>
            <a:ext cx="8001000" cy="369332"/>
          </a:xfrm>
          <a:prstGeom prst="rect">
            <a:avLst/>
          </a:prstGeom>
          <a:noFill/>
        </p:spPr>
        <p:txBody>
          <a:bodyPr wrap="square" rtlCol="0">
            <a:spAutoFit/>
          </a:bodyPr>
          <a:lstStyle/>
          <a:p>
            <a:r>
              <a:rPr lang="en-US" dirty="0" smtClean="0"/>
              <a:t>NPV = –30,000 + (7,500 ÷ (1 + .05)</a:t>
            </a:r>
            <a:r>
              <a:rPr lang="en-US" baseline="30000" dirty="0" smtClean="0"/>
              <a:t>1</a:t>
            </a:r>
            <a:r>
              <a:rPr lang="en-US" dirty="0" smtClean="0"/>
              <a:t>) + (11,500 ÷ (1 + .05)</a:t>
            </a:r>
            <a:r>
              <a:rPr lang="en-US" baseline="30000" dirty="0" smtClean="0"/>
              <a:t>2</a:t>
            </a:r>
            <a:r>
              <a:rPr lang="en-US" dirty="0" smtClean="0"/>
              <a:t>) + (15,000 ÷ (1 + .05)</a:t>
            </a:r>
            <a:r>
              <a:rPr lang="en-US" baseline="30000" dirty="0" smtClean="0"/>
              <a:t>3</a:t>
            </a:r>
            <a:r>
              <a:rPr lang="en-US" dirty="0" smtClean="0"/>
              <a:t>)</a:t>
            </a:r>
          </a:p>
        </p:txBody>
      </p:sp>
      <p:sp>
        <p:nvSpPr>
          <p:cNvPr id="16" name="TextBox 15"/>
          <p:cNvSpPr txBox="1"/>
          <p:nvPr/>
        </p:nvSpPr>
        <p:spPr>
          <a:xfrm>
            <a:off x="685800" y="5410200"/>
            <a:ext cx="8001000" cy="369332"/>
          </a:xfrm>
          <a:prstGeom prst="rect">
            <a:avLst/>
          </a:prstGeom>
          <a:noFill/>
        </p:spPr>
        <p:txBody>
          <a:bodyPr wrap="square" rtlCol="0">
            <a:spAutoFit/>
          </a:bodyPr>
          <a:lstStyle/>
          <a:p>
            <a:r>
              <a:rPr lang="en-US" dirty="0" smtClean="0"/>
              <a:t>NPV = –30,000 + (7,500 ÷ 1.05) + (11,500 ÷ 1.1025) + (15,000 ÷ 1.157625)</a:t>
            </a:r>
          </a:p>
        </p:txBody>
      </p:sp>
      <p:sp>
        <p:nvSpPr>
          <p:cNvPr id="17" name="TextBox 16"/>
          <p:cNvSpPr txBox="1"/>
          <p:nvPr/>
        </p:nvSpPr>
        <p:spPr>
          <a:xfrm>
            <a:off x="685800" y="5715000"/>
            <a:ext cx="8001000" cy="369332"/>
          </a:xfrm>
          <a:prstGeom prst="rect">
            <a:avLst/>
          </a:prstGeom>
          <a:noFill/>
        </p:spPr>
        <p:txBody>
          <a:bodyPr wrap="square" rtlCol="0">
            <a:spAutoFit/>
          </a:bodyPr>
          <a:lstStyle/>
          <a:p>
            <a:r>
              <a:rPr lang="en-US" dirty="0" smtClean="0"/>
              <a:t>NPV = –30,000 + 7,142.86 + 10,430.84 + 12,957.56</a:t>
            </a:r>
          </a:p>
        </p:txBody>
      </p:sp>
      <p:sp>
        <p:nvSpPr>
          <p:cNvPr id="18" name="TextBox 17"/>
          <p:cNvSpPr txBox="1"/>
          <p:nvPr/>
        </p:nvSpPr>
        <p:spPr>
          <a:xfrm>
            <a:off x="685800" y="6019800"/>
            <a:ext cx="8001000" cy="369332"/>
          </a:xfrm>
          <a:prstGeom prst="rect">
            <a:avLst/>
          </a:prstGeom>
          <a:noFill/>
        </p:spPr>
        <p:txBody>
          <a:bodyPr wrap="square" rtlCol="0">
            <a:spAutoFit/>
          </a:bodyPr>
          <a:lstStyle/>
          <a:p>
            <a:r>
              <a:rPr lang="en-US" dirty="0" smtClean="0"/>
              <a:t>NPV = 531.26</a:t>
            </a:r>
          </a:p>
        </p:txBody>
      </p:sp>
      <p:sp>
        <p:nvSpPr>
          <p:cNvPr id="19" name="TextBox 18"/>
          <p:cNvSpPr txBox="1"/>
          <p:nvPr/>
        </p:nvSpPr>
        <p:spPr>
          <a:xfrm>
            <a:off x="2971800" y="6248400"/>
            <a:ext cx="1752600" cy="369332"/>
          </a:xfrm>
          <a:prstGeom prst="rect">
            <a:avLst/>
          </a:prstGeom>
          <a:noFill/>
        </p:spPr>
        <p:txBody>
          <a:bodyPr wrap="square" rtlCol="0">
            <a:spAutoFit/>
          </a:bodyPr>
          <a:lstStyle/>
          <a:p>
            <a:r>
              <a:rPr lang="en-US" dirty="0" smtClean="0"/>
              <a:t>NPV &gt; 0 = Yes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10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10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up)">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3" grpId="0"/>
      <p:bldP spid="15" grpId="0"/>
      <p:bldP spid="16" grpId="0"/>
      <p:bldP spid="17" grpId="0"/>
      <p:bldP spid="18"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Net Present Value using the TI BAII Plus</a:t>
            </a:r>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495800" y="4191000"/>
            <a:ext cx="4343400" cy="2031325"/>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CF</a:t>
            </a:r>
          </a:p>
          <a:p>
            <a:pPr>
              <a:buFont typeface="Arial" pitchFamily="34" charset="0"/>
              <a:buChar char="•"/>
            </a:pPr>
            <a:r>
              <a:rPr lang="en-US" dirty="0" smtClean="0"/>
              <a:t>  CF0 = 30000, +/-, Enter, Down Arrow (</a:t>
            </a:r>
            <a:r>
              <a:rPr lang="en-US" dirty="0" smtClean="0">
                <a:sym typeface="Wingdings"/>
              </a:rPr>
              <a:t>)</a:t>
            </a:r>
            <a:endParaRPr lang="en-US" dirty="0" smtClean="0"/>
          </a:p>
          <a:p>
            <a:pPr>
              <a:buFont typeface="Arial" pitchFamily="34" charset="0"/>
              <a:buChar char="•"/>
            </a:pPr>
            <a:r>
              <a:rPr lang="en-US" dirty="0" smtClean="0"/>
              <a:t>  7500, Enter, </a:t>
            </a:r>
            <a:r>
              <a:rPr lang="en-US" dirty="0" smtClean="0">
                <a:sym typeface="Wingdings"/>
              </a:rPr>
              <a:t>, </a:t>
            </a:r>
          </a:p>
          <a:p>
            <a:pPr>
              <a:buFont typeface="Arial" pitchFamily="34" charset="0"/>
              <a:buChar char="•"/>
            </a:pPr>
            <a:r>
              <a:rPr lang="en-US" dirty="0" smtClean="0">
                <a:sym typeface="Wingdings"/>
              </a:rPr>
              <a:t>  11500, Enter, , </a:t>
            </a:r>
          </a:p>
          <a:p>
            <a:pPr>
              <a:buFont typeface="Arial" pitchFamily="34" charset="0"/>
              <a:buChar char="•"/>
            </a:pPr>
            <a:r>
              <a:rPr lang="en-US" dirty="0" smtClean="0"/>
              <a:t>  15000, Enter</a:t>
            </a:r>
          </a:p>
          <a:p>
            <a:pPr>
              <a:buFont typeface="Arial" pitchFamily="34" charset="0"/>
              <a:buChar char="•"/>
            </a:pPr>
            <a:r>
              <a:rPr lang="en-US" dirty="0" smtClean="0"/>
              <a:t>  CPT, NPV, 5, Enter, </a:t>
            </a:r>
            <a:r>
              <a:rPr lang="en-US" dirty="0" smtClean="0">
                <a:sym typeface="Wingdings"/>
              </a:rPr>
              <a:t>, CPT</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572000" y="1371600"/>
            <a:ext cx="2743200" cy="1477328"/>
          </a:xfrm>
          <a:prstGeom prst="rect">
            <a:avLst/>
          </a:prstGeom>
          <a:noFill/>
        </p:spPr>
        <p:txBody>
          <a:bodyPr wrap="square" rtlCol="0">
            <a:spAutoFit/>
          </a:bodyPr>
          <a:lstStyle/>
          <a:p>
            <a:r>
              <a:rPr lang="en-US" sz="1500" dirty="0" smtClean="0"/>
              <a:t>Example:  It costs $30,000 to build, but expect savings of $7,500 the first year, $11,500 the second year, and $15,000 the third year.  At a required rate of return of 5%, is it worth it?</a:t>
            </a:r>
          </a:p>
        </p:txBody>
      </p:sp>
      <p:sp>
        <p:nvSpPr>
          <p:cNvPr id="37" name="TextBox 36"/>
          <p:cNvSpPr txBox="1"/>
          <p:nvPr/>
        </p:nvSpPr>
        <p:spPr>
          <a:xfrm>
            <a:off x="7315200" y="1371600"/>
            <a:ext cx="1676400" cy="1754326"/>
          </a:xfrm>
          <a:prstGeom prst="rect">
            <a:avLst/>
          </a:prstGeom>
          <a:noFill/>
        </p:spPr>
        <p:txBody>
          <a:bodyPr wrap="square" rtlCol="0">
            <a:spAutoFit/>
          </a:bodyPr>
          <a:lstStyle/>
          <a:p>
            <a:r>
              <a:rPr lang="en-US" dirty="0" smtClean="0"/>
              <a:t>CF</a:t>
            </a:r>
            <a:r>
              <a:rPr lang="en-US" baseline="-25000" dirty="0" smtClean="0"/>
              <a:t>0</a:t>
            </a:r>
            <a:r>
              <a:rPr lang="en-US" dirty="0" smtClean="0"/>
              <a:t> = -30,000</a:t>
            </a:r>
          </a:p>
          <a:p>
            <a:r>
              <a:rPr lang="en-US" dirty="0" smtClean="0"/>
              <a:t>C</a:t>
            </a:r>
            <a:r>
              <a:rPr lang="en-US" baseline="-25000" dirty="0" smtClean="0"/>
              <a:t>01</a:t>
            </a:r>
            <a:r>
              <a:rPr lang="en-US" dirty="0" smtClean="0"/>
              <a:t> = 7,500</a:t>
            </a:r>
          </a:p>
          <a:p>
            <a:r>
              <a:rPr lang="en-US" dirty="0" smtClean="0"/>
              <a:t>C</a:t>
            </a:r>
            <a:r>
              <a:rPr lang="en-US" baseline="-25000" dirty="0" smtClean="0"/>
              <a:t>02</a:t>
            </a:r>
            <a:r>
              <a:rPr lang="en-US" dirty="0" smtClean="0"/>
              <a:t> = 11,500</a:t>
            </a:r>
          </a:p>
          <a:p>
            <a:r>
              <a:rPr lang="en-US" dirty="0" smtClean="0"/>
              <a:t>C</a:t>
            </a:r>
            <a:r>
              <a:rPr lang="en-US" baseline="-25000" dirty="0" smtClean="0"/>
              <a:t>03</a:t>
            </a:r>
            <a:r>
              <a:rPr lang="en-US" dirty="0" smtClean="0"/>
              <a:t> = 15,000</a:t>
            </a:r>
          </a:p>
          <a:p>
            <a:r>
              <a:rPr lang="en-US" dirty="0" smtClean="0"/>
              <a:t>I/Y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26</a:t>
            </a:fld>
            <a:endParaRPr lang="en-US" dirty="0"/>
          </a:p>
        </p:txBody>
      </p:sp>
      <p:sp>
        <p:nvSpPr>
          <p:cNvPr id="51" name="TextBox 50"/>
          <p:cNvSpPr txBox="1"/>
          <p:nvPr/>
        </p:nvSpPr>
        <p:spPr>
          <a:xfrm>
            <a:off x="7467600" y="5257800"/>
            <a:ext cx="1676400" cy="369332"/>
          </a:xfrm>
          <a:prstGeom prst="rect">
            <a:avLst/>
          </a:prstGeom>
          <a:noFill/>
        </p:spPr>
        <p:txBody>
          <a:bodyPr wrap="square" rtlCol="0">
            <a:spAutoFit/>
          </a:bodyPr>
          <a:lstStyle/>
          <a:p>
            <a:r>
              <a:rPr lang="en-US" dirty="0" smtClean="0"/>
              <a:t>NPV = 531.26</a:t>
            </a:r>
            <a:endParaRPr lang="en-US" dirty="0"/>
          </a:p>
        </p:txBody>
      </p:sp>
      <p:sp>
        <p:nvSpPr>
          <p:cNvPr id="79" name="Rounded Rectangle 78"/>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1219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6096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2192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219200" y="4419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ounded Rectangle 107"/>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le 11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19050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ounded Rectangle 118"/>
          <p:cNvSpPr/>
          <p:nvPr/>
        </p:nvSpPr>
        <p:spPr>
          <a:xfrm>
            <a:off x="12192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ounded Rectangle 11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6096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7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4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4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4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4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4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7"/>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4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48"/>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49"/>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53"/>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53"/>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55"/>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5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6"/>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56"/>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57"/>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57"/>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8"/>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58"/>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59"/>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5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0"/>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60"/>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1"/>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2"/>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62"/>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63"/>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6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64"/>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64"/>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65"/>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65"/>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66"/>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66"/>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67"/>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67"/>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68"/>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68"/>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69"/>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69"/>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70"/>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70"/>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93"/>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93"/>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1"/>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1"/>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3"/>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03"/>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6"/>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06"/>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07"/>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07"/>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08"/>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08"/>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09"/>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09"/>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10"/>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10"/>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11"/>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11"/>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12"/>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12"/>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13"/>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13"/>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114"/>
                                        </p:tgtEl>
                                        <p:attrNameLst>
                                          <p:attrName>style.visibility</p:attrName>
                                        </p:attrNameLst>
                                      </p:cBhvr>
                                      <p:to>
                                        <p:strVal val="visible"/>
                                      </p:to>
                                    </p:set>
                                  </p:childTnLst>
                                </p:cTn>
                              </p:par>
                            </p:childTnLst>
                          </p:cTn>
                        </p:par>
                        <p:par>
                          <p:cTn id="301" fill="hold">
                            <p:stCondLst>
                              <p:cond delay="0"/>
                            </p:stCondLst>
                            <p:childTnLst>
                              <p:par>
                                <p:cTn id="302" presetID="1" presetClass="exit" presetSubtype="0" fill="hold" grpId="1" nodeType="afterEffect">
                                  <p:stCondLst>
                                    <p:cond delay="1000"/>
                                  </p:stCondLst>
                                  <p:childTnLst>
                                    <p:set>
                                      <p:cBhvr>
                                        <p:cTn id="303" dur="1" fill="hold">
                                          <p:stCondLst>
                                            <p:cond delay="0"/>
                                          </p:stCondLst>
                                        </p:cTn>
                                        <p:tgtEl>
                                          <p:spTgt spid="114"/>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22"/>
                                        </p:tgtEl>
                                        <p:attrNameLst>
                                          <p:attrName>style.visibility</p:attrName>
                                        </p:attrNameLst>
                                      </p:cBhvr>
                                      <p:to>
                                        <p:strVal val="visible"/>
                                      </p:to>
                                    </p:set>
                                  </p:childTnLst>
                                </p:cTn>
                              </p:par>
                            </p:childTnLst>
                          </p:cTn>
                        </p:par>
                        <p:par>
                          <p:cTn id="308" fill="hold">
                            <p:stCondLst>
                              <p:cond delay="0"/>
                            </p:stCondLst>
                            <p:childTnLst>
                              <p:par>
                                <p:cTn id="309" presetID="1" presetClass="exit" presetSubtype="0" fill="hold" grpId="1" nodeType="afterEffect">
                                  <p:stCondLst>
                                    <p:cond delay="1000"/>
                                  </p:stCondLst>
                                  <p:childTnLst>
                                    <p:set>
                                      <p:cBhvr>
                                        <p:cTn id="310" dur="1" fill="hold">
                                          <p:stCondLst>
                                            <p:cond delay="0"/>
                                          </p:stCondLst>
                                        </p:cTn>
                                        <p:tgtEl>
                                          <p:spTgt spid="122"/>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15"/>
                                        </p:tgtEl>
                                        <p:attrNameLst>
                                          <p:attrName>style.visibility</p:attrName>
                                        </p:attrNameLst>
                                      </p:cBhvr>
                                      <p:to>
                                        <p:strVal val="visible"/>
                                      </p:to>
                                    </p:set>
                                  </p:childTnLst>
                                </p:cTn>
                              </p:par>
                            </p:childTnLst>
                          </p:cTn>
                        </p:par>
                        <p:par>
                          <p:cTn id="315" fill="hold">
                            <p:stCondLst>
                              <p:cond delay="0"/>
                            </p:stCondLst>
                            <p:childTnLst>
                              <p:par>
                                <p:cTn id="316" presetID="1" presetClass="exit" presetSubtype="0" fill="hold" grpId="1" nodeType="afterEffect">
                                  <p:stCondLst>
                                    <p:cond delay="1000"/>
                                  </p:stCondLst>
                                  <p:childTnLst>
                                    <p:set>
                                      <p:cBhvr>
                                        <p:cTn id="317" dur="1" fill="hold">
                                          <p:stCondLst>
                                            <p:cond delay="0"/>
                                          </p:stCondLst>
                                        </p:cTn>
                                        <p:tgtEl>
                                          <p:spTgt spid="115"/>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 presetClass="entr" presetSubtype="0" fill="hold" grpId="0" nodeType="clickEffect">
                                  <p:stCondLst>
                                    <p:cond delay="0"/>
                                  </p:stCondLst>
                                  <p:childTnLst>
                                    <p:set>
                                      <p:cBhvr>
                                        <p:cTn id="321" dur="1" fill="hold">
                                          <p:stCondLst>
                                            <p:cond delay="0"/>
                                          </p:stCondLst>
                                        </p:cTn>
                                        <p:tgtEl>
                                          <p:spTgt spid="116"/>
                                        </p:tgtEl>
                                        <p:attrNameLst>
                                          <p:attrName>style.visibility</p:attrName>
                                        </p:attrNameLst>
                                      </p:cBhvr>
                                      <p:to>
                                        <p:strVal val="visible"/>
                                      </p:to>
                                    </p:set>
                                  </p:childTnLst>
                                </p:cTn>
                              </p:par>
                            </p:childTnLst>
                          </p:cTn>
                        </p:par>
                        <p:par>
                          <p:cTn id="322" fill="hold">
                            <p:stCondLst>
                              <p:cond delay="0"/>
                            </p:stCondLst>
                            <p:childTnLst>
                              <p:par>
                                <p:cTn id="323" presetID="1" presetClass="exit" presetSubtype="0" fill="hold" grpId="1" nodeType="afterEffect">
                                  <p:stCondLst>
                                    <p:cond delay="1000"/>
                                  </p:stCondLst>
                                  <p:childTnLst>
                                    <p:set>
                                      <p:cBhvr>
                                        <p:cTn id="324" dur="1" fill="hold">
                                          <p:stCondLst>
                                            <p:cond delay="0"/>
                                          </p:stCondLst>
                                        </p:cTn>
                                        <p:tgtEl>
                                          <p:spTgt spid="116"/>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17"/>
                                        </p:tgtEl>
                                        <p:attrNameLst>
                                          <p:attrName>style.visibility</p:attrName>
                                        </p:attrNameLst>
                                      </p:cBhvr>
                                      <p:to>
                                        <p:strVal val="visible"/>
                                      </p:to>
                                    </p:set>
                                  </p:childTnLst>
                                </p:cTn>
                              </p:par>
                            </p:childTnLst>
                          </p:cTn>
                        </p:par>
                        <p:par>
                          <p:cTn id="329" fill="hold">
                            <p:stCondLst>
                              <p:cond delay="0"/>
                            </p:stCondLst>
                            <p:childTnLst>
                              <p:par>
                                <p:cTn id="330" presetID="1" presetClass="exit" presetSubtype="0" fill="hold" grpId="1" nodeType="afterEffect">
                                  <p:stCondLst>
                                    <p:cond delay="1000"/>
                                  </p:stCondLst>
                                  <p:childTnLst>
                                    <p:set>
                                      <p:cBhvr>
                                        <p:cTn id="331" dur="1" fill="hold">
                                          <p:stCondLst>
                                            <p:cond delay="0"/>
                                          </p:stCondLst>
                                        </p:cTn>
                                        <p:tgtEl>
                                          <p:spTgt spid="117"/>
                                        </p:tgtEl>
                                        <p:attrNameLst>
                                          <p:attrName>style.visibility</p:attrName>
                                        </p:attrNameLst>
                                      </p:cBhvr>
                                      <p:to>
                                        <p:strVal val="hidden"/>
                                      </p:to>
                                    </p:set>
                                  </p:childTnLst>
                                </p:cTn>
                              </p:par>
                            </p:childTnLst>
                          </p:cTn>
                        </p:par>
                      </p:childTnLst>
                    </p:cTn>
                  </p:par>
                  <p:par>
                    <p:cTn id="332" fill="hold">
                      <p:stCondLst>
                        <p:cond delay="indefinite"/>
                      </p:stCondLst>
                      <p:childTnLst>
                        <p:par>
                          <p:cTn id="333" fill="hold">
                            <p:stCondLst>
                              <p:cond delay="0"/>
                            </p:stCondLst>
                            <p:childTnLst>
                              <p:par>
                                <p:cTn id="334" presetID="1" presetClass="entr" presetSubtype="0" fill="hold" grpId="0" nodeType="clickEffect">
                                  <p:stCondLst>
                                    <p:cond delay="0"/>
                                  </p:stCondLst>
                                  <p:childTnLst>
                                    <p:set>
                                      <p:cBhvr>
                                        <p:cTn id="335" dur="1" fill="hold">
                                          <p:stCondLst>
                                            <p:cond delay="0"/>
                                          </p:stCondLst>
                                        </p:cTn>
                                        <p:tgtEl>
                                          <p:spTgt spid="118"/>
                                        </p:tgtEl>
                                        <p:attrNameLst>
                                          <p:attrName>style.visibility</p:attrName>
                                        </p:attrNameLst>
                                      </p:cBhvr>
                                      <p:to>
                                        <p:strVal val="visible"/>
                                      </p:to>
                                    </p:set>
                                  </p:childTnLst>
                                </p:cTn>
                              </p:par>
                            </p:childTnLst>
                          </p:cTn>
                        </p:par>
                        <p:par>
                          <p:cTn id="336" fill="hold">
                            <p:stCondLst>
                              <p:cond delay="0"/>
                            </p:stCondLst>
                            <p:childTnLst>
                              <p:par>
                                <p:cTn id="337" presetID="1" presetClass="exit" presetSubtype="0" fill="hold" grpId="1" nodeType="afterEffect">
                                  <p:stCondLst>
                                    <p:cond delay="1000"/>
                                  </p:stCondLst>
                                  <p:childTnLst>
                                    <p:set>
                                      <p:cBhvr>
                                        <p:cTn id="338" dur="1" fill="hold">
                                          <p:stCondLst>
                                            <p:cond delay="0"/>
                                          </p:stCondLst>
                                        </p:cTn>
                                        <p:tgtEl>
                                          <p:spTgt spid="118"/>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grpId="0" nodeType="clickEffect">
                                  <p:stCondLst>
                                    <p:cond delay="0"/>
                                  </p:stCondLst>
                                  <p:childTnLst>
                                    <p:set>
                                      <p:cBhvr>
                                        <p:cTn id="342" dur="1" fill="hold">
                                          <p:stCondLst>
                                            <p:cond delay="0"/>
                                          </p:stCondLst>
                                        </p:cTn>
                                        <p:tgtEl>
                                          <p:spTgt spid="119"/>
                                        </p:tgtEl>
                                        <p:attrNameLst>
                                          <p:attrName>style.visibility</p:attrName>
                                        </p:attrNameLst>
                                      </p:cBhvr>
                                      <p:to>
                                        <p:strVal val="visible"/>
                                      </p:to>
                                    </p:set>
                                  </p:childTnLst>
                                </p:cTn>
                              </p:par>
                            </p:childTnLst>
                          </p:cTn>
                        </p:par>
                        <p:par>
                          <p:cTn id="343" fill="hold">
                            <p:stCondLst>
                              <p:cond delay="0"/>
                            </p:stCondLst>
                            <p:childTnLst>
                              <p:par>
                                <p:cTn id="344" presetID="1" presetClass="exit" presetSubtype="0" fill="hold" grpId="1" nodeType="afterEffect">
                                  <p:stCondLst>
                                    <p:cond delay="1000"/>
                                  </p:stCondLst>
                                  <p:childTnLst>
                                    <p:set>
                                      <p:cBhvr>
                                        <p:cTn id="345" dur="1" fill="hold">
                                          <p:stCondLst>
                                            <p:cond delay="0"/>
                                          </p:stCondLst>
                                        </p:cTn>
                                        <p:tgtEl>
                                          <p:spTgt spid="119"/>
                                        </p:tgtEl>
                                        <p:attrNameLst>
                                          <p:attrName>style.visibility</p:attrName>
                                        </p:attrNameLst>
                                      </p:cBhvr>
                                      <p:to>
                                        <p:strVal val="hidden"/>
                                      </p:to>
                                    </p:set>
                                  </p:childTnLst>
                                </p:cTn>
                              </p:par>
                            </p:childTnLst>
                          </p:cTn>
                        </p:par>
                      </p:childTnLst>
                    </p:cTn>
                  </p:par>
                  <p:par>
                    <p:cTn id="346" fill="hold">
                      <p:stCondLst>
                        <p:cond delay="indefinite"/>
                      </p:stCondLst>
                      <p:childTnLst>
                        <p:par>
                          <p:cTn id="347" fill="hold">
                            <p:stCondLst>
                              <p:cond delay="0"/>
                            </p:stCondLst>
                            <p:childTnLst>
                              <p:par>
                                <p:cTn id="348" presetID="1" presetClass="entr" presetSubtype="0" fill="hold" grpId="0" nodeType="clickEffect">
                                  <p:stCondLst>
                                    <p:cond delay="0"/>
                                  </p:stCondLst>
                                  <p:childTnLst>
                                    <p:set>
                                      <p:cBhvr>
                                        <p:cTn id="349" dur="1" fill="hold">
                                          <p:stCondLst>
                                            <p:cond delay="0"/>
                                          </p:stCondLst>
                                        </p:cTn>
                                        <p:tgtEl>
                                          <p:spTgt spid="120"/>
                                        </p:tgtEl>
                                        <p:attrNameLst>
                                          <p:attrName>style.visibility</p:attrName>
                                        </p:attrNameLst>
                                      </p:cBhvr>
                                      <p:to>
                                        <p:strVal val="visible"/>
                                      </p:to>
                                    </p:set>
                                  </p:childTnLst>
                                </p:cTn>
                              </p:par>
                            </p:childTnLst>
                          </p:cTn>
                        </p:par>
                        <p:par>
                          <p:cTn id="350" fill="hold">
                            <p:stCondLst>
                              <p:cond delay="0"/>
                            </p:stCondLst>
                            <p:childTnLst>
                              <p:par>
                                <p:cTn id="351" presetID="1" presetClass="exit" presetSubtype="0" fill="hold" grpId="1" nodeType="afterEffect">
                                  <p:stCondLst>
                                    <p:cond delay="1000"/>
                                  </p:stCondLst>
                                  <p:childTnLst>
                                    <p:set>
                                      <p:cBhvr>
                                        <p:cTn id="352" dur="1" fill="hold">
                                          <p:stCondLst>
                                            <p:cond delay="0"/>
                                          </p:stCondLst>
                                        </p:cTn>
                                        <p:tgtEl>
                                          <p:spTgt spid="120"/>
                                        </p:tgtEl>
                                        <p:attrNameLst>
                                          <p:attrName>style.visibility</p:attrName>
                                        </p:attrNameLst>
                                      </p:cBhvr>
                                      <p:to>
                                        <p:strVal val="hidden"/>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121"/>
                                        </p:tgtEl>
                                        <p:attrNameLst>
                                          <p:attrName>style.visibility</p:attrName>
                                        </p:attrNameLst>
                                      </p:cBhvr>
                                      <p:to>
                                        <p:strVal val="visible"/>
                                      </p:to>
                                    </p:set>
                                  </p:childTnLst>
                                </p:cTn>
                              </p:par>
                            </p:childTnLst>
                          </p:cTn>
                        </p:par>
                        <p:par>
                          <p:cTn id="357" fill="hold">
                            <p:stCondLst>
                              <p:cond delay="0"/>
                            </p:stCondLst>
                            <p:childTnLst>
                              <p:par>
                                <p:cTn id="358" presetID="1" presetClass="exit" presetSubtype="0" fill="hold" grpId="1" nodeType="afterEffect">
                                  <p:stCondLst>
                                    <p:cond delay="1000"/>
                                  </p:stCondLst>
                                  <p:childTnLst>
                                    <p:set>
                                      <p:cBhvr>
                                        <p:cTn id="359" dur="1" fill="hold">
                                          <p:stCondLst>
                                            <p:cond delay="0"/>
                                          </p:stCondLst>
                                        </p:cTn>
                                        <p:tgtEl>
                                          <p:spTgt spid="121"/>
                                        </p:tgtEl>
                                        <p:attrNameLst>
                                          <p:attrName>style.visibility</p:attrName>
                                        </p:attrNameLst>
                                      </p:cBhvr>
                                      <p:to>
                                        <p:strVal val="hidden"/>
                                      </p:to>
                                    </p:set>
                                  </p:childTnLst>
                                </p:cTn>
                              </p:par>
                            </p:childTnLst>
                          </p:cTn>
                        </p:par>
                      </p:childTnLst>
                    </p:cTn>
                  </p:par>
                  <p:par>
                    <p:cTn id="360" fill="hold">
                      <p:stCondLst>
                        <p:cond delay="indefinite"/>
                      </p:stCondLst>
                      <p:childTnLst>
                        <p:par>
                          <p:cTn id="361" fill="hold">
                            <p:stCondLst>
                              <p:cond delay="0"/>
                            </p:stCondLst>
                            <p:childTnLst>
                              <p:par>
                                <p:cTn id="362" presetID="10" presetClass="entr" presetSubtype="0" fill="hold" grpId="0" nodeType="clickEffect">
                                  <p:stCondLst>
                                    <p:cond delay="0"/>
                                  </p:stCondLst>
                                  <p:childTnLst>
                                    <p:set>
                                      <p:cBhvr>
                                        <p:cTn id="363" dur="1" fill="hold">
                                          <p:stCondLst>
                                            <p:cond delay="0"/>
                                          </p:stCondLst>
                                        </p:cTn>
                                        <p:tgtEl>
                                          <p:spTgt spid="51"/>
                                        </p:tgtEl>
                                        <p:attrNameLst>
                                          <p:attrName>style.visibility</p:attrName>
                                        </p:attrNameLst>
                                      </p:cBhvr>
                                      <p:to>
                                        <p:strVal val="visible"/>
                                      </p:to>
                                    </p:set>
                                    <p:animEffect transition="in" filter="fade">
                                      <p:cBhvr>
                                        <p:cTn id="36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79" grpId="0" animBg="1"/>
      <p:bldP spid="79"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3" grpId="0" animBg="1"/>
      <p:bldP spid="53"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93" grpId="0" animBg="1"/>
      <p:bldP spid="93" grpId="1" animBg="1"/>
      <p:bldP spid="101" grpId="0" animBg="1"/>
      <p:bldP spid="101" grpId="1" animBg="1"/>
      <p:bldP spid="103" grpId="0" animBg="1"/>
      <p:bldP spid="103"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HP 10bii Front.jpg"/>
          <p:cNvPicPr>
            <a:picLocks noChangeAspect="1"/>
          </p:cNvPicPr>
          <p:nvPr/>
        </p:nvPicPr>
        <p:blipFill rotWithShape="1">
          <a:blip r:embed="rId3" cstate="print"/>
          <a:srcRect l="5405" r="16387"/>
          <a:stretch/>
        </p:blipFill>
        <p:spPr>
          <a:xfrm>
            <a:off x="0" y="1143000"/>
            <a:ext cx="4409935" cy="5638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20000"/>
          </a:bodyPr>
          <a:lstStyle/>
          <a:p>
            <a:pPr algn="ctr">
              <a:buNone/>
            </a:pPr>
            <a:r>
              <a:rPr lang="en-US" sz="3500" dirty="0" smtClean="0"/>
              <a:t>Net Present Value using the </a:t>
            </a:r>
            <a:r>
              <a:rPr lang="en-US" sz="3600" dirty="0" smtClean="0"/>
              <a:t>HP 10bII</a:t>
            </a:r>
            <a:endParaRPr lang="en-US" sz="3500" dirty="0" smtClean="0"/>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495800" y="4191000"/>
            <a:ext cx="4267200" cy="2031325"/>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a:t>
            </a:r>
            <a:r>
              <a:rPr lang="en-US" dirty="0" smtClean="0"/>
              <a:t>30000, +</a:t>
            </a:r>
            <a:r>
              <a:rPr lang="en-US" dirty="0" smtClean="0"/>
              <a:t>/</a:t>
            </a:r>
            <a:r>
              <a:rPr lang="en-US" dirty="0" smtClean="0"/>
              <a:t>- , </a:t>
            </a:r>
            <a:r>
              <a:rPr lang="en-US" dirty="0" smtClean="0"/>
              <a:t>CF</a:t>
            </a:r>
            <a:r>
              <a:rPr lang="en-US" sz="1600" dirty="0" smtClean="0"/>
              <a:t>j</a:t>
            </a:r>
            <a:endParaRPr lang="en-US" dirty="0" smtClean="0"/>
          </a:p>
          <a:p>
            <a:pPr>
              <a:buFont typeface="Arial" pitchFamily="34" charset="0"/>
              <a:buChar char="•"/>
            </a:pPr>
            <a:r>
              <a:rPr lang="en-US" dirty="0" smtClean="0"/>
              <a:t>  7500, CF</a:t>
            </a:r>
            <a:r>
              <a:rPr lang="en-US" sz="1600" dirty="0" smtClean="0"/>
              <a:t>j</a:t>
            </a:r>
            <a:endParaRPr lang="en-US" dirty="0" smtClean="0"/>
          </a:p>
          <a:p>
            <a:pPr>
              <a:buFont typeface="Arial" pitchFamily="34" charset="0"/>
              <a:buChar char="•"/>
            </a:pPr>
            <a:r>
              <a:rPr lang="en-US" dirty="0" smtClean="0"/>
              <a:t>  </a:t>
            </a:r>
            <a:r>
              <a:rPr lang="en-US" dirty="0" smtClean="0">
                <a:sym typeface="Wingdings"/>
              </a:rPr>
              <a:t>11500, </a:t>
            </a:r>
            <a:r>
              <a:rPr lang="en-US" dirty="0" smtClean="0"/>
              <a:t>CF</a:t>
            </a:r>
            <a:r>
              <a:rPr lang="en-US" sz="1600" dirty="0" smtClean="0"/>
              <a:t>j</a:t>
            </a:r>
            <a:endParaRPr lang="en-US" dirty="0" smtClean="0">
              <a:sym typeface="Wingdings"/>
            </a:endParaRPr>
          </a:p>
          <a:p>
            <a:pPr>
              <a:buFont typeface="Arial" pitchFamily="34" charset="0"/>
              <a:buChar char="•"/>
            </a:pPr>
            <a:r>
              <a:rPr lang="en-US" dirty="0" smtClean="0"/>
              <a:t>  15000, CF</a:t>
            </a:r>
            <a:r>
              <a:rPr lang="en-US" sz="1600" dirty="0" smtClean="0"/>
              <a:t>j</a:t>
            </a:r>
          </a:p>
          <a:p>
            <a:pPr>
              <a:buFont typeface="Arial" pitchFamily="34" charset="0"/>
              <a:buChar char="•"/>
            </a:pPr>
            <a:r>
              <a:rPr lang="en-US" dirty="0" smtClean="0"/>
              <a:t>  5, I/YR </a:t>
            </a:r>
          </a:p>
          <a:p>
            <a:pPr>
              <a:buFont typeface="Arial" pitchFamily="34" charset="0"/>
              <a:buChar char="•"/>
            </a:pPr>
            <a:r>
              <a:rPr lang="en-US" dirty="0" smtClean="0"/>
              <a:t>  Orange, PRC (NPV)</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36" name="TextBox 35"/>
          <p:cNvSpPr txBox="1"/>
          <p:nvPr/>
        </p:nvSpPr>
        <p:spPr>
          <a:xfrm>
            <a:off x="4572000" y="1371600"/>
            <a:ext cx="2743200" cy="1477328"/>
          </a:xfrm>
          <a:prstGeom prst="rect">
            <a:avLst/>
          </a:prstGeom>
          <a:noFill/>
        </p:spPr>
        <p:txBody>
          <a:bodyPr wrap="square" rtlCol="0">
            <a:spAutoFit/>
          </a:bodyPr>
          <a:lstStyle/>
          <a:p>
            <a:r>
              <a:rPr lang="en-US" sz="1500" dirty="0" smtClean="0"/>
              <a:t>Example:  It costs $30,000 to build, but expect savings of $7,500 the first year, $11,500 the second year, and $15,000 the third year.  At a required rate of return of 5%, is it worth it?</a:t>
            </a:r>
          </a:p>
        </p:txBody>
      </p:sp>
      <p:sp>
        <p:nvSpPr>
          <p:cNvPr id="37" name="TextBox 36"/>
          <p:cNvSpPr txBox="1"/>
          <p:nvPr/>
        </p:nvSpPr>
        <p:spPr>
          <a:xfrm>
            <a:off x="7315200" y="1371600"/>
            <a:ext cx="1676400" cy="1754326"/>
          </a:xfrm>
          <a:prstGeom prst="rect">
            <a:avLst/>
          </a:prstGeom>
          <a:noFill/>
        </p:spPr>
        <p:txBody>
          <a:bodyPr wrap="square" rtlCol="0">
            <a:spAutoFit/>
          </a:bodyPr>
          <a:lstStyle/>
          <a:p>
            <a:r>
              <a:rPr lang="en-US" dirty="0" smtClean="0"/>
              <a:t>CF</a:t>
            </a:r>
            <a:r>
              <a:rPr lang="en-US" baseline="-25000" dirty="0" smtClean="0"/>
              <a:t>0</a:t>
            </a:r>
            <a:r>
              <a:rPr lang="en-US" dirty="0" smtClean="0"/>
              <a:t> = -30,000</a:t>
            </a:r>
          </a:p>
          <a:p>
            <a:r>
              <a:rPr lang="en-US" dirty="0" smtClean="0"/>
              <a:t>CF</a:t>
            </a:r>
            <a:r>
              <a:rPr lang="en-US" baseline="-25000" dirty="0" smtClean="0"/>
              <a:t>1</a:t>
            </a:r>
            <a:r>
              <a:rPr lang="en-US" dirty="0" smtClean="0"/>
              <a:t> = 7,500</a:t>
            </a:r>
          </a:p>
          <a:p>
            <a:r>
              <a:rPr lang="en-US" dirty="0" smtClean="0"/>
              <a:t>CF</a:t>
            </a:r>
            <a:r>
              <a:rPr lang="en-US" baseline="-25000" dirty="0" smtClean="0"/>
              <a:t>2</a:t>
            </a:r>
            <a:r>
              <a:rPr lang="en-US" dirty="0" smtClean="0"/>
              <a:t> = 11,500</a:t>
            </a:r>
          </a:p>
          <a:p>
            <a:r>
              <a:rPr lang="en-US" dirty="0" smtClean="0"/>
              <a:t>CF</a:t>
            </a:r>
            <a:r>
              <a:rPr lang="en-US" baseline="-25000" dirty="0" smtClean="0"/>
              <a:t>3</a:t>
            </a:r>
            <a:r>
              <a:rPr lang="en-US" dirty="0" smtClean="0"/>
              <a:t> = 15,000</a:t>
            </a:r>
          </a:p>
          <a:p>
            <a:r>
              <a:rPr lang="en-US" dirty="0" smtClean="0"/>
              <a:t>I/YR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27</a:t>
            </a:fld>
            <a:endParaRPr lang="en-US" dirty="0"/>
          </a:p>
        </p:txBody>
      </p:sp>
      <p:sp>
        <p:nvSpPr>
          <p:cNvPr id="51" name="TextBox 50"/>
          <p:cNvSpPr txBox="1"/>
          <p:nvPr/>
        </p:nvSpPr>
        <p:spPr>
          <a:xfrm>
            <a:off x="7239000" y="5257800"/>
            <a:ext cx="1676400" cy="369332"/>
          </a:xfrm>
          <a:prstGeom prst="rect">
            <a:avLst/>
          </a:prstGeom>
          <a:noFill/>
        </p:spPr>
        <p:txBody>
          <a:bodyPr wrap="square" rtlCol="0">
            <a:spAutoFit/>
          </a:bodyPr>
          <a:lstStyle/>
          <a:p>
            <a:r>
              <a:rPr lang="en-US" dirty="0" smtClean="0"/>
              <a:t>NPV = 531.26</a:t>
            </a:r>
            <a:endParaRPr lang="en-US" dirty="0"/>
          </a:p>
        </p:txBody>
      </p:sp>
      <p:sp>
        <p:nvSpPr>
          <p:cNvPr id="72" name="Rounded Rectangle 71"/>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2743200" y="2895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27432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1295400" y="4191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1752600" y="4572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22860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22860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22860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22860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1752600" y="2895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2743200" y="3352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10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randombar(horizontal)">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7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3"/>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7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6"/>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7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7"/>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7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8"/>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7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80"/>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8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1"/>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81"/>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82"/>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82"/>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3"/>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83"/>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4"/>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4"/>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6"/>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6"/>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7"/>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7"/>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8"/>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8"/>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89"/>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8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0"/>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90"/>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91"/>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9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92"/>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92"/>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94"/>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94"/>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27"/>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127"/>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5"/>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5"/>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6"/>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6"/>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7"/>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97"/>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8"/>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98"/>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9"/>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99"/>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00"/>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00"/>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2"/>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2"/>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4"/>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4"/>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28"/>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28"/>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5"/>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05"/>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23"/>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23"/>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24"/>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24"/>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25"/>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25"/>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6"/>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6"/>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0" presetClass="entr" presetSubtype="0" fill="hold" grpId="0" nodeType="clickEffect">
                                  <p:stCondLst>
                                    <p:cond delay="0"/>
                                  </p:stCondLst>
                                  <p:childTnLst>
                                    <p:set>
                                      <p:cBhvr>
                                        <p:cTn id="279" dur="1" fill="hold">
                                          <p:stCondLst>
                                            <p:cond delay="0"/>
                                          </p:stCondLst>
                                        </p:cTn>
                                        <p:tgtEl>
                                          <p:spTgt spid="51"/>
                                        </p:tgtEl>
                                        <p:attrNameLst>
                                          <p:attrName>style.visibility</p:attrName>
                                        </p:attrNameLst>
                                      </p:cBhvr>
                                      <p:to>
                                        <p:strVal val="visible"/>
                                      </p:to>
                                    </p:set>
                                    <p:animEffect transition="in" filter="fade">
                                      <p:cBhvr>
                                        <p:cTn id="28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28</a:t>
            </a:fld>
            <a:endParaRPr lang="en-US" dirty="0"/>
          </a:p>
        </p:txBody>
      </p:sp>
      <p:sp>
        <p:nvSpPr>
          <p:cNvPr id="14" name="TextBox 13"/>
          <p:cNvSpPr txBox="1"/>
          <p:nvPr/>
        </p:nvSpPr>
        <p:spPr>
          <a:xfrm>
            <a:off x="0" y="533400"/>
            <a:ext cx="9144000" cy="584775"/>
          </a:xfrm>
          <a:prstGeom prst="rect">
            <a:avLst/>
          </a:prstGeom>
          <a:noFill/>
        </p:spPr>
        <p:txBody>
          <a:bodyPr wrap="square" rtlCol="0">
            <a:spAutoFit/>
          </a:bodyPr>
          <a:lstStyle/>
          <a:p>
            <a:pPr algn="ctr"/>
            <a:r>
              <a:rPr lang="en-US" sz="3200" dirty="0" smtClean="0"/>
              <a:t>Net Present Value with Repeating Payments</a:t>
            </a:r>
            <a:endParaRPr lang="en-US" sz="3200" dirty="0"/>
          </a:p>
        </p:txBody>
      </p:sp>
      <p:sp>
        <p:nvSpPr>
          <p:cNvPr id="5" name="TextBox 4"/>
          <p:cNvSpPr txBox="1"/>
          <p:nvPr/>
        </p:nvSpPr>
        <p:spPr>
          <a:xfrm>
            <a:off x="381000" y="1066800"/>
            <a:ext cx="8382000" cy="646331"/>
          </a:xfrm>
          <a:prstGeom prst="rect">
            <a:avLst/>
          </a:prstGeom>
          <a:noFill/>
        </p:spPr>
        <p:txBody>
          <a:bodyPr wrap="square" rtlCol="0">
            <a:spAutoFit/>
          </a:bodyPr>
          <a:lstStyle/>
          <a:p>
            <a:r>
              <a:rPr lang="en-US" dirty="0" smtClean="0"/>
              <a:t>In the previous example we looked at a Net Present Value where each payment was unique.  What do we do if there are payments that repeat several times?</a:t>
            </a:r>
            <a:endParaRPr lang="en-US" dirty="0"/>
          </a:p>
        </p:txBody>
      </p:sp>
      <p:sp>
        <p:nvSpPr>
          <p:cNvPr id="10" name="TextBox 9"/>
          <p:cNvSpPr txBox="1"/>
          <p:nvPr/>
        </p:nvSpPr>
        <p:spPr>
          <a:xfrm>
            <a:off x="685800" y="2514600"/>
            <a:ext cx="8077200" cy="1200329"/>
          </a:xfrm>
          <a:prstGeom prst="rect">
            <a:avLst/>
          </a:prstGeom>
          <a:noFill/>
        </p:spPr>
        <p:txBody>
          <a:bodyPr wrap="square" rtlCol="0">
            <a:spAutoFit/>
          </a:bodyPr>
          <a:lstStyle/>
          <a:p>
            <a:r>
              <a:rPr lang="en-US" dirty="0" smtClean="0"/>
              <a:t>Example:  A business is looking to invest $45,000 in building a plant to manufacture a part they currently buy from a supplier.  It will take five years for the plant to reach full capacity, but expect savings of $7,500 the first, second, and third year, and $15,000 the fourth and fifth years.  At a required rate of return of 5%, is it worth it?</a:t>
            </a:r>
          </a:p>
        </p:txBody>
      </p:sp>
      <p:sp>
        <p:nvSpPr>
          <p:cNvPr id="13" name="TextBox 12"/>
          <p:cNvSpPr txBox="1"/>
          <p:nvPr/>
        </p:nvSpPr>
        <p:spPr>
          <a:xfrm>
            <a:off x="685800" y="3733800"/>
            <a:ext cx="5943600" cy="369332"/>
          </a:xfrm>
          <a:prstGeom prst="rect">
            <a:avLst/>
          </a:prstGeom>
          <a:noFill/>
        </p:spPr>
        <p:txBody>
          <a:bodyPr wrap="square" rtlCol="0">
            <a:spAutoFit/>
          </a:bodyPr>
          <a:lstStyle/>
          <a:p>
            <a:r>
              <a:rPr lang="en-US" dirty="0" smtClean="0"/>
              <a:t>NPV = – C</a:t>
            </a:r>
            <a:r>
              <a:rPr lang="en-US" baseline="-25000" dirty="0" smtClean="0"/>
              <a:t>0</a:t>
            </a:r>
            <a:r>
              <a:rPr lang="en-US" dirty="0" smtClean="0"/>
              <a:t> + ( C</a:t>
            </a:r>
            <a:r>
              <a:rPr lang="en-US" baseline="-25000" dirty="0" smtClean="0"/>
              <a:t>t</a:t>
            </a:r>
            <a:r>
              <a:rPr lang="en-US" dirty="0" smtClean="0"/>
              <a:t> ÷ ( 1 + r ) </a:t>
            </a:r>
            <a:r>
              <a:rPr lang="en-US" baseline="30000" dirty="0" smtClean="0"/>
              <a:t>t</a:t>
            </a:r>
            <a:r>
              <a:rPr lang="en-US" dirty="0" smtClean="0"/>
              <a:t> ) + … + ( C</a:t>
            </a:r>
            <a:r>
              <a:rPr lang="en-US" baseline="-25000" dirty="0" smtClean="0"/>
              <a:t>n</a:t>
            </a:r>
            <a:r>
              <a:rPr lang="en-US" dirty="0" smtClean="0"/>
              <a:t> ÷ ( 1 + r ) </a:t>
            </a:r>
            <a:r>
              <a:rPr lang="en-US" baseline="30000" dirty="0" smtClean="0"/>
              <a:t>n</a:t>
            </a:r>
            <a:r>
              <a:rPr lang="en-US" dirty="0" smtClean="0"/>
              <a:t> )</a:t>
            </a:r>
          </a:p>
        </p:txBody>
      </p:sp>
      <p:sp>
        <p:nvSpPr>
          <p:cNvPr id="15" name="TextBox 14"/>
          <p:cNvSpPr txBox="1"/>
          <p:nvPr/>
        </p:nvSpPr>
        <p:spPr>
          <a:xfrm>
            <a:off x="685800" y="4038600"/>
            <a:ext cx="5943600" cy="369332"/>
          </a:xfrm>
          <a:prstGeom prst="rect">
            <a:avLst/>
          </a:prstGeom>
          <a:noFill/>
        </p:spPr>
        <p:txBody>
          <a:bodyPr wrap="square" rtlCol="0">
            <a:spAutoFit/>
          </a:bodyPr>
          <a:lstStyle/>
          <a:p>
            <a:r>
              <a:rPr lang="en-US" dirty="0" smtClean="0"/>
              <a:t>NPV = –45,000 + (7,500 ÷ (1 + .04)</a:t>
            </a:r>
            <a:r>
              <a:rPr lang="en-US" baseline="30000" dirty="0" smtClean="0"/>
              <a:t>1,2,3</a:t>
            </a:r>
            <a:r>
              <a:rPr lang="en-US" dirty="0" smtClean="0"/>
              <a:t>) + (15,000 ÷ (1 + .04)</a:t>
            </a:r>
            <a:r>
              <a:rPr lang="en-US" baseline="30000" dirty="0" smtClean="0"/>
              <a:t>4,5</a:t>
            </a:r>
            <a:r>
              <a:rPr lang="en-US" dirty="0" smtClean="0"/>
              <a:t>)</a:t>
            </a:r>
          </a:p>
        </p:txBody>
      </p:sp>
      <p:sp>
        <p:nvSpPr>
          <p:cNvPr id="17" name="TextBox 16"/>
          <p:cNvSpPr txBox="1"/>
          <p:nvPr/>
        </p:nvSpPr>
        <p:spPr>
          <a:xfrm>
            <a:off x="685800" y="4343400"/>
            <a:ext cx="8001000" cy="369332"/>
          </a:xfrm>
          <a:prstGeom prst="rect">
            <a:avLst/>
          </a:prstGeom>
          <a:noFill/>
        </p:spPr>
        <p:txBody>
          <a:bodyPr wrap="square" rtlCol="0">
            <a:spAutoFit/>
          </a:bodyPr>
          <a:lstStyle/>
          <a:p>
            <a:r>
              <a:rPr lang="en-US" dirty="0" smtClean="0"/>
              <a:t>NPV = –45,000 + 7,142.86 + 6,802.72 + 6,478.78 + 12,340.54 + 11,752.89</a:t>
            </a:r>
          </a:p>
        </p:txBody>
      </p:sp>
      <p:sp>
        <p:nvSpPr>
          <p:cNvPr id="18" name="TextBox 17"/>
          <p:cNvSpPr txBox="1"/>
          <p:nvPr/>
        </p:nvSpPr>
        <p:spPr>
          <a:xfrm>
            <a:off x="685800" y="4648200"/>
            <a:ext cx="8001000" cy="369332"/>
          </a:xfrm>
          <a:prstGeom prst="rect">
            <a:avLst/>
          </a:prstGeom>
          <a:noFill/>
        </p:spPr>
        <p:txBody>
          <a:bodyPr wrap="square" rtlCol="0">
            <a:spAutoFit/>
          </a:bodyPr>
          <a:lstStyle/>
          <a:p>
            <a:r>
              <a:rPr lang="en-US" dirty="0" smtClean="0"/>
              <a:t>NPV = -482.21</a:t>
            </a:r>
          </a:p>
        </p:txBody>
      </p:sp>
      <p:sp>
        <p:nvSpPr>
          <p:cNvPr id="19" name="TextBox 18"/>
          <p:cNvSpPr txBox="1"/>
          <p:nvPr/>
        </p:nvSpPr>
        <p:spPr>
          <a:xfrm>
            <a:off x="685800" y="5105400"/>
            <a:ext cx="1752600" cy="369332"/>
          </a:xfrm>
          <a:prstGeom prst="rect">
            <a:avLst/>
          </a:prstGeom>
          <a:noFill/>
        </p:spPr>
        <p:txBody>
          <a:bodyPr wrap="square" rtlCol="0">
            <a:spAutoFit/>
          </a:bodyPr>
          <a:lstStyle/>
          <a:p>
            <a:r>
              <a:rPr lang="en-US" dirty="0" smtClean="0"/>
              <a:t>NPV &lt; 0 = No</a:t>
            </a:r>
            <a:endParaRPr lang="en-US" dirty="0"/>
          </a:p>
        </p:txBody>
      </p:sp>
      <p:sp>
        <p:nvSpPr>
          <p:cNvPr id="20" name="TextBox 19"/>
          <p:cNvSpPr txBox="1"/>
          <p:nvPr/>
        </p:nvSpPr>
        <p:spPr>
          <a:xfrm>
            <a:off x="381000" y="1752600"/>
            <a:ext cx="8382000" cy="646331"/>
          </a:xfrm>
          <a:prstGeom prst="rect">
            <a:avLst/>
          </a:prstGeom>
          <a:noFill/>
        </p:spPr>
        <p:txBody>
          <a:bodyPr wrap="square" rtlCol="0">
            <a:spAutoFit/>
          </a:bodyPr>
          <a:lstStyle/>
          <a:p>
            <a:r>
              <a:rPr lang="en-US" dirty="0" smtClean="0"/>
              <a:t>There is an easy way to enter this into your calculator using the same Cash Flow menu we used before, but here we are going to change our F value (TI) or our Nj value (HP).</a:t>
            </a:r>
            <a:endParaRPr lang="en-US" dirty="0"/>
          </a:p>
        </p:txBody>
      </p:sp>
      <p:sp>
        <p:nvSpPr>
          <p:cNvPr id="22" name="TextBox 21"/>
          <p:cNvSpPr txBox="1"/>
          <p:nvPr/>
        </p:nvSpPr>
        <p:spPr>
          <a:xfrm>
            <a:off x="3810000" y="4826675"/>
            <a:ext cx="1524000" cy="2031325"/>
          </a:xfrm>
          <a:prstGeom prst="rect">
            <a:avLst/>
          </a:prstGeom>
          <a:noFill/>
        </p:spPr>
        <p:txBody>
          <a:bodyPr wrap="square" rtlCol="0">
            <a:spAutoFit/>
          </a:bodyPr>
          <a:lstStyle/>
          <a:p>
            <a:r>
              <a:rPr lang="en-US" dirty="0" smtClean="0"/>
              <a:t>CF</a:t>
            </a:r>
            <a:r>
              <a:rPr lang="en-US" baseline="-25000" dirty="0" smtClean="0"/>
              <a:t>0</a:t>
            </a:r>
            <a:r>
              <a:rPr lang="en-US" dirty="0" smtClean="0"/>
              <a:t> = -45,000</a:t>
            </a:r>
          </a:p>
          <a:p>
            <a:r>
              <a:rPr lang="en-US" dirty="0" smtClean="0"/>
              <a:t>C</a:t>
            </a:r>
            <a:r>
              <a:rPr lang="en-US" baseline="-25000" dirty="0" smtClean="0"/>
              <a:t>01</a:t>
            </a:r>
            <a:r>
              <a:rPr lang="en-US" dirty="0" smtClean="0"/>
              <a:t> = 7,500</a:t>
            </a:r>
          </a:p>
          <a:p>
            <a:r>
              <a:rPr lang="en-US" dirty="0" smtClean="0"/>
              <a:t>F</a:t>
            </a:r>
            <a:r>
              <a:rPr lang="en-US" baseline="-25000" dirty="0" smtClean="0"/>
              <a:t>01</a:t>
            </a:r>
            <a:r>
              <a:rPr lang="en-US" dirty="0" smtClean="0"/>
              <a:t> = 3</a:t>
            </a:r>
          </a:p>
          <a:p>
            <a:r>
              <a:rPr lang="en-US" dirty="0" smtClean="0"/>
              <a:t>C</a:t>
            </a:r>
            <a:r>
              <a:rPr lang="en-US" baseline="-25000" dirty="0" smtClean="0"/>
              <a:t>02</a:t>
            </a:r>
            <a:r>
              <a:rPr lang="en-US" dirty="0" smtClean="0"/>
              <a:t> = 15,000</a:t>
            </a:r>
          </a:p>
          <a:p>
            <a:r>
              <a:rPr lang="en-US" dirty="0" smtClean="0"/>
              <a:t>F</a:t>
            </a:r>
            <a:r>
              <a:rPr lang="en-US" baseline="-25000" dirty="0" smtClean="0"/>
              <a:t>01</a:t>
            </a:r>
            <a:r>
              <a:rPr lang="en-US" dirty="0" smtClean="0"/>
              <a:t> = 2</a:t>
            </a:r>
          </a:p>
          <a:p>
            <a:r>
              <a:rPr lang="en-US" dirty="0" smtClean="0"/>
              <a:t>I/Y = 4</a:t>
            </a:r>
          </a:p>
          <a:p>
            <a:r>
              <a:rPr lang="en-US" dirty="0" smtClean="0"/>
              <a:t>CPT = NPV</a:t>
            </a:r>
            <a:endParaRPr lang="en-US" dirty="0"/>
          </a:p>
        </p:txBody>
      </p:sp>
      <p:sp>
        <p:nvSpPr>
          <p:cNvPr id="23" name="TextBox 22"/>
          <p:cNvSpPr txBox="1"/>
          <p:nvPr/>
        </p:nvSpPr>
        <p:spPr>
          <a:xfrm>
            <a:off x="5486400" y="5562600"/>
            <a:ext cx="1524000" cy="369332"/>
          </a:xfrm>
          <a:prstGeom prst="rect">
            <a:avLst/>
          </a:prstGeom>
          <a:noFill/>
        </p:spPr>
        <p:txBody>
          <a:bodyPr wrap="square" rtlCol="0">
            <a:spAutoFit/>
          </a:bodyPr>
          <a:lstStyle/>
          <a:p>
            <a:r>
              <a:rPr lang="en-US" dirty="0" smtClean="0"/>
              <a:t>NPV = -482.21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1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1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1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P spid="17" grpId="0"/>
      <p:bldP spid="18" grpId="0"/>
      <p:bldP spid="19" grpId="0"/>
      <p:bldP spid="22"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II Plus zoom.jpg"/>
          <p:cNvPicPr>
            <a:picLocks noChangeAspect="1"/>
          </p:cNvPicPr>
          <p:nvPr/>
        </p:nvPicPr>
        <p:blipFill>
          <a:blip r:embed="rId3" cstate="print"/>
          <a:stretch>
            <a:fillRect/>
          </a:stretch>
        </p:blipFill>
        <p:spPr>
          <a:xfrm>
            <a:off x="609600" y="1371600"/>
            <a:ext cx="3390192" cy="4876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10000"/>
          </a:bodyPr>
          <a:lstStyle/>
          <a:p>
            <a:pPr algn="ctr">
              <a:buNone/>
            </a:pPr>
            <a:r>
              <a:rPr lang="en-US" sz="3500" dirty="0" smtClean="0"/>
              <a:t>Net Present Value using the TI BAII Plus</a:t>
            </a:r>
          </a:p>
          <a:p>
            <a:pPr>
              <a:buNone/>
            </a:pPr>
            <a:endParaRPr lang="en-US" dirty="0" smtClean="0"/>
          </a:p>
        </p:txBody>
      </p:sp>
      <p:sp>
        <p:nvSpPr>
          <p:cNvPr id="8" name="TextBox 7"/>
          <p:cNvSpPr txBox="1"/>
          <p:nvPr/>
        </p:nvSpPr>
        <p:spPr>
          <a:xfrm>
            <a:off x="4495800" y="30480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2</a:t>
            </a:r>
            <a:r>
              <a:rPr lang="en-US" baseline="30000" dirty="0" smtClean="0"/>
              <a:t>nd</a:t>
            </a:r>
            <a:r>
              <a:rPr lang="en-US" dirty="0" smtClean="0"/>
              <a:t>, +/- (Reset), Enter, 2</a:t>
            </a:r>
            <a:r>
              <a:rPr lang="en-US" baseline="30000" dirty="0" smtClean="0"/>
              <a:t>nd</a:t>
            </a:r>
            <a:r>
              <a:rPr lang="en-US" dirty="0" smtClean="0"/>
              <a:t>, CPT (Quit)</a:t>
            </a:r>
            <a:endParaRPr lang="en-US" dirty="0"/>
          </a:p>
        </p:txBody>
      </p:sp>
      <p:sp>
        <p:nvSpPr>
          <p:cNvPr id="9" name="TextBox 8"/>
          <p:cNvSpPr txBox="1"/>
          <p:nvPr/>
        </p:nvSpPr>
        <p:spPr>
          <a:xfrm>
            <a:off x="4495800" y="4267200"/>
            <a:ext cx="43434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CF</a:t>
            </a:r>
          </a:p>
          <a:p>
            <a:pPr>
              <a:buFont typeface="Arial" pitchFamily="34" charset="0"/>
              <a:buChar char="•"/>
            </a:pPr>
            <a:r>
              <a:rPr lang="en-US" dirty="0" smtClean="0"/>
              <a:t>  30000, +/-, Enter, Down Arrow (</a:t>
            </a:r>
            <a:r>
              <a:rPr lang="en-US" dirty="0" smtClean="0">
                <a:sym typeface="Wingdings"/>
              </a:rPr>
              <a:t>)</a:t>
            </a:r>
            <a:endParaRPr lang="en-US" dirty="0" smtClean="0"/>
          </a:p>
          <a:p>
            <a:pPr>
              <a:buFont typeface="Arial" pitchFamily="34" charset="0"/>
              <a:buChar char="•"/>
            </a:pPr>
            <a:r>
              <a:rPr lang="en-US" dirty="0" smtClean="0"/>
              <a:t>  7500, Enter, </a:t>
            </a:r>
            <a:r>
              <a:rPr lang="en-US" dirty="0" smtClean="0">
                <a:sym typeface="Wingdings"/>
              </a:rPr>
              <a:t></a:t>
            </a:r>
          </a:p>
          <a:p>
            <a:pPr>
              <a:buFont typeface="Arial" pitchFamily="34" charset="0"/>
              <a:buChar char="•"/>
            </a:pPr>
            <a:r>
              <a:rPr lang="en-US" dirty="0" smtClean="0">
                <a:sym typeface="Wingdings"/>
              </a:rPr>
              <a:t>  3, Enter</a:t>
            </a:r>
            <a:r>
              <a:rPr lang="en-US" dirty="0" smtClean="0"/>
              <a:t>, </a:t>
            </a:r>
            <a:r>
              <a:rPr lang="en-US" dirty="0" smtClean="0">
                <a:sym typeface="Wingdings"/>
              </a:rPr>
              <a:t></a:t>
            </a:r>
          </a:p>
          <a:p>
            <a:pPr>
              <a:buFont typeface="Arial" pitchFamily="34" charset="0"/>
              <a:buChar char="•"/>
            </a:pPr>
            <a:r>
              <a:rPr lang="en-US" dirty="0" smtClean="0"/>
              <a:t>  15000, Enter,</a:t>
            </a:r>
            <a:r>
              <a:rPr lang="en-US" dirty="0" smtClean="0">
                <a:sym typeface="Wingdings"/>
              </a:rPr>
              <a:t> </a:t>
            </a:r>
          </a:p>
          <a:p>
            <a:pPr>
              <a:buFont typeface="Arial" pitchFamily="34" charset="0"/>
              <a:buChar char="•"/>
            </a:pPr>
            <a:r>
              <a:rPr lang="en-US" dirty="0" smtClean="0">
                <a:sym typeface="Wingdings"/>
              </a:rPr>
              <a:t>  2, Enter</a:t>
            </a:r>
            <a:endParaRPr lang="en-US" dirty="0" smtClean="0"/>
          </a:p>
          <a:p>
            <a:pPr>
              <a:buFont typeface="Arial" pitchFamily="34" charset="0"/>
              <a:buChar char="•"/>
            </a:pPr>
            <a:r>
              <a:rPr lang="en-US" dirty="0" smtClean="0"/>
              <a:t>  CPT, NPV, 5, Enter, </a:t>
            </a:r>
            <a:r>
              <a:rPr lang="en-US" dirty="0" smtClean="0">
                <a:sym typeface="Wingdings"/>
              </a:rPr>
              <a:t>, CPT</a:t>
            </a:r>
            <a:endParaRPr lang="en-US" dirty="0"/>
          </a:p>
        </p:txBody>
      </p:sp>
      <p:sp>
        <p:nvSpPr>
          <p:cNvPr id="10" name="TextBox 9"/>
          <p:cNvSpPr txBox="1"/>
          <p:nvPr/>
        </p:nvSpPr>
        <p:spPr>
          <a:xfrm>
            <a:off x="4495800" y="36576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2</a:t>
            </a:r>
            <a:r>
              <a:rPr lang="en-US" baseline="30000" dirty="0" smtClean="0"/>
              <a:t>nd</a:t>
            </a:r>
            <a:r>
              <a:rPr lang="en-US" dirty="0" smtClean="0"/>
              <a:t>, I/Y (P/Y), 1, Enter, 2</a:t>
            </a:r>
            <a:r>
              <a:rPr lang="en-US" baseline="30000" dirty="0" smtClean="0"/>
              <a:t>nd</a:t>
            </a:r>
            <a:r>
              <a:rPr lang="en-US" dirty="0" smtClean="0"/>
              <a:t>, CPT (Quit)</a:t>
            </a:r>
          </a:p>
        </p:txBody>
      </p:sp>
      <p:sp>
        <p:nvSpPr>
          <p:cNvPr id="36" name="TextBox 35"/>
          <p:cNvSpPr txBox="1"/>
          <p:nvPr/>
        </p:nvSpPr>
        <p:spPr>
          <a:xfrm>
            <a:off x="4572000" y="1219200"/>
            <a:ext cx="2819400" cy="1477328"/>
          </a:xfrm>
          <a:prstGeom prst="rect">
            <a:avLst/>
          </a:prstGeom>
          <a:noFill/>
        </p:spPr>
        <p:txBody>
          <a:bodyPr wrap="square" rtlCol="0">
            <a:spAutoFit/>
          </a:bodyPr>
          <a:lstStyle/>
          <a:p>
            <a:r>
              <a:rPr lang="en-US" sz="1500" dirty="0" smtClean="0"/>
              <a:t>Example:  It costs $45,000 to build, but expect savings of $7,500 the first, second and third year and $15,000 the third and fourth year.  At a required rate of return of 5%, is it worth it?</a:t>
            </a:r>
          </a:p>
        </p:txBody>
      </p:sp>
      <p:sp>
        <p:nvSpPr>
          <p:cNvPr id="37" name="TextBox 36"/>
          <p:cNvSpPr txBox="1"/>
          <p:nvPr/>
        </p:nvSpPr>
        <p:spPr>
          <a:xfrm>
            <a:off x="7467600" y="1219200"/>
            <a:ext cx="1676400" cy="2031325"/>
          </a:xfrm>
          <a:prstGeom prst="rect">
            <a:avLst/>
          </a:prstGeom>
          <a:noFill/>
        </p:spPr>
        <p:txBody>
          <a:bodyPr wrap="square" rtlCol="0">
            <a:spAutoFit/>
          </a:bodyPr>
          <a:lstStyle/>
          <a:p>
            <a:r>
              <a:rPr lang="en-US" dirty="0" smtClean="0"/>
              <a:t>CF</a:t>
            </a:r>
            <a:r>
              <a:rPr lang="en-US" baseline="-25000" dirty="0" smtClean="0"/>
              <a:t>0</a:t>
            </a:r>
            <a:r>
              <a:rPr lang="en-US" dirty="0" smtClean="0"/>
              <a:t> = -30,000</a:t>
            </a:r>
          </a:p>
          <a:p>
            <a:r>
              <a:rPr lang="en-US" dirty="0" smtClean="0"/>
              <a:t>C</a:t>
            </a:r>
            <a:r>
              <a:rPr lang="en-US" baseline="-25000" dirty="0" smtClean="0"/>
              <a:t>01</a:t>
            </a:r>
            <a:r>
              <a:rPr lang="en-US" dirty="0" smtClean="0"/>
              <a:t> = 7,500</a:t>
            </a:r>
          </a:p>
          <a:p>
            <a:r>
              <a:rPr lang="en-US" dirty="0" smtClean="0"/>
              <a:t>F</a:t>
            </a:r>
            <a:r>
              <a:rPr lang="en-US" baseline="-25000" dirty="0" smtClean="0"/>
              <a:t>01</a:t>
            </a:r>
            <a:r>
              <a:rPr lang="en-US" dirty="0" smtClean="0"/>
              <a:t> = 3</a:t>
            </a:r>
          </a:p>
          <a:p>
            <a:r>
              <a:rPr lang="en-US" dirty="0" smtClean="0"/>
              <a:t>C</a:t>
            </a:r>
            <a:r>
              <a:rPr lang="en-US" baseline="-25000" dirty="0" smtClean="0"/>
              <a:t>02</a:t>
            </a:r>
            <a:r>
              <a:rPr lang="en-US" dirty="0" smtClean="0"/>
              <a:t> = 15,000</a:t>
            </a:r>
          </a:p>
          <a:p>
            <a:r>
              <a:rPr lang="en-US" dirty="0" smtClean="0"/>
              <a:t>F</a:t>
            </a:r>
            <a:r>
              <a:rPr lang="en-US" baseline="-25000" dirty="0" smtClean="0"/>
              <a:t>02</a:t>
            </a:r>
            <a:r>
              <a:rPr lang="en-US" dirty="0" smtClean="0"/>
              <a:t> = 2</a:t>
            </a:r>
          </a:p>
          <a:p>
            <a:r>
              <a:rPr lang="en-US" dirty="0" smtClean="0"/>
              <a:t>I/Y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29</a:t>
            </a:fld>
            <a:endParaRPr lang="en-US" dirty="0"/>
          </a:p>
        </p:txBody>
      </p:sp>
      <p:sp>
        <p:nvSpPr>
          <p:cNvPr id="51" name="TextBox 50"/>
          <p:cNvSpPr txBox="1"/>
          <p:nvPr/>
        </p:nvSpPr>
        <p:spPr>
          <a:xfrm>
            <a:off x="7239000" y="5410200"/>
            <a:ext cx="1676400" cy="369332"/>
          </a:xfrm>
          <a:prstGeom prst="rect">
            <a:avLst/>
          </a:prstGeom>
          <a:noFill/>
        </p:spPr>
        <p:txBody>
          <a:bodyPr wrap="square" rtlCol="0">
            <a:spAutoFit/>
          </a:bodyPr>
          <a:lstStyle/>
          <a:p>
            <a:r>
              <a:rPr lang="en-US" dirty="0" smtClean="0"/>
              <a:t>NPV = -482.21</a:t>
            </a:r>
            <a:endParaRPr lang="en-US" dirty="0"/>
          </a:p>
        </p:txBody>
      </p:sp>
      <p:sp>
        <p:nvSpPr>
          <p:cNvPr id="57" name="Rounded Rectangle 56"/>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1219200" y="3048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p:cNvSpPr/>
          <p:nvPr/>
        </p:nvSpPr>
        <p:spPr>
          <a:xfrm>
            <a:off x="5334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2192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ounded Rectangle 86"/>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25908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88"/>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1219200" y="4419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590800" y="53340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ed Rectangle 101"/>
          <p:cNvSpPr/>
          <p:nvPr/>
        </p:nvSpPr>
        <p:spPr>
          <a:xfrm>
            <a:off x="12192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1219200" y="5791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1905000" y="54102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ounded Rectangle 128"/>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ounded Rectangle 129"/>
          <p:cNvSpPr/>
          <p:nvPr/>
        </p:nvSpPr>
        <p:spPr>
          <a:xfrm>
            <a:off x="1905000" y="2590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30"/>
          <p:cNvSpPr/>
          <p:nvPr/>
        </p:nvSpPr>
        <p:spPr>
          <a:xfrm>
            <a:off x="1905000" y="48768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a:off x="1295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32"/>
          <p:cNvSpPr/>
          <p:nvPr/>
        </p:nvSpPr>
        <p:spPr>
          <a:xfrm>
            <a:off x="25908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a:off x="533400" y="2133600"/>
            <a:ext cx="762000" cy="4572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5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1"/>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7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7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3"/>
                                        </p:tgtEl>
                                        <p:attrNameLst>
                                          <p:attrName>style.visibility</p:attrName>
                                        </p:attrNameLst>
                                      </p:cBhvr>
                                      <p:to>
                                        <p:strVal val="visible"/>
                                      </p:to>
                                    </p:set>
                                  </p:childTnLst>
                                </p:cTn>
                              </p:par>
                            </p:childTnLst>
                          </p:cTn>
                        </p:par>
                        <p:par>
                          <p:cTn id="46" fill="hold">
                            <p:stCondLst>
                              <p:cond delay="0"/>
                            </p:stCondLst>
                            <p:childTnLst>
                              <p:par>
                                <p:cTn id="47" presetID="1" presetClass="exit" presetSubtype="0" fill="hold" grpId="1" nodeType="afterEffect">
                                  <p:stCondLst>
                                    <p:cond delay="1000"/>
                                  </p:stCondLst>
                                  <p:childTnLst>
                                    <p:set>
                                      <p:cBhvr>
                                        <p:cTn id="48" dur="1" fill="hold">
                                          <p:stCondLst>
                                            <p:cond delay="0"/>
                                          </p:stCondLst>
                                        </p:cTn>
                                        <p:tgtEl>
                                          <p:spTgt spid="7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childTnLst>
                          </p:cTn>
                        </p:par>
                        <p:par>
                          <p:cTn id="53" fill="hold">
                            <p:stCondLst>
                              <p:cond delay="0"/>
                            </p:stCondLst>
                            <p:childTnLst>
                              <p:par>
                                <p:cTn id="54" presetID="1" presetClass="exit" presetSubtype="0" fill="hold" grpId="1" nodeType="afterEffect">
                                  <p:stCondLst>
                                    <p:cond delay="1000"/>
                                  </p:stCondLst>
                                  <p:childTnLst>
                                    <p:set>
                                      <p:cBhvr>
                                        <p:cTn id="55" dur="1" fill="hold">
                                          <p:stCondLst>
                                            <p:cond delay="0"/>
                                          </p:stCondLst>
                                        </p:cTn>
                                        <p:tgtEl>
                                          <p:spTgt spid="7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10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5"/>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7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76"/>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7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7"/>
                                        </p:tgtEl>
                                        <p:attrNameLst>
                                          <p:attrName>style.visibility</p:attrName>
                                        </p:attrNameLst>
                                      </p:cBhvr>
                                      <p:to>
                                        <p:strVal val="visible"/>
                                      </p:to>
                                    </p:set>
                                  </p:childTnLst>
                                </p:cTn>
                              </p:par>
                            </p:childTnLst>
                          </p:cTn>
                        </p:par>
                        <p:par>
                          <p:cTn id="79" fill="hold">
                            <p:stCondLst>
                              <p:cond delay="0"/>
                            </p:stCondLst>
                            <p:childTnLst>
                              <p:par>
                                <p:cTn id="80" presetID="1" presetClass="exit" presetSubtype="0" fill="hold" grpId="1" nodeType="afterEffect">
                                  <p:stCondLst>
                                    <p:cond delay="1000"/>
                                  </p:stCondLst>
                                  <p:childTnLst>
                                    <p:set>
                                      <p:cBhvr>
                                        <p:cTn id="81" dur="1" fill="hold">
                                          <p:stCondLst>
                                            <p:cond delay="0"/>
                                          </p:stCondLst>
                                        </p:cTn>
                                        <p:tgtEl>
                                          <p:spTgt spid="7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78"/>
                                        </p:tgtEl>
                                        <p:attrNameLst>
                                          <p:attrName>style.visibility</p:attrName>
                                        </p:attrNameLst>
                                      </p:cBhvr>
                                      <p:to>
                                        <p:strVal val="visible"/>
                                      </p:to>
                                    </p:set>
                                  </p:childTnLst>
                                </p:cTn>
                              </p:par>
                            </p:childTnLst>
                          </p:cTn>
                        </p:par>
                        <p:par>
                          <p:cTn id="86" fill="hold">
                            <p:stCondLst>
                              <p:cond delay="0"/>
                            </p:stCondLst>
                            <p:childTnLst>
                              <p:par>
                                <p:cTn id="87" presetID="1" presetClass="exit" presetSubtype="0" fill="hold" grpId="1" nodeType="afterEffect">
                                  <p:stCondLst>
                                    <p:cond delay="1000"/>
                                  </p:stCondLst>
                                  <p:childTnLst>
                                    <p:set>
                                      <p:cBhvr>
                                        <p:cTn id="88" dur="1" fill="hold">
                                          <p:stCondLst>
                                            <p:cond delay="0"/>
                                          </p:stCondLst>
                                        </p:cTn>
                                        <p:tgtEl>
                                          <p:spTgt spid="78"/>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80"/>
                                        </p:tgtEl>
                                        <p:attrNameLst>
                                          <p:attrName>style.visibility</p:attrName>
                                        </p:attrNameLst>
                                      </p:cBhvr>
                                      <p:to>
                                        <p:strVal val="visible"/>
                                      </p:to>
                                    </p:set>
                                  </p:childTnLst>
                                </p:cTn>
                              </p:par>
                            </p:childTnLst>
                          </p:cTn>
                        </p:par>
                        <p:par>
                          <p:cTn id="93" fill="hold">
                            <p:stCondLst>
                              <p:cond delay="0"/>
                            </p:stCondLst>
                            <p:childTnLst>
                              <p:par>
                                <p:cTn id="94" presetID="1" presetClass="exit" presetSubtype="0" fill="hold" grpId="1" nodeType="afterEffect">
                                  <p:stCondLst>
                                    <p:cond delay="1000"/>
                                  </p:stCondLst>
                                  <p:childTnLst>
                                    <p:set>
                                      <p:cBhvr>
                                        <p:cTn id="95" dur="1" fill="hold">
                                          <p:stCondLst>
                                            <p:cond delay="0"/>
                                          </p:stCondLst>
                                        </p:cTn>
                                        <p:tgtEl>
                                          <p:spTgt spid="80"/>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81"/>
                                        </p:tgtEl>
                                        <p:attrNameLst>
                                          <p:attrName>style.visibility</p:attrName>
                                        </p:attrNameLst>
                                      </p:cBhvr>
                                      <p:to>
                                        <p:strVal val="visible"/>
                                      </p:to>
                                    </p:set>
                                  </p:childTnLst>
                                </p:cTn>
                              </p:par>
                            </p:childTnLst>
                          </p:cTn>
                        </p:par>
                        <p:par>
                          <p:cTn id="100" fill="hold">
                            <p:stCondLst>
                              <p:cond delay="0"/>
                            </p:stCondLst>
                            <p:childTnLst>
                              <p:par>
                                <p:cTn id="101" presetID="1" presetClass="exit" presetSubtype="0" fill="hold" grpId="1" nodeType="afterEffect">
                                  <p:stCondLst>
                                    <p:cond delay="1000"/>
                                  </p:stCondLst>
                                  <p:childTnLst>
                                    <p:set>
                                      <p:cBhvr>
                                        <p:cTn id="102" dur="1" fill="hold">
                                          <p:stCondLst>
                                            <p:cond delay="0"/>
                                          </p:stCondLst>
                                        </p:cTn>
                                        <p:tgtEl>
                                          <p:spTgt spid="8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left)">
                                      <p:cBhvr>
                                        <p:cTn id="107" dur="100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82"/>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8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3"/>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83"/>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84"/>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8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85"/>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8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86"/>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86"/>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7"/>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87"/>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88"/>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8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89"/>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89"/>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90"/>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90"/>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1"/>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91"/>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92"/>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92"/>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4"/>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4"/>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5"/>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95"/>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6"/>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96"/>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97"/>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97"/>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98"/>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98"/>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99"/>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99"/>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0"/>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0"/>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02"/>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02"/>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04"/>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04"/>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05"/>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05"/>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23"/>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23"/>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24"/>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24"/>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5"/>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25"/>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6"/>
                                        </p:tgtEl>
                                        <p:attrNameLst>
                                          <p:attrName>style.visibility</p:attrName>
                                        </p:attrNameLst>
                                      </p:cBhvr>
                                      <p:to>
                                        <p:strVal val="visible"/>
                                      </p:to>
                                    </p:set>
                                  </p:childTnLst>
                                </p:cTn>
                              </p:par>
                            </p:childTnLst>
                          </p:cTn>
                        </p:par>
                        <p:par>
                          <p:cTn id="280" fill="hold">
                            <p:stCondLst>
                              <p:cond delay="0"/>
                            </p:stCondLst>
                            <p:childTnLst>
                              <p:par>
                                <p:cTn id="281" presetID="1" presetClass="exit" presetSubtype="0" fill="hold" grpId="1" nodeType="afterEffect">
                                  <p:stCondLst>
                                    <p:cond delay="1000"/>
                                  </p:stCondLst>
                                  <p:childTnLst>
                                    <p:set>
                                      <p:cBhvr>
                                        <p:cTn id="282" dur="1" fill="hold">
                                          <p:stCondLst>
                                            <p:cond delay="0"/>
                                          </p:stCondLst>
                                        </p:cTn>
                                        <p:tgtEl>
                                          <p:spTgt spid="126"/>
                                        </p:tgtEl>
                                        <p:attrNameLst>
                                          <p:attrName>style.visibility</p:attrName>
                                        </p:attrNameLst>
                                      </p:cBhvr>
                                      <p:to>
                                        <p:strVal val="hidden"/>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27"/>
                                        </p:tgtEl>
                                        <p:attrNameLst>
                                          <p:attrName>style.visibility</p:attrName>
                                        </p:attrNameLst>
                                      </p:cBhvr>
                                      <p:to>
                                        <p:strVal val="visible"/>
                                      </p:to>
                                    </p:set>
                                  </p:childTnLst>
                                </p:cTn>
                              </p:par>
                            </p:childTnLst>
                          </p:cTn>
                        </p:par>
                        <p:par>
                          <p:cTn id="287" fill="hold">
                            <p:stCondLst>
                              <p:cond delay="0"/>
                            </p:stCondLst>
                            <p:childTnLst>
                              <p:par>
                                <p:cTn id="288" presetID="1" presetClass="exit" presetSubtype="0" fill="hold" grpId="1" nodeType="afterEffect">
                                  <p:stCondLst>
                                    <p:cond delay="1000"/>
                                  </p:stCondLst>
                                  <p:childTnLst>
                                    <p:set>
                                      <p:cBhvr>
                                        <p:cTn id="289" dur="1" fill="hold">
                                          <p:stCondLst>
                                            <p:cond delay="0"/>
                                          </p:stCondLst>
                                        </p:cTn>
                                        <p:tgtEl>
                                          <p:spTgt spid="127"/>
                                        </p:tgtEl>
                                        <p:attrNameLst>
                                          <p:attrName>style.visibility</p:attrName>
                                        </p:attrNameLst>
                                      </p:cBhvr>
                                      <p:to>
                                        <p:strVal val="hidden"/>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128"/>
                                        </p:tgtEl>
                                        <p:attrNameLst>
                                          <p:attrName>style.visibility</p:attrName>
                                        </p:attrNameLst>
                                      </p:cBhvr>
                                      <p:to>
                                        <p:strVal val="visible"/>
                                      </p:to>
                                    </p:set>
                                  </p:childTnLst>
                                </p:cTn>
                              </p:par>
                            </p:childTnLst>
                          </p:cTn>
                        </p:par>
                        <p:par>
                          <p:cTn id="294" fill="hold">
                            <p:stCondLst>
                              <p:cond delay="0"/>
                            </p:stCondLst>
                            <p:childTnLst>
                              <p:par>
                                <p:cTn id="295" presetID="1" presetClass="exit" presetSubtype="0" fill="hold" grpId="1" nodeType="afterEffect">
                                  <p:stCondLst>
                                    <p:cond delay="1000"/>
                                  </p:stCondLst>
                                  <p:childTnLst>
                                    <p:set>
                                      <p:cBhvr>
                                        <p:cTn id="296" dur="1" fill="hold">
                                          <p:stCondLst>
                                            <p:cond delay="0"/>
                                          </p:stCondLst>
                                        </p:cTn>
                                        <p:tgtEl>
                                          <p:spTgt spid="128"/>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129"/>
                                        </p:tgtEl>
                                        <p:attrNameLst>
                                          <p:attrName>style.visibility</p:attrName>
                                        </p:attrNameLst>
                                      </p:cBhvr>
                                      <p:to>
                                        <p:strVal val="visible"/>
                                      </p:to>
                                    </p:set>
                                  </p:childTnLst>
                                </p:cTn>
                              </p:par>
                            </p:childTnLst>
                          </p:cTn>
                        </p:par>
                        <p:par>
                          <p:cTn id="301" fill="hold">
                            <p:stCondLst>
                              <p:cond delay="0"/>
                            </p:stCondLst>
                            <p:childTnLst>
                              <p:par>
                                <p:cTn id="302" presetID="1" presetClass="exit" presetSubtype="0" fill="hold" grpId="1" nodeType="afterEffect">
                                  <p:stCondLst>
                                    <p:cond delay="1000"/>
                                  </p:stCondLst>
                                  <p:childTnLst>
                                    <p:set>
                                      <p:cBhvr>
                                        <p:cTn id="303" dur="1" fill="hold">
                                          <p:stCondLst>
                                            <p:cond delay="0"/>
                                          </p:stCondLst>
                                        </p:cTn>
                                        <p:tgtEl>
                                          <p:spTgt spid="129"/>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 presetClass="entr" presetSubtype="0" fill="hold" grpId="0" nodeType="clickEffect">
                                  <p:stCondLst>
                                    <p:cond delay="0"/>
                                  </p:stCondLst>
                                  <p:childTnLst>
                                    <p:set>
                                      <p:cBhvr>
                                        <p:cTn id="307" dur="1" fill="hold">
                                          <p:stCondLst>
                                            <p:cond delay="0"/>
                                          </p:stCondLst>
                                        </p:cTn>
                                        <p:tgtEl>
                                          <p:spTgt spid="130"/>
                                        </p:tgtEl>
                                        <p:attrNameLst>
                                          <p:attrName>style.visibility</p:attrName>
                                        </p:attrNameLst>
                                      </p:cBhvr>
                                      <p:to>
                                        <p:strVal val="visible"/>
                                      </p:to>
                                    </p:set>
                                  </p:childTnLst>
                                </p:cTn>
                              </p:par>
                            </p:childTnLst>
                          </p:cTn>
                        </p:par>
                        <p:par>
                          <p:cTn id="308" fill="hold">
                            <p:stCondLst>
                              <p:cond delay="0"/>
                            </p:stCondLst>
                            <p:childTnLst>
                              <p:par>
                                <p:cTn id="309" presetID="1" presetClass="exit" presetSubtype="0" fill="hold" grpId="1" nodeType="afterEffect">
                                  <p:stCondLst>
                                    <p:cond delay="1000"/>
                                  </p:stCondLst>
                                  <p:childTnLst>
                                    <p:set>
                                      <p:cBhvr>
                                        <p:cTn id="310" dur="1" fill="hold">
                                          <p:stCondLst>
                                            <p:cond delay="0"/>
                                          </p:stCondLst>
                                        </p:cTn>
                                        <p:tgtEl>
                                          <p:spTgt spid="130"/>
                                        </p:tgtEl>
                                        <p:attrNameLst>
                                          <p:attrName>style.visibility</p:attrName>
                                        </p:attrNameLst>
                                      </p:cBhvr>
                                      <p:to>
                                        <p:strVal val="hidden"/>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31"/>
                                        </p:tgtEl>
                                        <p:attrNameLst>
                                          <p:attrName>style.visibility</p:attrName>
                                        </p:attrNameLst>
                                      </p:cBhvr>
                                      <p:to>
                                        <p:strVal val="visible"/>
                                      </p:to>
                                    </p:set>
                                  </p:childTnLst>
                                </p:cTn>
                              </p:par>
                            </p:childTnLst>
                          </p:cTn>
                        </p:par>
                        <p:par>
                          <p:cTn id="315" fill="hold">
                            <p:stCondLst>
                              <p:cond delay="0"/>
                            </p:stCondLst>
                            <p:childTnLst>
                              <p:par>
                                <p:cTn id="316" presetID="1" presetClass="exit" presetSubtype="0" fill="hold" grpId="1" nodeType="afterEffect">
                                  <p:stCondLst>
                                    <p:cond delay="1000"/>
                                  </p:stCondLst>
                                  <p:childTnLst>
                                    <p:set>
                                      <p:cBhvr>
                                        <p:cTn id="317" dur="1" fill="hold">
                                          <p:stCondLst>
                                            <p:cond delay="0"/>
                                          </p:stCondLst>
                                        </p:cTn>
                                        <p:tgtEl>
                                          <p:spTgt spid="131"/>
                                        </p:tgtEl>
                                        <p:attrNameLst>
                                          <p:attrName>style.visibility</p:attrName>
                                        </p:attrNameLst>
                                      </p:cBhvr>
                                      <p:to>
                                        <p:strVal val="hidden"/>
                                      </p:to>
                                    </p:set>
                                  </p:childTnLst>
                                </p:cTn>
                              </p:par>
                            </p:childTnLst>
                          </p:cTn>
                        </p:par>
                      </p:childTnLst>
                    </p:cTn>
                  </p:par>
                  <p:par>
                    <p:cTn id="318" fill="hold">
                      <p:stCondLst>
                        <p:cond delay="indefinite"/>
                      </p:stCondLst>
                      <p:childTnLst>
                        <p:par>
                          <p:cTn id="319" fill="hold">
                            <p:stCondLst>
                              <p:cond delay="0"/>
                            </p:stCondLst>
                            <p:childTnLst>
                              <p:par>
                                <p:cTn id="320" presetID="1" presetClass="entr" presetSubtype="0" fill="hold" grpId="0" nodeType="clickEffect">
                                  <p:stCondLst>
                                    <p:cond delay="0"/>
                                  </p:stCondLst>
                                  <p:childTnLst>
                                    <p:set>
                                      <p:cBhvr>
                                        <p:cTn id="321" dur="1" fill="hold">
                                          <p:stCondLst>
                                            <p:cond delay="0"/>
                                          </p:stCondLst>
                                        </p:cTn>
                                        <p:tgtEl>
                                          <p:spTgt spid="132"/>
                                        </p:tgtEl>
                                        <p:attrNameLst>
                                          <p:attrName>style.visibility</p:attrName>
                                        </p:attrNameLst>
                                      </p:cBhvr>
                                      <p:to>
                                        <p:strVal val="visible"/>
                                      </p:to>
                                    </p:set>
                                  </p:childTnLst>
                                </p:cTn>
                              </p:par>
                            </p:childTnLst>
                          </p:cTn>
                        </p:par>
                        <p:par>
                          <p:cTn id="322" fill="hold">
                            <p:stCondLst>
                              <p:cond delay="0"/>
                            </p:stCondLst>
                            <p:childTnLst>
                              <p:par>
                                <p:cTn id="323" presetID="1" presetClass="exit" presetSubtype="0" fill="hold" grpId="1" nodeType="afterEffect">
                                  <p:stCondLst>
                                    <p:cond delay="1000"/>
                                  </p:stCondLst>
                                  <p:childTnLst>
                                    <p:set>
                                      <p:cBhvr>
                                        <p:cTn id="324" dur="1" fill="hold">
                                          <p:stCondLst>
                                            <p:cond delay="0"/>
                                          </p:stCondLst>
                                        </p:cTn>
                                        <p:tgtEl>
                                          <p:spTgt spid="132"/>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33"/>
                                        </p:tgtEl>
                                        <p:attrNameLst>
                                          <p:attrName>style.visibility</p:attrName>
                                        </p:attrNameLst>
                                      </p:cBhvr>
                                      <p:to>
                                        <p:strVal val="visible"/>
                                      </p:to>
                                    </p:set>
                                  </p:childTnLst>
                                </p:cTn>
                              </p:par>
                            </p:childTnLst>
                          </p:cTn>
                        </p:par>
                        <p:par>
                          <p:cTn id="329" fill="hold">
                            <p:stCondLst>
                              <p:cond delay="0"/>
                            </p:stCondLst>
                            <p:childTnLst>
                              <p:par>
                                <p:cTn id="330" presetID="1" presetClass="exit" presetSubtype="0" fill="hold" grpId="1" nodeType="afterEffect">
                                  <p:stCondLst>
                                    <p:cond delay="1000"/>
                                  </p:stCondLst>
                                  <p:childTnLst>
                                    <p:set>
                                      <p:cBhvr>
                                        <p:cTn id="331" dur="1" fill="hold">
                                          <p:stCondLst>
                                            <p:cond delay="0"/>
                                          </p:stCondLst>
                                        </p:cTn>
                                        <p:tgtEl>
                                          <p:spTgt spid="133"/>
                                        </p:tgtEl>
                                        <p:attrNameLst>
                                          <p:attrName>style.visibility</p:attrName>
                                        </p:attrNameLst>
                                      </p:cBhvr>
                                      <p:to>
                                        <p:strVal val="hidden"/>
                                      </p:to>
                                    </p:set>
                                  </p:childTnLst>
                                </p:cTn>
                              </p:par>
                            </p:childTnLst>
                          </p:cTn>
                        </p:par>
                      </p:childTnLst>
                    </p:cTn>
                  </p:par>
                  <p:par>
                    <p:cTn id="332" fill="hold">
                      <p:stCondLst>
                        <p:cond delay="indefinite"/>
                      </p:stCondLst>
                      <p:childTnLst>
                        <p:par>
                          <p:cTn id="333" fill="hold">
                            <p:stCondLst>
                              <p:cond delay="0"/>
                            </p:stCondLst>
                            <p:childTnLst>
                              <p:par>
                                <p:cTn id="334" presetID="10" presetClass="entr" presetSubtype="0" fill="hold" grpId="0" nodeType="clickEffect">
                                  <p:stCondLst>
                                    <p:cond delay="0"/>
                                  </p:stCondLst>
                                  <p:childTnLst>
                                    <p:set>
                                      <p:cBhvr>
                                        <p:cTn id="335" dur="1" fill="hold">
                                          <p:stCondLst>
                                            <p:cond delay="0"/>
                                          </p:stCondLst>
                                        </p:cTn>
                                        <p:tgtEl>
                                          <p:spTgt spid="51"/>
                                        </p:tgtEl>
                                        <p:attrNameLst>
                                          <p:attrName>style.visibility</p:attrName>
                                        </p:attrNameLst>
                                      </p:cBhvr>
                                      <p:to>
                                        <p:strVal val="visible"/>
                                      </p:to>
                                    </p:set>
                                    <p:animEffect transition="in" filter="fade">
                                      <p:cBhvr>
                                        <p:cTn id="336" dur="500"/>
                                        <p:tgtEl>
                                          <p:spTgt spid="51"/>
                                        </p:tgtEl>
                                      </p:cBhvr>
                                    </p:animEffect>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134"/>
                                        </p:tgtEl>
                                        <p:attrNameLst>
                                          <p:attrName>style.visibility</p:attrName>
                                        </p:attrNameLst>
                                      </p:cBhvr>
                                      <p:to>
                                        <p:strVal val="visible"/>
                                      </p:to>
                                    </p:set>
                                  </p:childTnLst>
                                </p:cTn>
                              </p:par>
                            </p:childTnLst>
                          </p:cTn>
                        </p:par>
                        <p:par>
                          <p:cTn id="341" fill="hold">
                            <p:stCondLst>
                              <p:cond delay="0"/>
                            </p:stCondLst>
                            <p:childTnLst>
                              <p:par>
                                <p:cTn id="342" presetID="1" presetClass="exit" presetSubtype="0" fill="hold" grpId="1" nodeType="afterEffect">
                                  <p:stCondLst>
                                    <p:cond delay="1000"/>
                                  </p:stCondLst>
                                  <p:childTnLst>
                                    <p:set>
                                      <p:cBhvr>
                                        <p:cTn id="343" dur="1" fill="hold">
                                          <p:stCondLst>
                                            <p:cond delay="0"/>
                                          </p:stCondLst>
                                        </p:cTn>
                                        <p:tgtEl>
                                          <p:spTgt spid="1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57" grpId="0" animBg="1"/>
      <p:bldP spid="57"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2" grpId="0" animBg="1"/>
      <p:bldP spid="102" grpId="1" animBg="1"/>
      <p:bldP spid="104" grpId="0" animBg="1"/>
      <p:bldP spid="104" grpId="1" animBg="1"/>
      <p:bldP spid="105" grpId="0" animBg="1"/>
      <p:bldP spid="105"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4 – Insurer Statutory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Valuation of Assets</a:t>
            </a:r>
          </a:p>
          <a:p>
            <a:pPr>
              <a:buNone/>
            </a:pPr>
            <a:endParaRPr lang="en-US" dirty="0" smtClean="0"/>
          </a:p>
        </p:txBody>
      </p:sp>
      <p:sp>
        <p:nvSpPr>
          <p:cNvPr id="6" name="TextBox 5"/>
          <p:cNvSpPr txBox="1"/>
          <p:nvPr/>
        </p:nvSpPr>
        <p:spPr>
          <a:xfrm>
            <a:off x="228600" y="1066800"/>
            <a:ext cx="8610600" cy="830997"/>
          </a:xfrm>
          <a:prstGeom prst="rect">
            <a:avLst/>
          </a:prstGeom>
          <a:noFill/>
        </p:spPr>
        <p:txBody>
          <a:bodyPr wrap="square" rtlCol="0">
            <a:spAutoFit/>
          </a:bodyPr>
          <a:lstStyle/>
          <a:p>
            <a:r>
              <a:rPr lang="en-US" sz="1600" u="sng" dirty="0" smtClean="0"/>
              <a:t>Admitted &amp; Non-Admitted Assets</a:t>
            </a:r>
            <a:r>
              <a:rPr lang="en-US" sz="1600" dirty="0" smtClean="0"/>
              <a:t> – because certain assets can not be quickly converted to cash, regulators do not allow those assets to be counted for balance sheet purposes.  This includes furniture, </a:t>
            </a:r>
            <a:r>
              <a:rPr lang="en-US" sz="1600" dirty="0" smtClean="0"/>
              <a:t>equipment, </a:t>
            </a:r>
            <a:r>
              <a:rPr lang="en-US" sz="1600" dirty="0" smtClean="0"/>
              <a:t>uncollected premium over ninety days old, etc.</a:t>
            </a:r>
          </a:p>
        </p:txBody>
      </p:sp>
      <p:sp>
        <p:nvSpPr>
          <p:cNvPr id="7" name="TextBox 6"/>
          <p:cNvSpPr txBox="1"/>
          <p:nvPr/>
        </p:nvSpPr>
        <p:spPr>
          <a:xfrm>
            <a:off x="228600" y="3124200"/>
            <a:ext cx="8610600" cy="1077218"/>
          </a:xfrm>
          <a:prstGeom prst="rect">
            <a:avLst/>
          </a:prstGeom>
          <a:noFill/>
        </p:spPr>
        <p:txBody>
          <a:bodyPr wrap="square" rtlCol="0">
            <a:spAutoFit/>
          </a:bodyPr>
          <a:lstStyle/>
          <a:p>
            <a:r>
              <a:rPr lang="en-US" sz="1600" u="sng" dirty="0" smtClean="0"/>
              <a:t>Bond Investments</a:t>
            </a:r>
            <a:r>
              <a:rPr lang="en-US" sz="1600" dirty="0" smtClean="0"/>
              <a:t> – because bond prices actively rise and fall while purchased at a premium (above face value) or discount (below face value), this would cause regular fluctuations in bond values.  Under SAP, these are valued at their amortized cost, evenly distributing premium or discount over the remaining bond life, preventing short-term fluctuations in bond pricing.</a:t>
            </a:r>
          </a:p>
        </p:txBody>
      </p:sp>
      <p:sp>
        <p:nvSpPr>
          <p:cNvPr id="9" name="TextBox 8"/>
          <p:cNvSpPr txBox="1"/>
          <p:nvPr/>
        </p:nvSpPr>
        <p:spPr>
          <a:xfrm>
            <a:off x="228600" y="1905000"/>
            <a:ext cx="8610600" cy="338554"/>
          </a:xfrm>
          <a:prstGeom prst="rect">
            <a:avLst/>
          </a:prstGeom>
          <a:noFill/>
        </p:spPr>
        <p:txBody>
          <a:bodyPr wrap="square" rtlCol="0">
            <a:spAutoFit/>
          </a:bodyPr>
          <a:lstStyle/>
          <a:p>
            <a:r>
              <a:rPr lang="en-US" sz="1600" u="sng" dirty="0" smtClean="0"/>
              <a:t>Premium Balances due from Agents</a:t>
            </a:r>
            <a:r>
              <a:rPr lang="en-US" sz="1600" dirty="0" smtClean="0"/>
              <a:t> – balances older than 90 days are non-admitted assets.</a:t>
            </a:r>
          </a:p>
        </p:txBody>
      </p:sp>
      <p:sp>
        <p:nvSpPr>
          <p:cNvPr id="8" name="TextBox 7"/>
          <p:cNvSpPr txBox="1"/>
          <p:nvPr/>
        </p:nvSpPr>
        <p:spPr>
          <a:xfrm>
            <a:off x="228600" y="2286000"/>
            <a:ext cx="8610600" cy="830997"/>
          </a:xfrm>
          <a:prstGeom prst="rect">
            <a:avLst/>
          </a:prstGeom>
          <a:noFill/>
        </p:spPr>
        <p:txBody>
          <a:bodyPr wrap="square" rtlCol="0">
            <a:spAutoFit/>
          </a:bodyPr>
          <a:lstStyle/>
          <a:p>
            <a:r>
              <a:rPr lang="en-US" sz="1600" u="sng" dirty="0" smtClean="0"/>
              <a:t>Reinsurance Recoverables</a:t>
            </a:r>
            <a:r>
              <a:rPr lang="en-US" sz="1600" dirty="0" smtClean="0"/>
              <a:t> – subtracted from Loss &amp; LAE so there is no need to show them as an asset.  Balances due from unauthorized reinsurers or over a certain time period old, however, can create a liability unless collateralized.</a:t>
            </a:r>
          </a:p>
        </p:txBody>
      </p:sp>
      <p:sp>
        <p:nvSpPr>
          <p:cNvPr id="10" name="TextBox 9"/>
          <p:cNvSpPr txBox="1"/>
          <p:nvPr/>
        </p:nvSpPr>
        <p:spPr>
          <a:xfrm>
            <a:off x="228600" y="4191000"/>
            <a:ext cx="8610600" cy="584775"/>
          </a:xfrm>
          <a:prstGeom prst="rect">
            <a:avLst/>
          </a:prstGeom>
          <a:noFill/>
        </p:spPr>
        <p:txBody>
          <a:bodyPr wrap="square" rtlCol="0">
            <a:spAutoFit/>
          </a:bodyPr>
          <a:lstStyle/>
          <a:p>
            <a:r>
              <a:rPr lang="en-US" sz="1600" u="sng" dirty="0" smtClean="0"/>
              <a:t>Policy Acquisition Costs</a:t>
            </a:r>
            <a:r>
              <a:rPr lang="en-US" sz="1600" dirty="0" smtClean="0"/>
              <a:t> – underwriting expense, commission, and tax is recognized at policy inception, while premium is recognized over time, causing new business to drain policyholders’ surplus.</a:t>
            </a:r>
          </a:p>
        </p:txBody>
      </p:sp>
      <p:sp>
        <p:nvSpPr>
          <p:cNvPr id="11" name="TextBox 10"/>
          <p:cNvSpPr txBox="1"/>
          <p:nvPr/>
        </p:nvSpPr>
        <p:spPr>
          <a:xfrm>
            <a:off x="228600" y="4800600"/>
            <a:ext cx="8610600" cy="584775"/>
          </a:xfrm>
          <a:prstGeom prst="rect">
            <a:avLst/>
          </a:prstGeom>
          <a:noFill/>
        </p:spPr>
        <p:txBody>
          <a:bodyPr wrap="square" rtlCol="0">
            <a:spAutoFit/>
          </a:bodyPr>
          <a:lstStyle/>
          <a:p>
            <a:r>
              <a:rPr lang="en-US" sz="1600" u="sng" dirty="0" smtClean="0"/>
              <a:t>Reporting Subsidiaries and Affiliates</a:t>
            </a:r>
            <a:r>
              <a:rPr lang="en-US" sz="1600" dirty="0" smtClean="0"/>
              <a:t> – under GAAP they are consolidated into group statement, but in SAP investments are considered admitted assets and reported on the parent’s balance sheet.</a:t>
            </a:r>
          </a:p>
        </p:txBody>
      </p:sp>
      <p:sp>
        <p:nvSpPr>
          <p:cNvPr id="12" name="TextBox 11"/>
          <p:cNvSpPr txBox="1"/>
          <p:nvPr/>
        </p:nvSpPr>
        <p:spPr>
          <a:xfrm>
            <a:off x="228600" y="5410200"/>
            <a:ext cx="8610600" cy="584775"/>
          </a:xfrm>
          <a:prstGeom prst="rect">
            <a:avLst/>
          </a:prstGeom>
          <a:noFill/>
        </p:spPr>
        <p:txBody>
          <a:bodyPr wrap="square" rtlCol="0">
            <a:spAutoFit/>
          </a:bodyPr>
          <a:lstStyle/>
          <a:p>
            <a:r>
              <a:rPr lang="en-US" sz="1600" u="sng" dirty="0" smtClean="0"/>
              <a:t>Pension Accounting</a:t>
            </a:r>
            <a:r>
              <a:rPr lang="en-US" sz="1600" dirty="0" smtClean="0"/>
              <a:t> – contributions for non-vested employees are not recognized when made and as such not deductible on the income statement and a non-admitted asset on the balance sheet.</a:t>
            </a:r>
          </a:p>
        </p:txBody>
      </p:sp>
      <p:sp>
        <p:nvSpPr>
          <p:cNvPr id="13" name="TextBox 12"/>
          <p:cNvSpPr txBox="1"/>
          <p:nvPr/>
        </p:nvSpPr>
        <p:spPr>
          <a:xfrm>
            <a:off x="228600" y="6019800"/>
            <a:ext cx="8610600" cy="584775"/>
          </a:xfrm>
          <a:prstGeom prst="rect">
            <a:avLst/>
          </a:prstGeom>
          <a:noFill/>
        </p:spPr>
        <p:txBody>
          <a:bodyPr wrap="square" rtlCol="0">
            <a:spAutoFit/>
          </a:bodyPr>
          <a:lstStyle/>
          <a:p>
            <a:r>
              <a:rPr lang="en-US" sz="1600" u="sng" dirty="0" smtClean="0"/>
              <a:t>Statement of Comprehensive Income</a:t>
            </a:r>
            <a:r>
              <a:rPr lang="en-US" sz="1600" dirty="0" smtClean="0"/>
              <a:t> – in GAAP it identifies unrealized investments, foreign currency gain/loss, and change in minimum pension liability.  This is not included in SAP.</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1+#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1+#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1+#ppt_w/2"/>
                                          </p:val>
                                        </p:tav>
                                        <p:tav tm="100000">
                                          <p:val>
                                            <p:strVal val="#ppt_x"/>
                                          </p:val>
                                        </p:tav>
                                      </p:tavLst>
                                    </p:anim>
                                    <p:anim calcmode="lin" valueType="num">
                                      <p:cBhvr additive="base">
                                        <p:cTn id="26"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1+#ppt_w/2"/>
                                          </p:val>
                                        </p:tav>
                                        <p:tav tm="100000">
                                          <p:val>
                                            <p:strVal val="#ppt_x"/>
                                          </p:val>
                                        </p:tav>
                                      </p:tavLst>
                                    </p:anim>
                                    <p:anim calcmode="lin" valueType="num">
                                      <p:cBhvr additive="base">
                                        <p:cTn id="3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1000" fill="hold"/>
                                        <p:tgtEl>
                                          <p:spTgt spid="11"/>
                                        </p:tgtEl>
                                        <p:attrNameLst>
                                          <p:attrName>ppt_x</p:attrName>
                                        </p:attrNameLst>
                                      </p:cBhvr>
                                      <p:tavLst>
                                        <p:tav tm="0">
                                          <p:val>
                                            <p:strVal val="1+#ppt_w/2"/>
                                          </p:val>
                                        </p:tav>
                                        <p:tav tm="100000">
                                          <p:val>
                                            <p:strVal val="#ppt_x"/>
                                          </p:val>
                                        </p:tav>
                                      </p:tavLst>
                                    </p:anim>
                                    <p:anim calcmode="lin" valueType="num">
                                      <p:cBhvr additive="base">
                                        <p:cTn id="38"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1000" fill="hold"/>
                                        <p:tgtEl>
                                          <p:spTgt spid="12"/>
                                        </p:tgtEl>
                                        <p:attrNameLst>
                                          <p:attrName>ppt_x</p:attrName>
                                        </p:attrNameLst>
                                      </p:cBhvr>
                                      <p:tavLst>
                                        <p:tav tm="0">
                                          <p:val>
                                            <p:strVal val="1+#ppt_w/2"/>
                                          </p:val>
                                        </p:tav>
                                        <p:tav tm="100000">
                                          <p:val>
                                            <p:strVal val="#ppt_x"/>
                                          </p:val>
                                        </p:tav>
                                      </p:tavLst>
                                    </p:anim>
                                    <p:anim calcmode="lin" valueType="num">
                                      <p:cBhvr additive="base">
                                        <p:cTn id="4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1000" fill="hold"/>
                                        <p:tgtEl>
                                          <p:spTgt spid="13"/>
                                        </p:tgtEl>
                                        <p:attrNameLst>
                                          <p:attrName>ppt_x</p:attrName>
                                        </p:attrNameLst>
                                      </p:cBhvr>
                                      <p:tavLst>
                                        <p:tav tm="0">
                                          <p:val>
                                            <p:strVal val="1+#ppt_w/2"/>
                                          </p:val>
                                        </p:tav>
                                        <p:tav tm="100000">
                                          <p:val>
                                            <p:strVal val="#ppt_x"/>
                                          </p:val>
                                        </p:tav>
                                      </p:tavLst>
                                    </p:anim>
                                    <p:anim calcmode="lin" valueType="num">
                                      <p:cBhvr additive="base">
                                        <p:cTn id="50"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8" grpId="0"/>
      <p:bldP spid="10" grpId="0"/>
      <p:bldP spid="11" grpId="0"/>
      <p:bldP spid="12"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descr="HP 10bii Front.jpg"/>
          <p:cNvPicPr>
            <a:picLocks noChangeAspect="1"/>
          </p:cNvPicPr>
          <p:nvPr/>
        </p:nvPicPr>
        <p:blipFill rotWithShape="1">
          <a:blip r:embed="rId3" cstate="print"/>
          <a:srcRect l="5405" r="19203"/>
          <a:stretch/>
        </p:blipFill>
        <p:spPr>
          <a:xfrm>
            <a:off x="0" y="1143000"/>
            <a:ext cx="4251177" cy="5638800"/>
          </a:xfrm>
          <a:prstGeom prst="rect">
            <a:avLst/>
          </a:prstGeom>
        </p:spPr>
      </p:pic>
      <p:sp>
        <p:nvSpPr>
          <p:cNvPr id="5" name="Title 1"/>
          <p:cNvSpPr>
            <a:spLocks noGrp="1"/>
          </p:cNvSpPr>
          <p:nvPr>
            <p:ph type="title"/>
          </p:nvPr>
        </p:nvSpPr>
        <p:spPr>
          <a:xfrm>
            <a:off x="457200" y="152400"/>
            <a:ext cx="8229600" cy="411162"/>
          </a:xfrm>
        </p:spPr>
        <p:txBody>
          <a:bodyPr>
            <a:normAutofit fontScale="90000"/>
          </a:bodyPr>
          <a:lstStyle/>
          <a:p>
            <a:r>
              <a:rPr lang="en-US" sz="2000" u="sng" dirty="0" smtClean="0"/>
              <a:t>Introduction to CPCU 540 Financial Calculations and using the Financial Calculator</a:t>
            </a:r>
            <a:endParaRPr lang="en-US" sz="2000" u="sng" dirty="0"/>
          </a:p>
        </p:txBody>
      </p:sp>
      <p:sp>
        <p:nvSpPr>
          <p:cNvPr id="6" name="Content Placeholder 2"/>
          <p:cNvSpPr>
            <a:spLocks noGrp="1"/>
          </p:cNvSpPr>
          <p:nvPr>
            <p:ph idx="1"/>
          </p:nvPr>
        </p:nvSpPr>
        <p:spPr>
          <a:xfrm>
            <a:off x="152400" y="609600"/>
            <a:ext cx="8839200" cy="533400"/>
          </a:xfrm>
        </p:spPr>
        <p:txBody>
          <a:bodyPr>
            <a:normAutofit fontScale="92500" lnSpcReduction="20000"/>
          </a:bodyPr>
          <a:lstStyle/>
          <a:p>
            <a:pPr algn="ctr">
              <a:buNone/>
            </a:pPr>
            <a:r>
              <a:rPr lang="en-US" sz="3500" dirty="0" smtClean="0"/>
              <a:t>Net Present Value using the </a:t>
            </a:r>
            <a:r>
              <a:rPr lang="en-US" sz="3600" dirty="0" smtClean="0"/>
              <a:t>HP 10bII</a:t>
            </a:r>
            <a:endParaRPr lang="en-US" sz="3500" dirty="0" smtClean="0"/>
          </a:p>
          <a:p>
            <a:pPr>
              <a:buNone/>
            </a:pPr>
            <a:endParaRPr lang="en-US" dirty="0" smtClean="0"/>
          </a:p>
        </p:txBody>
      </p:sp>
      <p:sp>
        <p:nvSpPr>
          <p:cNvPr id="8" name="TextBox 7"/>
          <p:cNvSpPr txBox="1"/>
          <p:nvPr/>
        </p:nvSpPr>
        <p:spPr>
          <a:xfrm>
            <a:off x="4495800" y="2971800"/>
            <a:ext cx="3962400" cy="646331"/>
          </a:xfrm>
          <a:prstGeom prst="rect">
            <a:avLst/>
          </a:prstGeom>
          <a:noFill/>
        </p:spPr>
        <p:txBody>
          <a:bodyPr wrap="square" rtlCol="0">
            <a:spAutoFit/>
          </a:bodyPr>
          <a:lstStyle/>
          <a:p>
            <a:r>
              <a:rPr lang="en-US" dirty="0" smtClean="0"/>
              <a:t>Step 1: Reset the calculator</a:t>
            </a:r>
          </a:p>
          <a:p>
            <a:pPr>
              <a:buFont typeface="Arial" pitchFamily="34" charset="0"/>
              <a:buChar char="•"/>
            </a:pPr>
            <a:r>
              <a:rPr lang="en-US" dirty="0" smtClean="0"/>
              <a:t>  Orange, C (C All), C</a:t>
            </a:r>
            <a:endParaRPr lang="en-US" dirty="0"/>
          </a:p>
        </p:txBody>
      </p:sp>
      <p:sp>
        <p:nvSpPr>
          <p:cNvPr id="9" name="TextBox 8"/>
          <p:cNvSpPr txBox="1"/>
          <p:nvPr/>
        </p:nvSpPr>
        <p:spPr>
          <a:xfrm>
            <a:off x="4495800" y="4191000"/>
            <a:ext cx="4267200" cy="2308324"/>
          </a:xfrm>
          <a:prstGeom prst="rect">
            <a:avLst/>
          </a:prstGeom>
          <a:noFill/>
        </p:spPr>
        <p:txBody>
          <a:bodyPr wrap="square" rtlCol="0">
            <a:spAutoFit/>
          </a:bodyPr>
          <a:lstStyle/>
          <a:p>
            <a:r>
              <a:rPr lang="en-US" dirty="0" smtClean="0"/>
              <a:t>Step 3: Enter your Cash Flows</a:t>
            </a:r>
          </a:p>
          <a:p>
            <a:pPr>
              <a:buFont typeface="Arial" pitchFamily="34" charset="0"/>
              <a:buChar char="•"/>
            </a:pPr>
            <a:r>
              <a:rPr lang="en-US" dirty="0" smtClean="0"/>
              <a:t>  45000</a:t>
            </a:r>
            <a:r>
              <a:rPr lang="en-US" dirty="0" smtClean="0"/>
              <a:t>, +</a:t>
            </a:r>
            <a:r>
              <a:rPr lang="en-US" dirty="0" smtClean="0"/>
              <a:t>/</a:t>
            </a:r>
            <a:r>
              <a:rPr lang="en-US" dirty="0" smtClean="0"/>
              <a:t>- , </a:t>
            </a:r>
            <a:r>
              <a:rPr lang="en-US" dirty="0" smtClean="0"/>
              <a:t>CF</a:t>
            </a:r>
            <a:r>
              <a:rPr lang="en-US" sz="1600" dirty="0" smtClean="0"/>
              <a:t>j</a:t>
            </a:r>
            <a:endParaRPr lang="en-US" dirty="0" smtClean="0"/>
          </a:p>
          <a:p>
            <a:pPr>
              <a:buFont typeface="Arial" pitchFamily="34" charset="0"/>
              <a:buChar char="•"/>
            </a:pPr>
            <a:r>
              <a:rPr lang="en-US" dirty="0" smtClean="0"/>
              <a:t>  7500, CF</a:t>
            </a:r>
            <a:r>
              <a:rPr lang="en-US" sz="1600" dirty="0" smtClean="0"/>
              <a:t>j</a:t>
            </a:r>
            <a:endParaRPr lang="en-US" dirty="0" smtClean="0"/>
          </a:p>
          <a:p>
            <a:pPr>
              <a:buFont typeface="Arial" pitchFamily="34" charset="0"/>
              <a:buChar char="•"/>
            </a:pPr>
            <a:r>
              <a:rPr lang="en-US" dirty="0" smtClean="0"/>
              <a:t>  3, Orange, (CF</a:t>
            </a:r>
            <a:r>
              <a:rPr lang="en-US" sz="1600" dirty="0" smtClean="0"/>
              <a:t>j ) </a:t>
            </a:r>
            <a:r>
              <a:rPr lang="en-US" dirty="0" smtClean="0"/>
              <a:t>N</a:t>
            </a:r>
            <a:r>
              <a:rPr lang="en-US" sz="1600" dirty="0" smtClean="0"/>
              <a:t>j</a:t>
            </a:r>
            <a:endParaRPr lang="en-US" dirty="0" smtClean="0">
              <a:sym typeface="Wingdings"/>
            </a:endParaRPr>
          </a:p>
          <a:p>
            <a:pPr>
              <a:buFont typeface="Arial" pitchFamily="34" charset="0"/>
              <a:buChar char="•"/>
            </a:pPr>
            <a:r>
              <a:rPr lang="en-US" dirty="0" smtClean="0"/>
              <a:t>  15000, CF</a:t>
            </a:r>
            <a:r>
              <a:rPr lang="en-US" sz="1600" dirty="0" smtClean="0"/>
              <a:t>j</a:t>
            </a:r>
          </a:p>
          <a:p>
            <a:pPr>
              <a:buFont typeface="Arial" pitchFamily="34" charset="0"/>
              <a:buChar char="•"/>
            </a:pPr>
            <a:r>
              <a:rPr lang="en-US" dirty="0" smtClean="0"/>
              <a:t>  2, Orange, (CFj ) N</a:t>
            </a:r>
            <a:r>
              <a:rPr lang="en-US" sz="1600" dirty="0" smtClean="0"/>
              <a:t>j</a:t>
            </a:r>
            <a:endParaRPr lang="en-US" dirty="0" smtClean="0">
              <a:sym typeface="Wingdings"/>
            </a:endParaRPr>
          </a:p>
          <a:p>
            <a:pPr>
              <a:buFont typeface="Arial" pitchFamily="34" charset="0"/>
              <a:buChar char="•"/>
            </a:pPr>
            <a:r>
              <a:rPr lang="en-US" dirty="0" smtClean="0"/>
              <a:t>  5, I/YR </a:t>
            </a:r>
          </a:p>
          <a:p>
            <a:pPr>
              <a:buFont typeface="Arial" pitchFamily="34" charset="0"/>
              <a:buChar char="•"/>
            </a:pPr>
            <a:r>
              <a:rPr lang="en-US" dirty="0" smtClean="0"/>
              <a:t>  Orange, PRC (NPV)</a:t>
            </a:r>
            <a:endParaRPr lang="en-US" dirty="0"/>
          </a:p>
        </p:txBody>
      </p:sp>
      <p:sp>
        <p:nvSpPr>
          <p:cNvPr id="10" name="TextBox 9"/>
          <p:cNvSpPr txBox="1"/>
          <p:nvPr/>
        </p:nvSpPr>
        <p:spPr>
          <a:xfrm>
            <a:off x="4495800" y="3581400"/>
            <a:ext cx="3962400" cy="646331"/>
          </a:xfrm>
          <a:prstGeom prst="rect">
            <a:avLst/>
          </a:prstGeom>
          <a:noFill/>
        </p:spPr>
        <p:txBody>
          <a:bodyPr wrap="square" rtlCol="0">
            <a:spAutoFit/>
          </a:bodyPr>
          <a:lstStyle/>
          <a:p>
            <a:r>
              <a:rPr lang="en-US" dirty="0" smtClean="0"/>
              <a:t>Step 2: Set P/Y to 1</a:t>
            </a:r>
          </a:p>
          <a:p>
            <a:pPr>
              <a:buFont typeface="Arial" pitchFamily="34" charset="0"/>
              <a:buChar char="•"/>
            </a:pPr>
            <a:r>
              <a:rPr lang="en-US" dirty="0" smtClean="0"/>
              <a:t>  1, Orange, PMT (P/YR), C</a:t>
            </a:r>
          </a:p>
        </p:txBody>
      </p:sp>
      <p:sp>
        <p:nvSpPr>
          <p:cNvPr id="36" name="TextBox 35"/>
          <p:cNvSpPr txBox="1"/>
          <p:nvPr/>
        </p:nvSpPr>
        <p:spPr>
          <a:xfrm>
            <a:off x="4572000" y="1219200"/>
            <a:ext cx="2819400" cy="1477328"/>
          </a:xfrm>
          <a:prstGeom prst="rect">
            <a:avLst/>
          </a:prstGeom>
          <a:noFill/>
        </p:spPr>
        <p:txBody>
          <a:bodyPr wrap="square" rtlCol="0">
            <a:spAutoFit/>
          </a:bodyPr>
          <a:lstStyle/>
          <a:p>
            <a:r>
              <a:rPr lang="en-US" sz="1500" dirty="0" smtClean="0"/>
              <a:t>Example:  It costs $45,000 to build, but expect savings of $7,500 the first, second and third year and $15,000 the third and fourth year.  At a required rate of return of 5%, is it worth it?</a:t>
            </a:r>
          </a:p>
        </p:txBody>
      </p:sp>
      <p:sp>
        <p:nvSpPr>
          <p:cNvPr id="37" name="TextBox 36"/>
          <p:cNvSpPr txBox="1"/>
          <p:nvPr/>
        </p:nvSpPr>
        <p:spPr>
          <a:xfrm>
            <a:off x="7467600" y="1219200"/>
            <a:ext cx="1676400" cy="2031325"/>
          </a:xfrm>
          <a:prstGeom prst="rect">
            <a:avLst/>
          </a:prstGeom>
          <a:noFill/>
        </p:spPr>
        <p:txBody>
          <a:bodyPr wrap="square" rtlCol="0">
            <a:spAutoFit/>
          </a:bodyPr>
          <a:lstStyle/>
          <a:p>
            <a:r>
              <a:rPr lang="en-US" dirty="0" smtClean="0"/>
              <a:t>CF</a:t>
            </a:r>
            <a:r>
              <a:rPr lang="en-US" baseline="-25000" dirty="0" smtClean="0"/>
              <a:t>J0</a:t>
            </a:r>
            <a:r>
              <a:rPr lang="en-US" dirty="0" smtClean="0"/>
              <a:t> = -45,000</a:t>
            </a:r>
          </a:p>
          <a:p>
            <a:r>
              <a:rPr lang="en-US" dirty="0" smtClean="0"/>
              <a:t>CF</a:t>
            </a:r>
            <a:r>
              <a:rPr lang="en-US" baseline="-25000" dirty="0" smtClean="0"/>
              <a:t>J1</a:t>
            </a:r>
            <a:r>
              <a:rPr lang="en-US" dirty="0" smtClean="0"/>
              <a:t> = 7,500</a:t>
            </a:r>
          </a:p>
          <a:p>
            <a:r>
              <a:rPr lang="en-US" dirty="0" smtClean="0"/>
              <a:t>N</a:t>
            </a:r>
            <a:r>
              <a:rPr lang="en-US" baseline="-25000" dirty="0" smtClean="0"/>
              <a:t>J1</a:t>
            </a:r>
            <a:r>
              <a:rPr lang="en-US" dirty="0" smtClean="0"/>
              <a:t> = 3</a:t>
            </a:r>
          </a:p>
          <a:p>
            <a:r>
              <a:rPr lang="en-US" dirty="0" smtClean="0"/>
              <a:t>CF</a:t>
            </a:r>
            <a:r>
              <a:rPr lang="en-US" baseline="-25000" dirty="0" smtClean="0"/>
              <a:t>J2</a:t>
            </a:r>
            <a:r>
              <a:rPr lang="en-US" dirty="0" smtClean="0"/>
              <a:t> = 15,000</a:t>
            </a:r>
          </a:p>
          <a:p>
            <a:r>
              <a:rPr lang="en-US" dirty="0" smtClean="0"/>
              <a:t>N</a:t>
            </a:r>
            <a:r>
              <a:rPr lang="en-US" baseline="-25000" dirty="0" smtClean="0"/>
              <a:t>J2</a:t>
            </a:r>
            <a:r>
              <a:rPr lang="en-US" dirty="0" smtClean="0"/>
              <a:t> = 2</a:t>
            </a:r>
          </a:p>
          <a:p>
            <a:r>
              <a:rPr lang="en-US" dirty="0" smtClean="0"/>
              <a:t>I/YR = 5</a:t>
            </a:r>
          </a:p>
          <a:p>
            <a:r>
              <a:rPr lang="en-US" dirty="0" smtClean="0"/>
              <a:t>CPT = NPV</a:t>
            </a:r>
            <a:endParaRPr lang="en-US" dirty="0"/>
          </a:p>
        </p:txBody>
      </p:sp>
      <p:sp>
        <p:nvSpPr>
          <p:cNvPr id="50" name="Slide Number Placeholder 27"/>
          <p:cNvSpPr>
            <a:spLocks noGrp="1"/>
          </p:cNvSpPr>
          <p:nvPr>
            <p:ph type="sldNum" sz="quarter" idx="12"/>
          </p:nvPr>
        </p:nvSpPr>
        <p:spPr>
          <a:xfrm>
            <a:off x="6553200" y="6356350"/>
            <a:ext cx="2133600" cy="365125"/>
          </a:xfrm>
        </p:spPr>
        <p:txBody>
          <a:bodyPr/>
          <a:lstStyle/>
          <a:p>
            <a:fld id="{DD26710F-096F-40E8-B76B-EF69C67F41A1}" type="slidenum">
              <a:rPr lang="en-US" smtClean="0"/>
              <a:pPr/>
              <a:t>30</a:t>
            </a:fld>
            <a:endParaRPr lang="en-US" dirty="0"/>
          </a:p>
        </p:txBody>
      </p:sp>
      <p:sp>
        <p:nvSpPr>
          <p:cNvPr id="51" name="TextBox 50"/>
          <p:cNvSpPr txBox="1"/>
          <p:nvPr/>
        </p:nvSpPr>
        <p:spPr>
          <a:xfrm>
            <a:off x="7239000" y="5257800"/>
            <a:ext cx="1676400" cy="369332"/>
          </a:xfrm>
          <a:prstGeom prst="rect">
            <a:avLst/>
          </a:prstGeom>
          <a:noFill/>
        </p:spPr>
        <p:txBody>
          <a:bodyPr wrap="square" rtlCol="0">
            <a:spAutoFit/>
          </a:bodyPr>
          <a:lstStyle/>
          <a:p>
            <a:r>
              <a:rPr lang="en-US" dirty="0" smtClean="0"/>
              <a:t>NPV = -482.21</a:t>
            </a:r>
            <a:endParaRPr lang="en-US" dirty="0"/>
          </a:p>
        </p:txBody>
      </p:sp>
      <p:sp>
        <p:nvSpPr>
          <p:cNvPr id="86" name="Rounded Rectangle 85"/>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27432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1295400" y="5486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17526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22098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1752600" y="45720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27432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17526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ounded Rectangle 102"/>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ounded Rectangle 105"/>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1752600" y="6019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ounded Rectangle 107"/>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2209800" y="5562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ounded Rectangle 109"/>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p:cNvSpPr/>
          <p:nvPr/>
        </p:nvSpPr>
        <p:spPr>
          <a:xfrm>
            <a:off x="2209800" y="37338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nvSpPr>
        <p:spPr>
          <a:xfrm>
            <a:off x="22098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112"/>
          <p:cNvSpPr/>
          <p:nvPr/>
        </p:nvSpPr>
        <p:spPr>
          <a:xfrm>
            <a:off x="1752600" y="28194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le 113"/>
          <p:cNvSpPr/>
          <p:nvPr/>
        </p:nvSpPr>
        <p:spPr>
          <a:xfrm>
            <a:off x="1295400" y="50292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114"/>
          <p:cNvSpPr/>
          <p:nvPr/>
        </p:nvSpPr>
        <p:spPr>
          <a:xfrm>
            <a:off x="2743200" y="3276600"/>
            <a:ext cx="533400" cy="304800"/>
          </a:xfrm>
          <a:prstGeom prst="roundRect">
            <a:avLst/>
          </a:prstGeom>
          <a:solidFill>
            <a:srgbClr val="FFFF00">
              <a:alpha val="70000"/>
            </a:srgbClr>
          </a:solidFill>
          <a:ln>
            <a:solidFill>
              <a:srgbClr val="FFFF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randombar(horizontal)">
                                      <p:cBhvr>
                                        <p:cTn id="7" dur="10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10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6"/>
                                        </p:tgtEl>
                                        <p:attrNameLst>
                                          <p:attrName>style.visibility</p:attrName>
                                        </p:attrNameLst>
                                      </p:cBhvr>
                                      <p:to>
                                        <p:strVal val="visible"/>
                                      </p:to>
                                    </p:set>
                                  </p:childTnLst>
                                </p:cTn>
                              </p:par>
                            </p:childTnLst>
                          </p:cTn>
                        </p:par>
                        <p:par>
                          <p:cTn id="25" fill="hold">
                            <p:stCondLst>
                              <p:cond delay="0"/>
                            </p:stCondLst>
                            <p:childTnLst>
                              <p:par>
                                <p:cTn id="26" presetID="1" presetClass="exit" presetSubtype="0" fill="hold" grpId="1" nodeType="afterEffect">
                                  <p:stCondLst>
                                    <p:cond delay="1000"/>
                                  </p:stCondLst>
                                  <p:childTnLst>
                                    <p:set>
                                      <p:cBhvr>
                                        <p:cTn id="27" dur="1" fill="hold">
                                          <p:stCondLst>
                                            <p:cond delay="0"/>
                                          </p:stCondLst>
                                        </p:cTn>
                                        <p:tgtEl>
                                          <p:spTgt spid="8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childTnLst>
                                </p:cTn>
                              </p:par>
                            </p:childTnLst>
                          </p:cTn>
                        </p:par>
                        <p:par>
                          <p:cTn id="32" fill="hold">
                            <p:stCondLst>
                              <p:cond delay="0"/>
                            </p:stCondLst>
                            <p:childTnLst>
                              <p:par>
                                <p:cTn id="33" presetID="1" presetClass="exit" presetSubtype="0" fill="hold" grpId="1" nodeType="afterEffect">
                                  <p:stCondLst>
                                    <p:cond delay="1000"/>
                                  </p:stCondLst>
                                  <p:childTnLst>
                                    <p:set>
                                      <p:cBhvr>
                                        <p:cTn id="34" dur="1" fill="hold">
                                          <p:stCondLst>
                                            <p:cond delay="0"/>
                                          </p:stCondLst>
                                        </p:cTn>
                                        <p:tgtEl>
                                          <p:spTgt spid="4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childTnLst>
                          </p:cTn>
                        </p:par>
                        <p:par>
                          <p:cTn id="39" fill="hold">
                            <p:stCondLst>
                              <p:cond delay="0"/>
                            </p:stCondLst>
                            <p:childTnLst>
                              <p:par>
                                <p:cTn id="40" presetID="1" presetClass="exit" presetSubtype="0" fill="hold" grpId="1" nodeType="afterEffect">
                                  <p:stCondLst>
                                    <p:cond delay="1000"/>
                                  </p:stCondLst>
                                  <p:childTnLst>
                                    <p:set>
                                      <p:cBhvr>
                                        <p:cTn id="41" dur="1" fill="hold">
                                          <p:stCondLst>
                                            <p:cond delay="0"/>
                                          </p:stCondLst>
                                        </p:cTn>
                                        <p:tgtEl>
                                          <p:spTgt spid="4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1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childTnLst>
                          </p:cTn>
                        </p:par>
                        <p:par>
                          <p:cTn id="51" fill="hold">
                            <p:stCondLst>
                              <p:cond delay="0"/>
                            </p:stCondLst>
                            <p:childTnLst>
                              <p:par>
                                <p:cTn id="52" presetID="1" presetClass="exit" presetSubtype="0" fill="hold" grpId="1" nodeType="afterEffect">
                                  <p:stCondLst>
                                    <p:cond delay="1000"/>
                                  </p:stCondLst>
                                  <p:childTnLst>
                                    <p:set>
                                      <p:cBhvr>
                                        <p:cTn id="53" dur="1" fill="hold">
                                          <p:stCondLst>
                                            <p:cond delay="0"/>
                                          </p:stCondLst>
                                        </p:cTn>
                                        <p:tgtEl>
                                          <p:spTgt spid="5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3"/>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1000"/>
                                  </p:stCondLst>
                                  <p:childTnLst>
                                    <p:set>
                                      <p:cBhvr>
                                        <p:cTn id="60" dur="1" fill="hold">
                                          <p:stCondLst>
                                            <p:cond delay="0"/>
                                          </p:stCondLst>
                                        </p:cTn>
                                        <p:tgtEl>
                                          <p:spTgt spid="5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4"/>
                                        </p:tgtEl>
                                        <p:attrNameLst>
                                          <p:attrName>style.visibility</p:attrName>
                                        </p:attrNameLst>
                                      </p:cBhvr>
                                      <p:to>
                                        <p:strVal val="visible"/>
                                      </p:to>
                                    </p:set>
                                  </p:childTnLst>
                                </p:cTn>
                              </p:par>
                            </p:childTnLst>
                          </p:cTn>
                        </p:par>
                        <p:par>
                          <p:cTn id="65" fill="hold">
                            <p:stCondLst>
                              <p:cond delay="0"/>
                            </p:stCondLst>
                            <p:childTnLst>
                              <p:par>
                                <p:cTn id="66" presetID="1" presetClass="exit" presetSubtype="0" fill="hold" grpId="1" nodeType="afterEffect">
                                  <p:stCondLst>
                                    <p:cond delay="1000"/>
                                  </p:stCondLst>
                                  <p:childTnLst>
                                    <p:set>
                                      <p:cBhvr>
                                        <p:cTn id="67" dur="1" fill="hold">
                                          <p:stCondLst>
                                            <p:cond delay="0"/>
                                          </p:stCondLst>
                                        </p:cTn>
                                        <p:tgtEl>
                                          <p:spTgt spid="5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5"/>
                                        </p:tgtEl>
                                        <p:attrNameLst>
                                          <p:attrName>style.visibility</p:attrName>
                                        </p:attrNameLst>
                                      </p:cBhvr>
                                      <p:to>
                                        <p:strVal val="visible"/>
                                      </p:to>
                                    </p:set>
                                  </p:childTnLst>
                                </p:cTn>
                              </p:par>
                            </p:childTnLst>
                          </p:cTn>
                        </p:par>
                        <p:par>
                          <p:cTn id="72" fill="hold">
                            <p:stCondLst>
                              <p:cond delay="0"/>
                            </p:stCondLst>
                            <p:childTnLst>
                              <p:par>
                                <p:cTn id="73" presetID="1" presetClass="exit" presetSubtype="0" fill="hold" grpId="1" nodeType="afterEffect">
                                  <p:stCondLst>
                                    <p:cond delay="1000"/>
                                  </p:stCondLst>
                                  <p:childTnLst>
                                    <p:set>
                                      <p:cBhvr>
                                        <p:cTn id="74" dur="1" fill="hold">
                                          <p:stCondLst>
                                            <p:cond delay="0"/>
                                          </p:stCondLst>
                                        </p:cTn>
                                        <p:tgtEl>
                                          <p:spTgt spid="5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left)">
                                      <p:cBhvr>
                                        <p:cTn id="79" dur="10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56"/>
                                        </p:tgtEl>
                                        <p:attrNameLst>
                                          <p:attrName>style.visibility</p:attrName>
                                        </p:attrNameLst>
                                      </p:cBhvr>
                                      <p:to>
                                        <p:strVal val="visible"/>
                                      </p:to>
                                    </p:set>
                                  </p:childTnLst>
                                </p:cTn>
                              </p:par>
                            </p:childTnLst>
                          </p:cTn>
                        </p:par>
                        <p:par>
                          <p:cTn id="84" fill="hold">
                            <p:stCondLst>
                              <p:cond delay="0"/>
                            </p:stCondLst>
                            <p:childTnLst>
                              <p:par>
                                <p:cTn id="85" presetID="1" presetClass="exit" presetSubtype="0" fill="hold" grpId="1" nodeType="afterEffect">
                                  <p:stCondLst>
                                    <p:cond delay="1000"/>
                                  </p:stCondLst>
                                  <p:childTnLst>
                                    <p:set>
                                      <p:cBhvr>
                                        <p:cTn id="86" dur="1" fill="hold">
                                          <p:stCondLst>
                                            <p:cond delay="0"/>
                                          </p:stCondLst>
                                        </p:cTn>
                                        <p:tgtEl>
                                          <p:spTgt spid="5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childTnLst>
                          </p:cTn>
                        </p:par>
                        <p:par>
                          <p:cTn id="91" fill="hold">
                            <p:stCondLst>
                              <p:cond delay="0"/>
                            </p:stCondLst>
                            <p:childTnLst>
                              <p:par>
                                <p:cTn id="92" presetID="1" presetClass="exit" presetSubtype="0" fill="hold" grpId="1" nodeType="afterEffect">
                                  <p:stCondLst>
                                    <p:cond delay="1000"/>
                                  </p:stCondLst>
                                  <p:childTnLst>
                                    <p:set>
                                      <p:cBhvr>
                                        <p:cTn id="93" dur="1" fill="hold">
                                          <p:stCondLst>
                                            <p:cond delay="0"/>
                                          </p:stCondLst>
                                        </p:cTn>
                                        <p:tgtEl>
                                          <p:spTgt spid="57"/>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8"/>
                                        </p:tgtEl>
                                        <p:attrNameLst>
                                          <p:attrName>style.visibility</p:attrName>
                                        </p:attrNameLst>
                                      </p:cBhvr>
                                      <p:to>
                                        <p:strVal val="visible"/>
                                      </p:to>
                                    </p:set>
                                  </p:childTnLst>
                                </p:cTn>
                              </p:par>
                            </p:childTnLst>
                          </p:cTn>
                        </p:par>
                        <p:par>
                          <p:cTn id="98" fill="hold">
                            <p:stCondLst>
                              <p:cond delay="0"/>
                            </p:stCondLst>
                            <p:childTnLst>
                              <p:par>
                                <p:cTn id="99" presetID="1" presetClass="exit" presetSubtype="0" fill="hold" grpId="1" nodeType="afterEffect">
                                  <p:stCondLst>
                                    <p:cond delay="1000"/>
                                  </p:stCondLst>
                                  <p:childTnLst>
                                    <p:set>
                                      <p:cBhvr>
                                        <p:cTn id="100" dur="1" fill="hold">
                                          <p:stCondLst>
                                            <p:cond delay="0"/>
                                          </p:stCondLst>
                                        </p:cTn>
                                        <p:tgtEl>
                                          <p:spTgt spid="5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59"/>
                                        </p:tgtEl>
                                        <p:attrNameLst>
                                          <p:attrName>style.visibility</p:attrName>
                                        </p:attrNameLst>
                                      </p:cBhvr>
                                      <p:to>
                                        <p:strVal val="visible"/>
                                      </p:to>
                                    </p:set>
                                  </p:childTnLst>
                                </p:cTn>
                              </p:par>
                            </p:childTnLst>
                          </p:cTn>
                        </p:par>
                        <p:par>
                          <p:cTn id="105" fill="hold">
                            <p:stCondLst>
                              <p:cond delay="0"/>
                            </p:stCondLst>
                            <p:childTnLst>
                              <p:par>
                                <p:cTn id="106" presetID="1" presetClass="exit" presetSubtype="0" fill="hold" grpId="1" nodeType="afterEffect">
                                  <p:stCondLst>
                                    <p:cond delay="1000"/>
                                  </p:stCondLst>
                                  <p:childTnLst>
                                    <p:set>
                                      <p:cBhvr>
                                        <p:cTn id="107" dur="1" fill="hold">
                                          <p:stCondLst>
                                            <p:cond delay="0"/>
                                          </p:stCondLst>
                                        </p:cTn>
                                        <p:tgtEl>
                                          <p:spTgt spid="59"/>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60"/>
                                        </p:tgtEl>
                                        <p:attrNameLst>
                                          <p:attrName>style.visibility</p:attrName>
                                        </p:attrNameLst>
                                      </p:cBhvr>
                                      <p:to>
                                        <p:strVal val="visible"/>
                                      </p:to>
                                    </p:set>
                                  </p:childTnLst>
                                </p:cTn>
                              </p:par>
                            </p:childTnLst>
                          </p:cTn>
                        </p:par>
                        <p:par>
                          <p:cTn id="112" fill="hold">
                            <p:stCondLst>
                              <p:cond delay="0"/>
                            </p:stCondLst>
                            <p:childTnLst>
                              <p:par>
                                <p:cTn id="113" presetID="1" presetClass="exit" presetSubtype="0" fill="hold" grpId="1" nodeType="afterEffect">
                                  <p:stCondLst>
                                    <p:cond delay="1000"/>
                                  </p:stCondLst>
                                  <p:childTnLst>
                                    <p:set>
                                      <p:cBhvr>
                                        <p:cTn id="114" dur="1" fill="hold">
                                          <p:stCondLst>
                                            <p:cond delay="0"/>
                                          </p:stCondLst>
                                        </p:cTn>
                                        <p:tgtEl>
                                          <p:spTgt spid="60"/>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2"/>
                                        </p:tgtEl>
                                        <p:attrNameLst>
                                          <p:attrName>style.visibility</p:attrName>
                                        </p:attrNameLst>
                                      </p:cBhvr>
                                      <p:to>
                                        <p:strVal val="visible"/>
                                      </p:to>
                                    </p:set>
                                  </p:childTnLst>
                                </p:cTn>
                              </p:par>
                            </p:childTnLst>
                          </p:cTn>
                        </p:par>
                        <p:par>
                          <p:cTn id="119" fill="hold">
                            <p:stCondLst>
                              <p:cond delay="0"/>
                            </p:stCondLst>
                            <p:childTnLst>
                              <p:par>
                                <p:cTn id="120" presetID="1" presetClass="exit" presetSubtype="0" fill="hold" grpId="1" nodeType="afterEffect">
                                  <p:stCondLst>
                                    <p:cond delay="1000"/>
                                  </p:stCondLst>
                                  <p:childTnLst>
                                    <p:set>
                                      <p:cBhvr>
                                        <p:cTn id="121" dur="1" fill="hold">
                                          <p:stCondLst>
                                            <p:cond delay="0"/>
                                          </p:stCondLst>
                                        </p:cTn>
                                        <p:tgtEl>
                                          <p:spTgt spid="62"/>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63"/>
                                        </p:tgtEl>
                                        <p:attrNameLst>
                                          <p:attrName>style.visibility</p:attrName>
                                        </p:attrNameLst>
                                      </p:cBhvr>
                                      <p:to>
                                        <p:strVal val="visible"/>
                                      </p:to>
                                    </p:set>
                                  </p:childTnLst>
                                </p:cTn>
                              </p:par>
                            </p:childTnLst>
                          </p:cTn>
                        </p:par>
                        <p:par>
                          <p:cTn id="126" fill="hold">
                            <p:stCondLst>
                              <p:cond delay="0"/>
                            </p:stCondLst>
                            <p:childTnLst>
                              <p:par>
                                <p:cTn id="127" presetID="1" presetClass="exit" presetSubtype="0" fill="hold" grpId="1" nodeType="afterEffect">
                                  <p:stCondLst>
                                    <p:cond delay="1000"/>
                                  </p:stCondLst>
                                  <p:childTnLst>
                                    <p:set>
                                      <p:cBhvr>
                                        <p:cTn id="128" dur="1" fill="hold">
                                          <p:stCondLst>
                                            <p:cond delay="0"/>
                                          </p:stCondLst>
                                        </p:cTn>
                                        <p:tgtEl>
                                          <p:spTgt spid="63"/>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64"/>
                                        </p:tgtEl>
                                        <p:attrNameLst>
                                          <p:attrName>style.visibility</p:attrName>
                                        </p:attrNameLst>
                                      </p:cBhvr>
                                      <p:to>
                                        <p:strVal val="visible"/>
                                      </p:to>
                                    </p:set>
                                  </p:childTnLst>
                                </p:cTn>
                              </p:par>
                            </p:childTnLst>
                          </p:cTn>
                        </p:par>
                        <p:par>
                          <p:cTn id="133" fill="hold">
                            <p:stCondLst>
                              <p:cond delay="0"/>
                            </p:stCondLst>
                            <p:childTnLst>
                              <p:par>
                                <p:cTn id="134" presetID="1" presetClass="exit" presetSubtype="0" fill="hold" grpId="1" nodeType="afterEffect">
                                  <p:stCondLst>
                                    <p:cond delay="1000"/>
                                  </p:stCondLst>
                                  <p:childTnLst>
                                    <p:set>
                                      <p:cBhvr>
                                        <p:cTn id="135" dur="1" fill="hold">
                                          <p:stCondLst>
                                            <p:cond delay="0"/>
                                          </p:stCondLst>
                                        </p:cTn>
                                        <p:tgtEl>
                                          <p:spTgt spid="64"/>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65"/>
                                        </p:tgtEl>
                                        <p:attrNameLst>
                                          <p:attrName>style.visibility</p:attrName>
                                        </p:attrNameLst>
                                      </p:cBhvr>
                                      <p:to>
                                        <p:strVal val="visible"/>
                                      </p:to>
                                    </p:set>
                                  </p:childTnLst>
                                </p:cTn>
                              </p:par>
                            </p:childTnLst>
                          </p:cTn>
                        </p:par>
                        <p:par>
                          <p:cTn id="140" fill="hold">
                            <p:stCondLst>
                              <p:cond delay="0"/>
                            </p:stCondLst>
                            <p:childTnLst>
                              <p:par>
                                <p:cTn id="141" presetID="1" presetClass="exit" presetSubtype="0" fill="hold" grpId="1" nodeType="afterEffect">
                                  <p:stCondLst>
                                    <p:cond delay="1000"/>
                                  </p:stCondLst>
                                  <p:childTnLst>
                                    <p:set>
                                      <p:cBhvr>
                                        <p:cTn id="142" dur="1" fill="hold">
                                          <p:stCondLst>
                                            <p:cond delay="0"/>
                                          </p:stCondLst>
                                        </p:cTn>
                                        <p:tgtEl>
                                          <p:spTgt spid="65"/>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66"/>
                                        </p:tgtEl>
                                        <p:attrNameLst>
                                          <p:attrName>style.visibility</p:attrName>
                                        </p:attrNameLst>
                                      </p:cBhvr>
                                      <p:to>
                                        <p:strVal val="visible"/>
                                      </p:to>
                                    </p:set>
                                  </p:childTnLst>
                                </p:cTn>
                              </p:par>
                            </p:childTnLst>
                          </p:cTn>
                        </p:par>
                        <p:par>
                          <p:cTn id="147" fill="hold">
                            <p:stCondLst>
                              <p:cond delay="0"/>
                            </p:stCondLst>
                            <p:childTnLst>
                              <p:par>
                                <p:cTn id="148" presetID="1" presetClass="exit" presetSubtype="0" fill="hold" grpId="1" nodeType="afterEffect">
                                  <p:stCondLst>
                                    <p:cond delay="1000"/>
                                  </p:stCondLst>
                                  <p:childTnLst>
                                    <p:set>
                                      <p:cBhvr>
                                        <p:cTn id="149" dur="1" fill="hold">
                                          <p:stCondLst>
                                            <p:cond delay="0"/>
                                          </p:stCondLst>
                                        </p:cTn>
                                        <p:tgtEl>
                                          <p:spTgt spid="66"/>
                                        </p:tgtEl>
                                        <p:attrNameLst>
                                          <p:attrName>style.visibility</p:attrName>
                                        </p:attrNameLst>
                                      </p:cBhvr>
                                      <p:to>
                                        <p:strVal val="hidden"/>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67"/>
                                        </p:tgtEl>
                                        <p:attrNameLst>
                                          <p:attrName>style.visibility</p:attrName>
                                        </p:attrNameLst>
                                      </p:cBhvr>
                                      <p:to>
                                        <p:strVal val="visible"/>
                                      </p:to>
                                    </p:set>
                                  </p:childTnLst>
                                </p:cTn>
                              </p:par>
                            </p:childTnLst>
                          </p:cTn>
                        </p:par>
                        <p:par>
                          <p:cTn id="154" fill="hold">
                            <p:stCondLst>
                              <p:cond delay="0"/>
                            </p:stCondLst>
                            <p:childTnLst>
                              <p:par>
                                <p:cTn id="155" presetID="1" presetClass="exit" presetSubtype="0" fill="hold" grpId="1" nodeType="afterEffect">
                                  <p:stCondLst>
                                    <p:cond delay="1000"/>
                                  </p:stCondLst>
                                  <p:childTnLst>
                                    <p:set>
                                      <p:cBhvr>
                                        <p:cTn id="156" dur="1" fill="hold">
                                          <p:stCondLst>
                                            <p:cond delay="0"/>
                                          </p:stCondLst>
                                        </p:cTn>
                                        <p:tgtEl>
                                          <p:spTgt spid="67"/>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8"/>
                                        </p:tgtEl>
                                        <p:attrNameLst>
                                          <p:attrName>style.visibility</p:attrName>
                                        </p:attrNameLst>
                                      </p:cBhvr>
                                      <p:to>
                                        <p:strVal val="visible"/>
                                      </p:to>
                                    </p:set>
                                  </p:childTnLst>
                                </p:cTn>
                              </p:par>
                            </p:childTnLst>
                          </p:cTn>
                        </p:par>
                        <p:par>
                          <p:cTn id="161" fill="hold">
                            <p:stCondLst>
                              <p:cond delay="0"/>
                            </p:stCondLst>
                            <p:childTnLst>
                              <p:par>
                                <p:cTn id="162" presetID="1" presetClass="exit" presetSubtype="0" fill="hold" grpId="1" nodeType="afterEffect">
                                  <p:stCondLst>
                                    <p:cond delay="1000"/>
                                  </p:stCondLst>
                                  <p:childTnLst>
                                    <p:set>
                                      <p:cBhvr>
                                        <p:cTn id="163" dur="1" fill="hold">
                                          <p:stCondLst>
                                            <p:cond delay="0"/>
                                          </p:stCondLst>
                                        </p:cTn>
                                        <p:tgtEl>
                                          <p:spTgt spid="68"/>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69"/>
                                        </p:tgtEl>
                                        <p:attrNameLst>
                                          <p:attrName>style.visibility</p:attrName>
                                        </p:attrNameLst>
                                      </p:cBhvr>
                                      <p:to>
                                        <p:strVal val="visible"/>
                                      </p:to>
                                    </p:set>
                                  </p:childTnLst>
                                </p:cTn>
                              </p:par>
                            </p:childTnLst>
                          </p:cTn>
                        </p:par>
                        <p:par>
                          <p:cTn id="168" fill="hold">
                            <p:stCondLst>
                              <p:cond delay="0"/>
                            </p:stCondLst>
                            <p:childTnLst>
                              <p:par>
                                <p:cTn id="169" presetID="1" presetClass="exit" presetSubtype="0" fill="hold" grpId="1" nodeType="afterEffect">
                                  <p:stCondLst>
                                    <p:cond delay="1000"/>
                                  </p:stCondLst>
                                  <p:childTnLst>
                                    <p:set>
                                      <p:cBhvr>
                                        <p:cTn id="170" dur="1" fill="hold">
                                          <p:stCondLst>
                                            <p:cond delay="0"/>
                                          </p:stCondLst>
                                        </p:cTn>
                                        <p:tgtEl>
                                          <p:spTgt spid="69"/>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70"/>
                                        </p:tgtEl>
                                        <p:attrNameLst>
                                          <p:attrName>style.visibility</p:attrName>
                                        </p:attrNameLst>
                                      </p:cBhvr>
                                      <p:to>
                                        <p:strVal val="visible"/>
                                      </p:to>
                                    </p:set>
                                  </p:childTnLst>
                                </p:cTn>
                              </p:par>
                            </p:childTnLst>
                          </p:cTn>
                        </p:par>
                        <p:par>
                          <p:cTn id="175" fill="hold">
                            <p:stCondLst>
                              <p:cond delay="0"/>
                            </p:stCondLst>
                            <p:childTnLst>
                              <p:par>
                                <p:cTn id="176" presetID="1" presetClass="exit" presetSubtype="0" fill="hold" grpId="1" nodeType="afterEffect">
                                  <p:stCondLst>
                                    <p:cond delay="1000"/>
                                  </p:stCondLst>
                                  <p:childTnLst>
                                    <p:set>
                                      <p:cBhvr>
                                        <p:cTn id="177" dur="1" fill="hold">
                                          <p:stCondLst>
                                            <p:cond delay="0"/>
                                          </p:stCondLst>
                                        </p:cTn>
                                        <p:tgtEl>
                                          <p:spTgt spid="70"/>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79"/>
                                        </p:tgtEl>
                                        <p:attrNameLst>
                                          <p:attrName>style.visibility</p:attrName>
                                        </p:attrNameLst>
                                      </p:cBhvr>
                                      <p:to>
                                        <p:strVal val="visible"/>
                                      </p:to>
                                    </p:set>
                                  </p:childTnLst>
                                </p:cTn>
                              </p:par>
                            </p:childTnLst>
                          </p:cTn>
                        </p:par>
                        <p:par>
                          <p:cTn id="182" fill="hold">
                            <p:stCondLst>
                              <p:cond delay="0"/>
                            </p:stCondLst>
                            <p:childTnLst>
                              <p:par>
                                <p:cTn id="183" presetID="1" presetClass="exit" presetSubtype="0" fill="hold" grpId="1" nodeType="afterEffect">
                                  <p:stCondLst>
                                    <p:cond delay="1000"/>
                                  </p:stCondLst>
                                  <p:childTnLst>
                                    <p:set>
                                      <p:cBhvr>
                                        <p:cTn id="184" dur="1" fill="hold">
                                          <p:stCondLst>
                                            <p:cond delay="0"/>
                                          </p:stCondLst>
                                        </p:cTn>
                                        <p:tgtEl>
                                          <p:spTgt spid="79"/>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93"/>
                                        </p:tgtEl>
                                        <p:attrNameLst>
                                          <p:attrName>style.visibility</p:attrName>
                                        </p:attrNameLst>
                                      </p:cBhvr>
                                      <p:to>
                                        <p:strVal val="visible"/>
                                      </p:to>
                                    </p:set>
                                  </p:childTnLst>
                                </p:cTn>
                              </p:par>
                            </p:childTnLst>
                          </p:cTn>
                        </p:par>
                        <p:par>
                          <p:cTn id="189" fill="hold">
                            <p:stCondLst>
                              <p:cond delay="0"/>
                            </p:stCondLst>
                            <p:childTnLst>
                              <p:par>
                                <p:cTn id="190" presetID="1" presetClass="exit" presetSubtype="0" fill="hold" grpId="1" nodeType="afterEffect">
                                  <p:stCondLst>
                                    <p:cond delay="1000"/>
                                  </p:stCondLst>
                                  <p:childTnLst>
                                    <p:set>
                                      <p:cBhvr>
                                        <p:cTn id="191" dur="1" fill="hold">
                                          <p:stCondLst>
                                            <p:cond delay="0"/>
                                          </p:stCondLst>
                                        </p:cTn>
                                        <p:tgtEl>
                                          <p:spTgt spid="93"/>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01"/>
                                        </p:tgtEl>
                                        <p:attrNameLst>
                                          <p:attrName>style.visibility</p:attrName>
                                        </p:attrNameLst>
                                      </p:cBhvr>
                                      <p:to>
                                        <p:strVal val="visible"/>
                                      </p:to>
                                    </p:set>
                                  </p:childTnLst>
                                </p:cTn>
                              </p:par>
                            </p:childTnLst>
                          </p:cTn>
                        </p:par>
                        <p:par>
                          <p:cTn id="196" fill="hold">
                            <p:stCondLst>
                              <p:cond delay="0"/>
                            </p:stCondLst>
                            <p:childTnLst>
                              <p:par>
                                <p:cTn id="197" presetID="1" presetClass="exit" presetSubtype="0" fill="hold" grpId="1" nodeType="afterEffect">
                                  <p:stCondLst>
                                    <p:cond delay="1000"/>
                                  </p:stCondLst>
                                  <p:childTnLst>
                                    <p:set>
                                      <p:cBhvr>
                                        <p:cTn id="198" dur="1" fill="hold">
                                          <p:stCondLst>
                                            <p:cond delay="0"/>
                                          </p:stCondLst>
                                        </p:cTn>
                                        <p:tgtEl>
                                          <p:spTgt spid="101"/>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03"/>
                                        </p:tgtEl>
                                        <p:attrNameLst>
                                          <p:attrName>style.visibility</p:attrName>
                                        </p:attrNameLst>
                                      </p:cBhvr>
                                      <p:to>
                                        <p:strVal val="visible"/>
                                      </p:to>
                                    </p:set>
                                  </p:childTnLst>
                                </p:cTn>
                              </p:par>
                            </p:childTnLst>
                          </p:cTn>
                        </p:par>
                        <p:par>
                          <p:cTn id="203" fill="hold">
                            <p:stCondLst>
                              <p:cond delay="0"/>
                            </p:stCondLst>
                            <p:childTnLst>
                              <p:par>
                                <p:cTn id="204" presetID="1" presetClass="exit" presetSubtype="0" fill="hold" grpId="1" nodeType="afterEffect">
                                  <p:stCondLst>
                                    <p:cond delay="1000"/>
                                  </p:stCondLst>
                                  <p:childTnLst>
                                    <p:set>
                                      <p:cBhvr>
                                        <p:cTn id="205" dur="1" fill="hold">
                                          <p:stCondLst>
                                            <p:cond delay="0"/>
                                          </p:stCondLst>
                                        </p:cTn>
                                        <p:tgtEl>
                                          <p:spTgt spid="103"/>
                                        </p:tgtEl>
                                        <p:attrNameLst>
                                          <p:attrName>style.visibility</p:attrName>
                                        </p:attrNameLst>
                                      </p:cBhvr>
                                      <p:to>
                                        <p:strVal val="hidden"/>
                                      </p:to>
                                    </p:set>
                                  </p:childTnLst>
                                </p:cTn>
                              </p:par>
                            </p:childTnLst>
                          </p:cTn>
                        </p:par>
                      </p:childTnLst>
                    </p:cTn>
                  </p:par>
                  <p:par>
                    <p:cTn id="206" fill="hold">
                      <p:stCondLst>
                        <p:cond delay="indefinite"/>
                      </p:stCondLst>
                      <p:childTnLst>
                        <p:par>
                          <p:cTn id="207" fill="hold">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106"/>
                                        </p:tgtEl>
                                        <p:attrNameLst>
                                          <p:attrName>style.visibility</p:attrName>
                                        </p:attrNameLst>
                                      </p:cBhvr>
                                      <p:to>
                                        <p:strVal val="visible"/>
                                      </p:to>
                                    </p:set>
                                  </p:childTnLst>
                                </p:cTn>
                              </p:par>
                            </p:childTnLst>
                          </p:cTn>
                        </p:par>
                        <p:par>
                          <p:cTn id="210" fill="hold">
                            <p:stCondLst>
                              <p:cond delay="0"/>
                            </p:stCondLst>
                            <p:childTnLst>
                              <p:par>
                                <p:cTn id="211" presetID="1" presetClass="exit" presetSubtype="0" fill="hold" grpId="1" nodeType="afterEffect">
                                  <p:stCondLst>
                                    <p:cond delay="1000"/>
                                  </p:stCondLst>
                                  <p:childTnLst>
                                    <p:set>
                                      <p:cBhvr>
                                        <p:cTn id="212" dur="1" fill="hold">
                                          <p:stCondLst>
                                            <p:cond delay="0"/>
                                          </p:stCondLst>
                                        </p:cTn>
                                        <p:tgtEl>
                                          <p:spTgt spid="106"/>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grpId="0" nodeType="clickEffect">
                                  <p:stCondLst>
                                    <p:cond delay="0"/>
                                  </p:stCondLst>
                                  <p:childTnLst>
                                    <p:set>
                                      <p:cBhvr>
                                        <p:cTn id="216" dur="1" fill="hold">
                                          <p:stCondLst>
                                            <p:cond delay="0"/>
                                          </p:stCondLst>
                                        </p:cTn>
                                        <p:tgtEl>
                                          <p:spTgt spid="107"/>
                                        </p:tgtEl>
                                        <p:attrNameLst>
                                          <p:attrName>style.visibility</p:attrName>
                                        </p:attrNameLst>
                                      </p:cBhvr>
                                      <p:to>
                                        <p:strVal val="visible"/>
                                      </p:to>
                                    </p:set>
                                  </p:childTnLst>
                                </p:cTn>
                              </p:par>
                            </p:childTnLst>
                          </p:cTn>
                        </p:par>
                        <p:par>
                          <p:cTn id="217" fill="hold">
                            <p:stCondLst>
                              <p:cond delay="0"/>
                            </p:stCondLst>
                            <p:childTnLst>
                              <p:par>
                                <p:cTn id="218" presetID="1" presetClass="exit" presetSubtype="0" fill="hold" grpId="1" nodeType="afterEffect">
                                  <p:stCondLst>
                                    <p:cond delay="1000"/>
                                  </p:stCondLst>
                                  <p:childTnLst>
                                    <p:set>
                                      <p:cBhvr>
                                        <p:cTn id="219" dur="1" fill="hold">
                                          <p:stCondLst>
                                            <p:cond delay="0"/>
                                          </p:stCondLst>
                                        </p:cTn>
                                        <p:tgtEl>
                                          <p:spTgt spid="107"/>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08"/>
                                        </p:tgtEl>
                                        <p:attrNameLst>
                                          <p:attrName>style.visibility</p:attrName>
                                        </p:attrNameLst>
                                      </p:cBhvr>
                                      <p:to>
                                        <p:strVal val="visible"/>
                                      </p:to>
                                    </p:set>
                                  </p:childTnLst>
                                </p:cTn>
                              </p:par>
                            </p:childTnLst>
                          </p:cTn>
                        </p:par>
                        <p:par>
                          <p:cTn id="224" fill="hold">
                            <p:stCondLst>
                              <p:cond delay="0"/>
                            </p:stCondLst>
                            <p:childTnLst>
                              <p:par>
                                <p:cTn id="225" presetID="1" presetClass="exit" presetSubtype="0" fill="hold" grpId="1" nodeType="afterEffect">
                                  <p:stCondLst>
                                    <p:cond delay="1000"/>
                                  </p:stCondLst>
                                  <p:childTnLst>
                                    <p:set>
                                      <p:cBhvr>
                                        <p:cTn id="226" dur="1" fill="hold">
                                          <p:stCondLst>
                                            <p:cond delay="0"/>
                                          </p:stCondLst>
                                        </p:cTn>
                                        <p:tgtEl>
                                          <p:spTgt spid="108"/>
                                        </p:tgtEl>
                                        <p:attrNameLst>
                                          <p:attrName>style.visibility</p:attrName>
                                        </p:attrNameLst>
                                      </p:cBhvr>
                                      <p:to>
                                        <p:strVal val="hidden"/>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09"/>
                                        </p:tgtEl>
                                        <p:attrNameLst>
                                          <p:attrName>style.visibility</p:attrName>
                                        </p:attrNameLst>
                                      </p:cBhvr>
                                      <p:to>
                                        <p:strVal val="visible"/>
                                      </p:to>
                                    </p:set>
                                  </p:childTnLst>
                                </p:cTn>
                              </p:par>
                            </p:childTnLst>
                          </p:cTn>
                        </p:par>
                        <p:par>
                          <p:cTn id="231" fill="hold">
                            <p:stCondLst>
                              <p:cond delay="0"/>
                            </p:stCondLst>
                            <p:childTnLst>
                              <p:par>
                                <p:cTn id="232" presetID="1" presetClass="exit" presetSubtype="0" fill="hold" grpId="1" nodeType="afterEffect">
                                  <p:stCondLst>
                                    <p:cond delay="1000"/>
                                  </p:stCondLst>
                                  <p:childTnLst>
                                    <p:set>
                                      <p:cBhvr>
                                        <p:cTn id="233" dur="1" fill="hold">
                                          <p:stCondLst>
                                            <p:cond delay="0"/>
                                          </p:stCondLst>
                                        </p:cTn>
                                        <p:tgtEl>
                                          <p:spTgt spid="109"/>
                                        </p:tgtEl>
                                        <p:attrNameLst>
                                          <p:attrName>style.visibility</p:attrName>
                                        </p:attrNameLst>
                                      </p:cBhvr>
                                      <p:to>
                                        <p:strVal val="hidden"/>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110"/>
                                        </p:tgtEl>
                                        <p:attrNameLst>
                                          <p:attrName>style.visibility</p:attrName>
                                        </p:attrNameLst>
                                      </p:cBhvr>
                                      <p:to>
                                        <p:strVal val="visible"/>
                                      </p:to>
                                    </p:set>
                                  </p:childTnLst>
                                </p:cTn>
                              </p:par>
                            </p:childTnLst>
                          </p:cTn>
                        </p:par>
                        <p:par>
                          <p:cTn id="238" fill="hold">
                            <p:stCondLst>
                              <p:cond delay="0"/>
                            </p:stCondLst>
                            <p:childTnLst>
                              <p:par>
                                <p:cTn id="239" presetID="1" presetClass="exit" presetSubtype="0" fill="hold" grpId="1" nodeType="afterEffect">
                                  <p:stCondLst>
                                    <p:cond delay="1000"/>
                                  </p:stCondLst>
                                  <p:childTnLst>
                                    <p:set>
                                      <p:cBhvr>
                                        <p:cTn id="240" dur="1" fill="hold">
                                          <p:stCondLst>
                                            <p:cond delay="0"/>
                                          </p:stCondLst>
                                        </p:cTn>
                                        <p:tgtEl>
                                          <p:spTgt spid="110"/>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111"/>
                                        </p:tgtEl>
                                        <p:attrNameLst>
                                          <p:attrName>style.visibility</p:attrName>
                                        </p:attrNameLst>
                                      </p:cBhvr>
                                      <p:to>
                                        <p:strVal val="visible"/>
                                      </p:to>
                                    </p:set>
                                  </p:childTnLst>
                                </p:cTn>
                              </p:par>
                            </p:childTnLst>
                          </p:cTn>
                        </p:par>
                        <p:par>
                          <p:cTn id="245" fill="hold">
                            <p:stCondLst>
                              <p:cond delay="0"/>
                            </p:stCondLst>
                            <p:childTnLst>
                              <p:par>
                                <p:cTn id="246" presetID="1" presetClass="exit" presetSubtype="0" fill="hold" grpId="1" nodeType="afterEffect">
                                  <p:stCondLst>
                                    <p:cond delay="1000"/>
                                  </p:stCondLst>
                                  <p:childTnLst>
                                    <p:set>
                                      <p:cBhvr>
                                        <p:cTn id="247" dur="1" fill="hold">
                                          <p:stCondLst>
                                            <p:cond delay="0"/>
                                          </p:stCondLst>
                                        </p:cTn>
                                        <p:tgtEl>
                                          <p:spTgt spid="111"/>
                                        </p:tgtEl>
                                        <p:attrNameLst>
                                          <p:attrName>style.visibility</p:attrName>
                                        </p:attrNameLst>
                                      </p:cBhvr>
                                      <p:to>
                                        <p:strVal val="hidden"/>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12"/>
                                        </p:tgtEl>
                                        <p:attrNameLst>
                                          <p:attrName>style.visibility</p:attrName>
                                        </p:attrNameLst>
                                      </p:cBhvr>
                                      <p:to>
                                        <p:strVal val="visible"/>
                                      </p:to>
                                    </p:set>
                                  </p:childTnLst>
                                </p:cTn>
                              </p:par>
                            </p:childTnLst>
                          </p:cTn>
                        </p:par>
                        <p:par>
                          <p:cTn id="252" fill="hold">
                            <p:stCondLst>
                              <p:cond delay="0"/>
                            </p:stCondLst>
                            <p:childTnLst>
                              <p:par>
                                <p:cTn id="253" presetID="1" presetClass="exit" presetSubtype="0" fill="hold" grpId="1" nodeType="afterEffect">
                                  <p:stCondLst>
                                    <p:cond delay="1000"/>
                                  </p:stCondLst>
                                  <p:childTnLst>
                                    <p:set>
                                      <p:cBhvr>
                                        <p:cTn id="254" dur="1" fill="hold">
                                          <p:stCondLst>
                                            <p:cond delay="0"/>
                                          </p:stCondLst>
                                        </p:cTn>
                                        <p:tgtEl>
                                          <p:spTgt spid="112"/>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13"/>
                                        </p:tgtEl>
                                        <p:attrNameLst>
                                          <p:attrName>style.visibility</p:attrName>
                                        </p:attrNameLst>
                                      </p:cBhvr>
                                      <p:to>
                                        <p:strVal val="visible"/>
                                      </p:to>
                                    </p:set>
                                  </p:childTnLst>
                                </p:cTn>
                              </p:par>
                            </p:childTnLst>
                          </p:cTn>
                        </p:par>
                        <p:par>
                          <p:cTn id="259" fill="hold">
                            <p:stCondLst>
                              <p:cond delay="0"/>
                            </p:stCondLst>
                            <p:childTnLst>
                              <p:par>
                                <p:cTn id="260" presetID="1" presetClass="exit" presetSubtype="0" fill="hold" grpId="1" nodeType="afterEffect">
                                  <p:stCondLst>
                                    <p:cond delay="1000"/>
                                  </p:stCondLst>
                                  <p:childTnLst>
                                    <p:set>
                                      <p:cBhvr>
                                        <p:cTn id="261" dur="1" fill="hold">
                                          <p:stCondLst>
                                            <p:cond delay="0"/>
                                          </p:stCondLst>
                                        </p:cTn>
                                        <p:tgtEl>
                                          <p:spTgt spid="113"/>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14"/>
                                        </p:tgtEl>
                                        <p:attrNameLst>
                                          <p:attrName>style.visibility</p:attrName>
                                        </p:attrNameLst>
                                      </p:cBhvr>
                                      <p:to>
                                        <p:strVal val="visible"/>
                                      </p:to>
                                    </p:set>
                                  </p:childTnLst>
                                </p:cTn>
                              </p:par>
                            </p:childTnLst>
                          </p:cTn>
                        </p:par>
                        <p:par>
                          <p:cTn id="266" fill="hold">
                            <p:stCondLst>
                              <p:cond delay="0"/>
                            </p:stCondLst>
                            <p:childTnLst>
                              <p:par>
                                <p:cTn id="267" presetID="1" presetClass="exit" presetSubtype="0" fill="hold" grpId="1" nodeType="afterEffect">
                                  <p:stCondLst>
                                    <p:cond delay="1000"/>
                                  </p:stCondLst>
                                  <p:childTnLst>
                                    <p:set>
                                      <p:cBhvr>
                                        <p:cTn id="268" dur="1" fill="hold">
                                          <p:stCondLst>
                                            <p:cond delay="0"/>
                                          </p:stCondLst>
                                        </p:cTn>
                                        <p:tgtEl>
                                          <p:spTgt spid="114"/>
                                        </p:tgtEl>
                                        <p:attrNameLst>
                                          <p:attrName>style.visibility</p:attrName>
                                        </p:attrNameLst>
                                      </p:cBhvr>
                                      <p:to>
                                        <p:strVal val="hidden"/>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15"/>
                                        </p:tgtEl>
                                        <p:attrNameLst>
                                          <p:attrName>style.visibility</p:attrName>
                                        </p:attrNameLst>
                                      </p:cBhvr>
                                      <p:to>
                                        <p:strVal val="visible"/>
                                      </p:to>
                                    </p:set>
                                  </p:childTnLst>
                                </p:cTn>
                              </p:par>
                            </p:childTnLst>
                          </p:cTn>
                        </p:par>
                        <p:par>
                          <p:cTn id="273" fill="hold">
                            <p:stCondLst>
                              <p:cond delay="0"/>
                            </p:stCondLst>
                            <p:childTnLst>
                              <p:par>
                                <p:cTn id="274" presetID="1" presetClass="exit" presetSubtype="0" fill="hold" grpId="1" nodeType="afterEffect">
                                  <p:stCondLst>
                                    <p:cond delay="1000"/>
                                  </p:stCondLst>
                                  <p:childTnLst>
                                    <p:set>
                                      <p:cBhvr>
                                        <p:cTn id="275" dur="1" fill="hold">
                                          <p:stCondLst>
                                            <p:cond delay="0"/>
                                          </p:stCondLst>
                                        </p:cTn>
                                        <p:tgtEl>
                                          <p:spTgt spid="115"/>
                                        </p:tgtEl>
                                        <p:attrNameLst>
                                          <p:attrName>style.visibility</p:attrName>
                                        </p:attrNameLst>
                                      </p:cBhvr>
                                      <p:to>
                                        <p:strVal val="hidden"/>
                                      </p:to>
                                    </p:set>
                                  </p:childTnLst>
                                </p:cTn>
                              </p:par>
                            </p:childTnLst>
                          </p:cTn>
                        </p:par>
                      </p:childTnLst>
                    </p:cTn>
                  </p:par>
                  <p:par>
                    <p:cTn id="276" fill="hold">
                      <p:stCondLst>
                        <p:cond delay="indefinite"/>
                      </p:stCondLst>
                      <p:childTnLst>
                        <p:par>
                          <p:cTn id="277" fill="hold">
                            <p:stCondLst>
                              <p:cond delay="0"/>
                            </p:stCondLst>
                            <p:childTnLst>
                              <p:par>
                                <p:cTn id="278" presetID="10" presetClass="entr" presetSubtype="0" fill="hold" grpId="0" nodeType="clickEffect">
                                  <p:stCondLst>
                                    <p:cond delay="0"/>
                                  </p:stCondLst>
                                  <p:childTnLst>
                                    <p:set>
                                      <p:cBhvr>
                                        <p:cTn id="279" dur="1" fill="hold">
                                          <p:stCondLst>
                                            <p:cond delay="0"/>
                                          </p:stCondLst>
                                        </p:cTn>
                                        <p:tgtEl>
                                          <p:spTgt spid="51"/>
                                        </p:tgtEl>
                                        <p:attrNameLst>
                                          <p:attrName>style.visibility</p:attrName>
                                        </p:attrNameLst>
                                      </p:cBhvr>
                                      <p:to>
                                        <p:strVal val="visible"/>
                                      </p:to>
                                    </p:set>
                                    <p:animEffect transition="in" filter="fade">
                                      <p:cBhvr>
                                        <p:cTn id="28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6" grpId="0"/>
      <p:bldP spid="37" grpId="0"/>
      <p:bldP spid="51" grpId="0"/>
      <p:bldP spid="86" grpId="0" animBg="1"/>
      <p:bldP spid="86" grpId="1" animBg="1"/>
      <p:bldP spid="48" grpId="0" animBg="1"/>
      <p:bldP spid="48" grpId="1" animBg="1"/>
      <p:bldP spid="49" grpId="0" animBg="1"/>
      <p:bldP spid="49"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9" grpId="0" animBg="1"/>
      <p:bldP spid="79" grpId="1" animBg="1"/>
      <p:bldP spid="93" grpId="0" animBg="1"/>
      <p:bldP spid="93" grpId="1" animBg="1"/>
      <p:bldP spid="101" grpId="0" animBg="1"/>
      <p:bldP spid="101" grpId="1" animBg="1"/>
      <p:bldP spid="103" grpId="0" animBg="1"/>
      <p:bldP spid="103"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4 – Insurer Statutory Accounting</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Components of the NAIC Annual Statement</a:t>
            </a:r>
          </a:p>
          <a:p>
            <a:pPr>
              <a:buNone/>
            </a:pPr>
            <a:endParaRPr lang="en-US" dirty="0" smtClean="0"/>
          </a:p>
        </p:txBody>
      </p:sp>
      <p:sp>
        <p:nvSpPr>
          <p:cNvPr id="6" name="TextBox 5"/>
          <p:cNvSpPr txBox="1"/>
          <p:nvPr/>
        </p:nvSpPr>
        <p:spPr>
          <a:xfrm>
            <a:off x="228600" y="1066800"/>
            <a:ext cx="8763000" cy="5509200"/>
          </a:xfrm>
          <a:prstGeom prst="rect">
            <a:avLst/>
          </a:prstGeom>
          <a:noFill/>
        </p:spPr>
        <p:txBody>
          <a:bodyPr wrap="square" rtlCol="0">
            <a:spAutoFit/>
          </a:bodyPr>
          <a:lstStyle/>
          <a:p>
            <a:r>
              <a:rPr lang="en-US" sz="1600" u="sng" dirty="0" smtClean="0"/>
              <a:t>Balance Sheet</a:t>
            </a:r>
            <a:r>
              <a:rPr lang="en-US" sz="1600" dirty="0" smtClean="0"/>
              <a:t> – financial position on December 31 of the calendar year.</a:t>
            </a:r>
          </a:p>
          <a:p>
            <a:r>
              <a:rPr lang="en-US" sz="1600" u="sng" dirty="0" smtClean="0"/>
              <a:t>Income Statement</a:t>
            </a:r>
            <a:r>
              <a:rPr lang="en-US" sz="1600" dirty="0" smtClean="0"/>
              <a:t> – measures earnings over the course of the year in three categories</a:t>
            </a:r>
          </a:p>
          <a:p>
            <a:pPr marL="182880">
              <a:buFont typeface="Arial" pitchFamily="34" charset="0"/>
              <a:buChar char="•"/>
            </a:pPr>
            <a:r>
              <a:rPr lang="en-US" sz="1600" dirty="0" smtClean="0"/>
              <a:t>  Underwriting – the difference between earned premium (written premium plus unearned premium </a:t>
            </a:r>
          </a:p>
          <a:p>
            <a:pPr marL="182880"/>
            <a:r>
              <a:rPr lang="en-US" sz="1600" dirty="0" smtClean="0"/>
              <a:t>     reserve at the beginning of the year less UEPR at end of year) and losses/expenses incurred.</a:t>
            </a:r>
          </a:p>
          <a:p>
            <a:pPr marL="182880">
              <a:buFont typeface="Arial" pitchFamily="34" charset="0"/>
              <a:buChar char="•"/>
            </a:pPr>
            <a:r>
              <a:rPr lang="en-US" sz="1600" dirty="0" smtClean="0"/>
              <a:t>  Investment Income – include net investment income (interest, dividends, and real estate income) </a:t>
            </a:r>
          </a:p>
          <a:p>
            <a:pPr marL="182880"/>
            <a:r>
              <a:rPr lang="en-US" sz="1600" dirty="0" smtClean="0"/>
              <a:t>     minus expenses incurred to generate income; and net realized capital gains.</a:t>
            </a:r>
          </a:p>
          <a:p>
            <a:pPr marL="182880">
              <a:buFont typeface="Arial" pitchFamily="34" charset="0"/>
              <a:buChar char="•"/>
            </a:pPr>
            <a:r>
              <a:rPr lang="en-US" sz="1600" dirty="0" smtClean="0"/>
              <a:t>  Other income – anything that is not underwriting or investment income.</a:t>
            </a:r>
          </a:p>
          <a:p>
            <a:r>
              <a:rPr lang="en-US" sz="1600" u="sng" dirty="0" smtClean="0"/>
              <a:t>Cash Flow Statement</a:t>
            </a:r>
            <a:r>
              <a:rPr lang="en-US" sz="1600" dirty="0" smtClean="0"/>
              <a:t> – shows cash flowing through the business over the course of the year including  </a:t>
            </a:r>
          </a:p>
          <a:p>
            <a:r>
              <a:rPr lang="en-US" sz="1600" dirty="0" smtClean="0"/>
              <a:t>Cash from Operations, Cash from Investments, and Cash from Financing and Miscellaneous Sources.</a:t>
            </a:r>
          </a:p>
          <a:p>
            <a:r>
              <a:rPr lang="en-US" sz="1600" u="sng" dirty="0" smtClean="0"/>
              <a:t>Details on Underwriting and Investment Results</a:t>
            </a:r>
            <a:r>
              <a:rPr lang="en-US" sz="1600" dirty="0" smtClean="0"/>
              <a:t> – exhibits of underwriting and investment results</a:t>
            </a:r>
            <a:endParaRPr lang="en-US" sz="1600" u="sng" dirty="0" smtClean="0"/>
          </a:p>
          <a:p>
            <a:r>
              <a:rPr lang="en-US" sz="1600" u="sng" dirty="0" smtClean="0"/>
              <a:t>Details on Investment Holdings</a:t>
            </a:r>
            <a:endParaRPr lang="en-US" sz="1600" dirty="0" smtClean="0"/>
          </a:p>
          <a:p>
            <a:pPr marL="274320">
              <a:buFont typeface="Arial" pitchFamily="34" charset="0"/>
              <a:buChar char="•"/>
            </a:pPr>
            <a:r>
              <a:rPr lang="en-US" sz="1600" dirty="0" smtClean="0"/>
              <a:t>  Schedule A – Real Estate</a:t>
            </a:r>
          </a:p>
          <a:p>
            <a:pPr marL="274320">
              <a:buFont typeface="Arial" pitchFamily="34" charset="0"/>
              <a:buChar char="•"/>
            </a:pPr>
            <a:r>
              <a:rPr lang="en-US" sz="1600" dirty="0" smtClean="0"/>
              <a:t>  Schedule B – Mortgage Loans</a:t>
            </a:r>
          </a:p>
          <a:p>
            <a:pPr marL="274320">
              <a:buFont typeface="Arial" pitchFamily="34" charset="0"/>
              <a:buChar char="•"/>
            </a:pPr>
            <a:r>
              <a:rPr lang="en-US" sz="1600" dirty="0" smtClean="0"/>
              <a:t>  Schedule BA – Other Long-Term Invested Assets</a:t>
            </a:r>
          </a:p>
          <a:p>
            <a:pPr marL="274320">
              <a:buFont typeface="Arial" pitchFamily="34" charset="0"/>
              <a:buChar char="•"/>
            </a:pPr>
            <a:r>
              <a:rPr lang="en-US" sz="1600" dirty="0" smtClean="0"/>
              <a:t>  Schedule D – Bonds and Stocks</a:t>
            </a:r>
          </a:p>
          <a:p>
            <a:pPr marL="274320">
              <a:buFont typeface="Arial" pitchFamily="34" charset="0"/>
              <a:buChar char="•"/>
            </a:pPr>
            <a:r>
              <a:rPr lang="en-US" sz="1600" dirty="0" smtClean="0"/>
              <a:t>  Schedule DA – Short-Term Investments</a:t>
            </a:r>
          </a:p>
          <a:p>
            <a:pPr marL="274320">
              <a:buFont typeface="Arial" pitchFamily="34" charset="0"/>
              <a:buChar char="•"/>
            </a:pPr>
            <a:r>
              <a:rPr lang="en-US" sz="1600" dirty="0" smtClean="0"/>
              <a:t>  Schedule E – Cash and Cash Equivalents</a:t>
            </a:r>
          </a:p>
          <a:p>
            <a:pPr marL="274320">
              <a:buFont typeface="Arial" pitchFamily="34" charset="0"/>
              <a:buChar char="•"/>
            </a:pPr>
            <a:r>
              <a:rPr lang="en-US" sz="1600" dirty="0" smtClean="0"/>
              <a:t>  Schedule F – Reinsurance</a:t>
            </a:r>
          </a:p>
          <a:p>
            <a:pPr marL="274320">
              <a:buFont typeface="Arial" pitchFamily="34" charset="0"/>
              <a:buChar char="•"/>
            </a:pPr>
            <a:r>
              <a:rPr lang="en-US" sz="1600" dirty="0" smtClean="0"/>
              <a:t>  Schedule P – Losses and Loss Expenses</a:t>
            </a:r>
          </a:p>
          <a:p>
            <a:r>
              <a:rPr lang="en-US" sz="1600" u="sng" dirty="0" smtClean="0"/>
              <a:t>Notes to Financial Statements</a:t>
            </a:r>
            <a:r>
              <a:rPr lang="en-US" sz="1600" dirty="0" smtClean="0"/>
              <a:t> – anything of material interest to financial statements.</a:t>
            </a:r>
            <a:endParaRPr lang="en-US" sz="1600" u="sng" dirty="0" smtClean="0"/>
          </a:p>
          <a:p>
            <a:r>
              <a:rPr lang="en-US" sz="1600" u="sng" dirty="0" smtClean="0"/>
              <a:t>General Interrogatories</a:t>
            </a:r>
            <a:r>
              <a:rPr lang="en-US" sz="1600" dirty="0" smtClean="0"/>
              <a:t> – statements made by management</a:t>
            </a:r>
            <a:endParaRPr lang="en-US" sz="1600" u="sng" dirty="0" smtClean="0"/>
          </a:p>
          <a:p>
            <a:r>
              <a:rPr lang="en-US" sz="1600" u="sng" dirty="0" smtClean="0"/>
              <a:t>Five-Year Historical Data</a:t>
            </a:r>
            <a:r>
              <a:rPr lang="en-US" sz="1600" dirty="0" smtClean="0"/>
              <a:t> – historical data used to provide a moving picture over time.</a:t>
            </a:r>
            <a:endParaRPr lang="en-US" sz="1600" u="sng"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Financial Concepts – Capacity</a:t>
            </a:r>
          </a:p>
          <a:p>
            <a:pPr>
              <a:buNone/>
            </a:pPr>
            <a:endParaRPr lang="en-US" dirty="0" smtClean="0"/>
          </a:p>
        </p:txBody>
      </p:sp>
      <p:sp>
        <p:nvSpPr>
          <p:cNvPr id="6" name="TextBox 5"/>
          <p:cNvSpPr txBox="1"/>
          <p:nvPr/>
        </p:nvSpPr>
        <p:spPr>
          <a:xfrm>
            <a:off x="228600" y="1219200"/>
            <a:ext cx="8763000" cy="400110"/>
          </a:xfrm>
          <a:prstGeom prst="rect">
            <a:avLst/>
          </a:prstGeom>
          <a:noFill/>
        </p:spPr>
        <p:txBody>
          <a:bodyPr wrap="square" rtlCol="0">
            <a:spAutoFit/>
          </a:bodyPr>
          <a:lstStyle/>
          <a:p>
            <a:r>
              <a:rPr lang="en-US" sz="2000" dirty="0" smtClean="0"/>
              <a:t>Capacity: the amount of capital available to underwrite loss exposures.</a:t>
            </a:r>
          </a:p>
        </p:txBody>
      </p:sp>
      <p:sp>
        <p:nvSpPr>
          <p:cNvPr id="7" name="TextBox 6"/>
          <p:cNvSpPr txBox="1"/>
          <p:nvPr/>
        </p:nvSpPr>
        <p:spPr>
          <a:xfrm>
            <a:off x="228600" y="1524000"/>
            <a:ext cx="8763000" cy="830997"/>
          </a:xfrm>
          <a:prstGeom prst="rect">
            <a:avLst/>
          </a:prstGeom>
          <a:noFill/>
        </p:spPr>
        <p:txBody>
          <a:bodyPr wrap="square" rtlCol="0">
            <a:spAutoFit/>
          </a:bodyPr>
          <a:lstStyle/>
          <a:p>
            <a:pPr>
              <a:buFont typeface="Arial" pitchFamily="34" charset="0"/>
              <a:buChar char="•"/>
            </a:pPr>
            <a:r>
              <a:rPr lang="en-US" sz="1600" dirty="0" smtClean="0"/>
              <a:t>  </a:t>
            </a:r>
            <a:r>
              <a:rPr lang="en-US" sz="1600" dirty="0" smtClean="0"/>
              <a:t>Increasing Written </a:t>
            </a:r>
            <a:r>
              <a:rPr lang="en-US" sz="1600" dirty="0" smtClean="0"/>
              <a:t>Premium </a:t>
            </a:r>
            <a:r>
              <a:rPr lang="en-US" sz="1600" dirty="0" smtClean="0"/>
              <a:t>requires</a:t>
            </a:r>
            <a:r>
              <a:rPr lang="en-US" sz="1600" dirty="0" smtClean="0"/>
              <a:t> </a:t>
            </a:r>
            <a:r>
              <a:rPr lang="en-US" sz="1600" dirty="0" smtClean="0"/>
              <a:t>greater Policyholders’ Surplus to provide a cushion against </a:t>
            </a:r>
          </a:p>
          <a:p>
            <a:r>
              <a:rPr lang="en-US" sz="1600" dirty="0" smtClean="0"/>
              <a:t>     adverse operating results.  This is especially true for new business or new lines of business, which </a:t>
            </a:r>
          </a:p>
          <a:p>
            <a:r>
              <a:rPr lang="en-US" sz="1600" dirty="0" smtClean="0"/>
              <a:t>     tends to have a higher loss ratio due to unfamiliarity with the business.</a:t>
            </a:r>
          </a:p>
        </p:txBody>
      </p:sp>
      <p:sp>
        <p:nvSpPr>
          <p:cNvPr id="8" name="TextBox 7"/>
          <p:cNvSpPr txBox="1"/>
          <p:nvPr/>
        </p:nvSpPr>
        <p:spPr>
          <a:xfrm>
            <a:off x="228600" y="2286000"/>
            <a:ext cx="8763000" cy="584775"/>
          </a:xfrm>
          <a:prstGeom prst="rect">
            <a:avLst/>
          </a:prstGeom>
          <a:noFill/>
        </p:spPr>
        <p:txBody>
          <a:bodyPr wrap="square" rtlCol="0">
            <a:spAutoFit/>
          </a:bodyPr>
          <a:lstStyle/>
          <a:p>
            <a:pPr>
              <a:buFont typeface="Arial" pitchFamily="34" charset="0"/>
              <a:buChar char="•"/>
            </a:pPr>
            <a:r>
              <a:rPr lang="en-US" sz="1600" dirty="0" smtClean="0"/>
              <a:t>  Because the expense to acquire business is recognized at inception, but premiums is only earned, or </a:t>
            </a:r>
          </a:p>
          <a:p>
            <a:r>
              <a:rPr lang="en-US" sz="1600" dirty="0" smtClean="0"/>
              <a:t>     recognized, over the policy period, writing additional business reduces Policyholders’ Surplus.</a:t>
            </a:r>
          </a:p>
        </p:txBody>
      </p:sp>
      <p:sp>
        <p:nvSpPr>
          <p:cNvPr id="10" name="TextBox 9"/>
          <p:cNvSpPr txBox="1"/>
          <p:nvPr/>
        </p:nvSpPr>
        <p:spPr>
          <a:xfrm>
            <a:off x="228600" y="2971800"/>
            <a:ext cx="8763000" cy="369332"/>
          </a:xfrm>
          <a:prstGeom prst="rect">
            <a:avLst/>
          </a:prstGeom>
          <a:noFill/>
        </p:spPr>
        <p:txBody>
          <a:bodyPr wrap="square" rtlCol="0">
            <a:spAutoFit/>
          </a:bodyPr>
          <a:lstStyle/>
          <a:p>
            <a:r>
              <a:rPr lang="en-US" dirty="0" smtClean="0"/>
              <a:t>Capacity Formulas</a:t>
            </a:r>
          </a:p>
        </p:txBody>
      </p:sp>
      <p:sp>
        <p:nvSpPr>
          <p:cNvPr id="11" name="TextBox 10"/>
          <p:cNvSpPr txBox="1"/>
          <p:nvPr/>
        </p:nvSpPr>
        <p:spPr>
          <a:xfrm>
            <a:off x="228600" y="3276600"/>
            <a:ext cx="8763000" cy="1077218"/>
          </a:xfrm>
          <a:prstGeom prst="rect">
            <a:avLst/>
          </a:prstGeom>
          <a:noFill/>
        </p:spPr>
        <p:txBody>
          <a:bodyPr wrap="square" rtlCol="0">
            <a:spAutoFit/>
          </a:bodyPr>
          <a:lstStyle/>
          <a:p>
            <a:r>
              <a:rPr lang="en-US" sz="1600" dirty="0" smtClean="0"/>
              <a:t>Premium-to-Surplus (Leverage) Ratio – net written premium divided by surplus.  Higher ratio indicates greater leverage (aggressive) and lower capacity to write new business.  3:1 considered problematic by the NAIC and state regulators, but this can vary by the line of business written.  Can be impacted by underwriting results, growth of written premium, reinsurance programs, and investment results.</a:t>
            </a:r>
          </a:p>
        </p:txBody>
      </p:sp>
      <p:sp>
        <p:nvSpPr>
          <p:cNvPr id="12" name="TextBox 11"/>
          <p:cNvSpPr txBox="1"/>
          <p:nvPr/>
        </p:nvSpPr>
        <p:spPr>
          <a:xfrm>
            <a:off x="228600" y="5181600"/>
            <a:ext cx="8763000" cy="830997"/>
          </a:xfrm>
          <a:prstGeom prst="rect">
            <a:avLst/>
          </a:prstGeom>
          <a:noFill/>
        </p:spPr>
        <p:txBody>
          <a:bodyPr wrap="square" rtlCol="0">
            <a:spAutoFit/>
          </a:bodyPr>
          <a:lstStyle/>
          <a:p>
            <a:r>
              <a:rPr lang="en-US" sz="1600" dirty="0" smtClean="0"/>
              <a:t>Reserves-to-Surplus Ratio – relates to the amount of reserves supported by each dollar of surplus.  Underestimation of Loss and LAE reserves can have a significant impact, especially if the ratio is high.  No benchmark has been established.</a:t>
            </a:r>
          </a:p>
        </p:txBody>
      </p:sp>
      <p:sp>
        <p:nvSpPr>
          <p:cNvPr id="13" name="TextBox 12"/>
          <p:cNvSpPr txBox="1"/>
          <p:nvPr/>
        </p:nvSpPr>
        <p:spPr>
          <a:xfrm>
            <a:off x="228600" y="4419600"/>
            <a:ext cx="8763000" cy="584775"/>
          </a:xfrm>
          <a:prstGeom prst="rect">
            <a:avLst/>
          </a:prstGeom>
          <a:noFill/>
        </p:spPr>
        <p:txBody>
          <a:bodyPr wrap="square" rtlCol="0">
            <a:spAutoFit/>
          </a:bodyPr>
          <a:lstStyle/>
          <a:p>
            <a:pPr algn="ctr"/>
            <a:r>
              <a:rPr lang="en-US" sz="1600" dirty="0" smtClean="0"/>
              <a:t>Premium-to-Surplus Ratio = Net Written Premium ÷ Policyholders’ Surplus</a:t>
            </a:r>
          </a:p>
          <a:p>
            <a:pPr algn="ctr"/>
            <a:r>
              <a:rPr lang="en-US" sz="1600" dirty="0" smtClean="0"/>
              <a:t>= (Written Premium – Ceding Commission – Reinsurance Premium) ÷ Policyholders’ Surplus</a:t>
            </a:r>
          </a:p>
        </p:txBody>
      </p:sp>
      <p:sp>
        <p:nvSpPr>
          <p:cNvPr id="14" name="TextBox 13"/>
          <p:cNvSpPr txBox="1"/>
          <p:nvPr/>
        </p:nvSpPr>
        <p:spPr>
          <a:xfrm>
            <a:off x="228600" y="6096000"/>
            <a:ext cx="8763000" cy="338554"/>
          </a:xfrm>
          <a:prstGeom prst="rect">
            <a:avLst/>
          </a:prstGeom>
          <a:noFill/>
        </p:spPr>
        <p:txBody>
          <a:bodyPr wrap="square" rtlCol="0">
            <a:spAutoFit/>
          </a:bodyPr>
          <a:lstStyle/>
          <a:p>
            <a:pPr algn="ctr"/>
            <a:r>
              <a:rPr lang="en-US" sz="1600" dirty="0" smtClean="0"/>
              <a:t>Reserves-to-Surplus Ratio = Outstanding Loss &amp; LAE Reserves ÷ Policyholders’ Surplus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Financial Concepts – Liquidity</a:t>
            </a:r>
          </a:p>
          <a:p>
            <a:pPr>
              <a:buNone/>
            </a:pPr>
            <a:endParaRPr lang="en-US" dirty="0" smtClean="0"/>
          </a:p>
        </p:txBody>
      </p:sp>
      <p:sp>
        <p:nvSpPr>
          <p:cNvPr id="6" name="TextBox 5"/>
          <p:cNvSpPr txBox="1"/>
          <p:nvPr/>
        </p:nvSpPr>
        <p:spPr>
          <a:xfrm>
            <a:off x="228600" y="1219200"/>
            <a:ext cx="8763000" cy="400110"/>
          </a:xfrm>
          <a:prstGeom prst="rect">
            <a:avLst/>
          </a:prstGeom>
          <a:noFill/>
        </p:spPr>
        <p:txBody>
          <a:bodyPr wrap="square" rtlCol="0">
            <a:spAutoFit/>
          </a:bodyPr>
          <a:lstStyle/>
          <a:p>
            <a:r>
              <a:rPr lang="en-US" sz="2000" dirty="0" smtClean="0"/>
              <a:t>Liquidity: ability to raise cash and meet financial obligations.</a:t>
            </a:r>
          </a:p>
        </p:txBody>
      </p:sp>
      <p:sp>
        <p:nvSpPr>
          <p:cNvPr id="7" name="TextBox 6"/>
          <p:cNvSpPr txBox="1"/>
          <p:nvPr/>
        </p:nvSpPr>
        <p:spPr>
          <a:xfrm>
            <a:off x="228600" y="1524000"/>
            <a:ext cx="8763000" cy="830997"/>
          </a:xfrm>
          <a:prstGeom prst="rect">
            <a:avLst/>
          </a:prstGeom>
          <a:noFill/>
        </p:spPr>
        <p:txBody>
          <a:bodyPr wrap="square" rtlCol="0">
            <a:spAutoFit/>
          </a:bodyPr>
          <a:lstStyle/>
          <a:p>
            <a:pPr>
              <a:buFont typeface="Arial" pitchFamily="34" charset="0"/>
              <a:buChar char="•"/>
            </a:pPr>
            <a:r>
              <a:rPr lang="en-US" sz="1600" dirty="0" smtClean="0"/>
              <a:t>  Depends on cash inflows/outflows, the relationship between assets and liabilities, and the type and </a:t>
            </a:r>
          </a:p>
          <a:p>
            <a:r>
              <a:rPr lang="en-US" sz="1600" dirty="0" smtClean="0"/>
              <a:t>    amount of assets available to meet obligations.  Measured from underwriting and investment inflows </a:t>
            </a:r>
          </a:p>
          <a:p>
            <a:r>
              <a:rPr lang="en-US" sz="1600" dirty="0" smtClean="0"/>
              <a:t>    of premiums and investments and outflows of claim payments, investment purchases, and dividends.</a:t>
            </a:r>
          </a:p>
        </p:txBody>
      </p:sp>
      <p:sp>
        <p:nvSpPr>
          <p:cNvPr id="8" name="TextBox 7"/>
          <p:cNvSpPr txBox="1"/>
          <p:nvPr/>
        </p:nvSpPr>
        <p:spPr>
          <a:xfrm>
            <a:off x="228600" y="2286000"/>
            <a:ext cx="8763000" cy="584775"/>
          </a:xfrm>
          <a:prstGeom prst="rect">
            <a:avLst/>
          </a:prstGeom>
          <a:noFill/>
        </p:spPr>
        <p:txBody>
          <a:bodyPr wrap="square" rtlCol="0">
            <a:spAutoFit/>
          </a:bodyPr>
          <a:lstStyle/>
          <a:p>
            <a:pPr>
              <a:buFont typeface="Arial" pitchFamily="34" charset="0"/>
              <a:buChar char="•"/>
            </a:pPr>
            <a:r>
              <a:rPr lang="en-US" sz="1600" dirty="0" smtClean="0"/>
              <a:t>  Also measured by comparing highly liquid assets to current obligations including unearned premium </a:t>
            </a:r>
          </a:p>
          <a:p>
            <a:r>
              <a:rPr lang="en-US" sz="1600" dirty="0" smtClean="0"/>
              <a:t>    and loss reserves.  If an insurer must sell illiquid asset to meet obligation its position is unsatisfactory.</a:t>
            </a:r>
          </a:p>
        </p:txBody>
      </p:sp>
      <p:sp>
        <p:nvSpPr>
          <p:cNvPr id="10" name="TextBox 9"/>
          <p:cNvSpPr txBox="1"/>
          <p:nvPr/>
        </p:nvSpPr>
        <p:spPr>
          <a:xfrm>
            <a:off x="228600" y="2971800"/>
            <a:ext cx="8763000" cy="369332"/>
          </a:xfrm>
          <a:prstGeom prst="rect">
            <a:avLst/>
          </a:prstGeom>
          <a:noFill/>
        </p:spPr>
        <p:txBody>
          <a:bodyPr wrap="square" rtlCol="0">
            <a:spAutoFit/>
          </a:bodyPr>
          <a:lstStyle/>
          <a:p>
            <a:r>
              <a:rPr lang="en-US" dirty="0" smtClean="0"/>
              <a:t>Liquidity Formula</a:t>
            </a:r>
          </a:p>
        </p:txBody>
      </p:sp>
      <p:sp>
        <p:nvSpPr>
          <p:cNvPr id="11" name="TextBox 10"/>
          <p:cNvSpPr txBox="1"/>
          <p:nvPr/>
        </p:nvSpPr>
        <p:spPr>
          <a:xfrm>
            <a:off x="228600" y="3276600"/>
            <a:ext cx="8763000" cy="830997"/>
          </a:xfrm>
          <a:prstGeom prst="rect">
            <a:avLst/>
          </a:prstGeom>
          <a:noFill/>
        </p:spPr>
        <p:txBody>
          <a:bodyPr wrap="square" rtlCol="0">
            <a:spAutoFit/>
          </a:bodyPr>
          <a:lstStyle/>
          <a:p>
            <a:r>
              <a:rPr lang="en-US" sz="1600" dirty="0" smtClean="0"/>
              <a:t>Liquidity Ratio – compares liquid assets to unearned premium and Loss &amp; LAE reserves to measure to what degree an insurer is able to convert assets to cash to settle current obligations.  A ratio of 1.0 or greater is desired.  No benchmark has been defined beyond this.</a:t>
            </a:r>
          </a:p>
        </p:txBody>
      </p:sp>
      <p:sp>
        <p:nvSpPr>
          <p:cNvPr id="13" name="TextBox 12"/>
          <p:cNvSpPr txBox="1"/>
          <p:nvPr/>
        </p:nvSpPr>
        <p:spPr>
          <a:xfrm>
            <a:off x="228600" y="4191000"/>
            <a:ext cx="8763000" cy="338554"/>
          </a:xfrm>
          <a:prstGeom prst="rect">
            <a:avLst/>
          </a:prstGeom>
          <a:noFill/>
        </p:spPr>
        <p:txBody>
          <a:bodyPr wrap="square" rtlCol="0">
            <a:spAutoFit/>
          </a:bodyPr>
          <a:lstStyle/>
          <a:p>
            <a:pPr algn="ctr"/>
            <a:r>
              <a:rPr lang="en-US" sz="1600" dirty="0" smtClean="0"/>
              <a:t>Liquidity = (Cash + Marketable Securities) ÷ (Unearned Premium Reserve + Loss &amp; LAE Reserve)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Key Financial Concepts – Profitability</a:t>
            </a:r>
          </a:p>
          <a:p>
            <a:pPr>
              <a:buNone/>
            </a:pPr>
            <a:endParaRPr lang="en-US" dirty="0" smtClean="0"/>
          </a:p>
        </p:txBody>
      </p:sp>
      <p:sp>
        <p:nvSpPr>
          <p:cNvPr id="6" name="TextBox 5"/>
          <p:cNvSpPr txBox="1"/>
          <p:nvPr/>
        </p:nvSpPr>
        <p:spPr>
          <a:xfrm>
            <a:off x="228600" y="1219200"/>
            <a:ext cx="8763000" cy="400110"/>
          </a:xfrm>
          <a:prstGeom prst="rect">
            <a:avLst/>
          </a:prstGeom>
          <a:noFill/>
        </p:spPr>
        <p:txBody>
          <a:bodyPr wrap="square" rtlCol="0">
            <a:spAutoFit/>
          </a:bodyPr>
          <a:lstStyle/>
          <a:p>
            <a:r>
              <a:rPr lang="en-US" sz="2000" dirty="0" smtClean="0"/>
              <a:t>Profitability: underwriting &amp; investment results that support survival and growth</a:t>
            </a:r>
          </a:p>
        </p:txBody>
      </p:sp>
      <p:sp>
        <p:nvSpPr>
          <p:cNvPr id="7" name="TextBox 6"/>
          <p:cNvSpPr txBox="1"/>
          <p:nvPr/>
        </p:nvSpPr>
        <p:spPr>
          <a:xfrm>
            <a:off x="228600" y="1524000"/>
            <a:ext cx="8763000" cy="584775"/>
          </a:xfrm>
          <a:prstGeom prst="rect">
            <a:avLst/>
          </a:prstGeom>
          <a:noFill/>
        </p:spPr>
        <p:txBody>
          <a:bodyPr wrap="square" rtlCol="0">
            <a:spAutoFit/>
          </a:bodyPr>
          <a:lstStyle/>
          <a:p>
            <a:pPr>
              <a:buFont typeface="Arial" pitchFamily="34" charset="0"/>
              <a:buChar char="•"/>
            </a:pPr>
            <a:r>
              <a:rPr lang="en-US" sz="1600" dirty="0" smtClean="0"/>
              <a:t>  Underwriting and Investment activities are expected to produce profitable results.  Losses result in a </a:t>
            </a:r>
          </a:p>
          <a:p>
            <a:r>
              <a:rPr lang="en-US" sz="1600" dirty="0" smtClean="0"/>
              <a:t>     reduction in policyholders’ surplus and eventual financial difficulty.</a:t>
            </a:r>
          </a:p>
        </p:txBody>
      </p:sp>
      <p:sp>
        <p:nvSpPr>
          <p:cNvPr id="8" name="TextBox 7"/>
          <p:cNvSpPr txBox="1"/>
          <p:nvPr/>
        </p:nvSpPr>
        <p:spPr>
          <a:xfrm>
            <a:off x="228600" y="2057400"/>
            <a:ext cx="8763000" cy="584775"/>
          </a:xfrm>
          <a:prstGeom prst="rect">
            <a:avLst/>
          </a:prstGeom>
          <a:noFill/>
        </p:spPr>
        <p:txBody>
          <a:bodyPr wrap="square" rtlCol="0">
            <a:spAutoFit/>
          </a:bodyPr>
          <a:lstStyle/>
          <a:p>
            <a:pPr>
              <a:buFont typeface="Arial" pitchFamily="34" charset="0"/>
              <a:buChar char="•"/>
            </a:pPr>
            <a:r>
              <a:rPr lang="en-US" sz="1600" dirty="0" smtClean="0"/>
              <a:t>  Underwriting profitability is found by comparing Losses and LAE to earned premium and other </a:t>
            </a:r>
          </a:p>
          <a:p>
            <a:r>
              <a:rPr lang="en-US" sz="1600" dirty="0" smtClean="0"/>
              <a:t>     expenses to written premium.</a:t>
            </a:r>
          </a:p>
        </p:txBody>
      </p:sp>
      <p:sp>
        <p:nvSpPr>
          <p:cNvPr id="10" name="TextBox 9"/>
          <p:cNvSpPr txBox="1"/>
          <p:nvPr/>
        </p:nvSpPr>
        <p:spPr>
          <a:xfrm>
            <a:off x="228600" y="2819400"/>
            <a:ext cx="8763000" cy="369332"/>
          </a:xfrm>
          <a:prstGeom prst="rect">
            <a:avLst/>
          </a:prstGeom>
          <a:noFill/>
        </p:spPr>
        <p:txBody>
          <a:bodyPr wrap="square" rtlCol="0">
            <a:spAutoFit/>
          </a:bodyPr>
          <a:lstStyle/>
          <a:p>
            <a:r>
              <a:rPr lang="en-US" dirty="0" smtClean="0"/>
              <a:t>Profitability Formulas</a:t>
            </a:r>
          </a:p>
        </p:txBody>
      </p:sp>
      <p:sp>
        <p:nvSpPr>
          <p:cNvPr id="11" name="TextBox 10"/>
          <p:cNvSpPr txBox="1"/>
          <p:nvPr/>
        </p:nvSpPr>
        <p:spPr>
          <a:xfrm>
            <a:off x="228600" y="3124200"/>
            <a:ext cx="8763000" cy="584775"/>
          </a:xfrm>
          <a:prstGeom prst="rect">
            <a:avLst/>
          </a:prstGeom>
          <a:noFill/>
        </p:spPr>
        <p:txBody>
          <a:bodyPr wrap="square" rtlCol="0">
            <a:spAutoFit/>
          </a:bodyPr>
          <a:lstStyle/>
          <a:p>
            <a:r>
              <a:rPr lang="en-US" sz="1600" dirty="0" smtClean="0"/>
              <a:t>Combined Ratio = Expense Ratio + Loss Ratio</a:t>
            </a:r>
          </a:p>
          <a:p>
            <a:r>
              <a:rPr lang="en-US" sz="1600" dirty="0" smtClean="0"/>
              <a:t>                              = (Underwriting Expenses ÷ Written Premium) + (Incurred Losses ÷ Earned Premium)</a:t>
            </a:r>
          </a:p>
        </p:txBody>
      </p:sp>
      <p:sp>
        <p:nvSpPr>
          <p:cNvPr id="16" name="TextBox 15"/>
          <p:cNvSpPr txBox="1"/>
          <p:nvPr/>
        </p:nvSpPr>
        <p:spPr>
          <a:xfrm>
            <a:off x="228600" y="3733800"/>
            <a:ext cx="8763000" cy="584775"/>
          </a:xfrm>
          <a:prstGeom prst="rect">
            <a:avLst/>
          </a:prstGeom>
          <a:noFill/>
        </p:spPr>
        <p:txBody>
          <a:bodyPr wrap="square" rtlCol="0">
            <a:spAutoFit/>
          </a:bodyPr>
          <a:lstStyle/>
          <a:p>
            <a:r>
              <a:rPr lang="en-US" sz="1600" dirty="0" smtClean="0"/>
              <a:t>Operating Ratio = Combined Ratio – Investment Income Ratio</a:t>
            </a:r>
          </a:p>
          <a:p>
            <a:r>
              <a:rPr lang="en-US" sz="1600" dirty="0" smtClean="0"/>
              <a:t>                              = Combined Ratio – (Investment Income ÷ Earned Premium)</a:t>
            </a:r>
          </a:p>
        </p:txBody>
      </p:sp>
      <p:sp>
        <p:nvSpPr>
          <p:cNvPr id="17" name="TextBox 16"/>
          <p:cNvSpPr txBox="1"/>
          <p:nvPr/>
        </p:nvSpPr>
        <p:spPr>
          <a:xfrm>
            <a:off x="228600" y="4267200"/>
            <a:ext cx="8763000" cy="338554"/>
          </a:xfrm>
          <a:prstGeom prst="rect">
            <a:avLst/>
          </a:prstGeom>
          <a:noFill/>
        </p:spPr>
        <p:txBody>
          <a:bodyPr wrap="square" rtlCol="0">
            <a:spAutoFit/>
          </a:bodyPr>
          <a:lstStyle/>
          <a:p>
            <a:r>
              <a:rPr lang="en-US" sz="1600" dirty="0" smtClean="0"/>
              <a:t>Investment Yield Ratio = Investment Income ÷ Invested Assets used to Generate Investment Income</a:t>
            </a:r>
          </a:p>
        </p:txBody>
      </p:sp>
      <p:sp>
        <p:nvSpPr>
          <p:cNvPr id="18" name="TextBox 17"/>
          <p:cNvSpPr txBox="1"/>
          <p:nvPr/>
        </p:nvSpPr>
        <p:spPr>
          <a:xfrm>
            <a:off x="228600" y="4572000"/>
            <a:ext cx="8763000" cy="338554"/>
          </a:xfrm>
          <a:prstGeom prst="rect">
            <a:avLst/>
          </a:prstGeom>
          <a:noFill/>
        </p:spPr>
        <p:txBody>
          <a:bodyPr wrap="square" rtlCol="0">
            <a:spAutoFit/>
          </a:bodyPr>
          <a:lstStyle/>
          <a:p>
            <a:r>
              <a:rPr lang="en-US" sz="1600" dirty="0" smtClean="0"/>
              <a:t>Return on Policyholders’ Surplus = Net Income after Tax ÷ Policyholders’ Surplus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5 – Insurer Statutory Annual Statement Analysis</a:t>
            </a:r>
            <a:endParaRPr lang="en-US" sz="2000" u="sng" dirty="0"/>
          </a:p>
        </p:txBody>
      </p:sp>
      <p:sp>
        <p:nvSpPr>
          <p:cNvPr id="28" name="Slide Number Placeholder 27"/>
          <p:cNvSpPr>
            <a:spLocks noGrp="1"/>
          </p:cNvSpPr>
          <p:nvPr>
            <p:ph type="sldNum" sz="quarter" idx="12"/>
          </p:nvPr>
        </p:nvSpPr>
        <p:spPr/>
        <p:txBody>
          <a:bodyPr/>
          <a:lstStyle/>
          <a:p>
            <a:fld id="{DD26710F-096F-40E8-B76B-EF69C67F41A1}" type="slidenum">
              <a:rPr lang="en-US" smtClean="0"/>
              <a:pPr/>
              <a:t>8</a:t>
            </a:fld>
            <a:endParaRPr lang="en-US"/>
          </a:p>
        </p:txBody>
      </p:sp>
      <p:sp>
        <p:nvSpPr>
          <p:cNvPr id="14" name="TextBox 13"/>
          <p:cNvSpPr txBox="1"/>
          <p:nvPr/>
        </p:nvSpPr>
        <p:spPr>
          <a:xfrm>
            <a:off x="0" y="685800"/>
            <a:ext cx="9144000" cy="430887"/>
          </a:xfrm>
          <a:prstGeom prst="rect">
            <a:avLst/>
          </a:prstGeom>
          <a:noFill/>
        </p:spPr>
        <p:txBody>
          <a:bodyPr wrap="square" rtlCol="0">
            <a:spAutoFit/>
          </a:bodyPr>
          <a:lstStyle/>
          <a:p>
            <a:pPr algn="ctr"/>
            <a:r>
              <a:rPr lang="en-US" sz="2200" dirty="0" smtClean="0"/>
              <a:t>Loss Ratio, Expense Ratio, &amp; Combined Ratio</a:t>
            </a:r>
            <a:endParaRPr lang="en-US" sz="2200" dirty="0"/>
          </a:p>
        </p:txBody>
      </p:sp>
      <p:sp>
        <p:nvSpPr>
          <p:cNvPr id="18" name="TextBox 17"/>
          <p:cNvSpPr txBox="1"/>
          <p:nvPr/>
        </p:nvSpPr>
        <p:spPr>
          <a:xfrm>
            <a:off x="381000" y="1295400"/>
            <a:ext cx="7162800" cy="1354217"/>
          </a:xfrm>
          <a:prstGeom prst="rect">
            <a:avLst/>
          </a:prstGeom>
          <a:noFill/>
        </p:spPr>
        <p:txBody>
          <a:bodyPr wrap="square" rtlCol="0">
            <a:spAutoFit/>
          </a:bodyPr>
          <a:lstStyle/>
          <a:p>
            <a:r>
              <a:rPr lang="en-US" dirty="0" smtClean="0"/>
              <a:t>Loss Ratio = ( Incurred Loss + LAE ) ÷ Earned Premiums</a:t>
            </a:r>
          </a:p>
          <a:p>
            <a:pPr lvl="1">
              <a:buFont typeface="Arial" pitchFamily="34" charset="0"/>
              <a:buChar char="•"/>
            </a:pPr>
            <a:r>
              <a:rPr lang="en-US" sz="1600" dirty="0" smtClean="0"/>
              <a:t>  Incurred Losses include Paid Losses and Outstanding Losses</a:t>
            </a:r>
          </a:p>
          <a:p>
            <a:pPr lvl="1">
              <a:buFont typeface="Arial" pitchFamily="34" charset="0"/>
              <a:buChar char="•"/>
            </a:pPr>
            <a:r>
              <a:rPr lang="en-US" sz="1600" dirty="0" smtClean="0"/>
              <a:t>  Earned Premiums are used because Losses are only paid if 	coverage is   </a:t>
            </a:r>
          </a:p>
          <a:p>
            <a:pPr lvl="1"/>
            <a:r>
              <a:rPr lang="en-US" sz="1600" dirty="0" smtClean="0"/>
              <a:t>    provided, meaning that the premium has been earned.</a:t>
            </a:r>
          </a:p>
          <a:p>
            <a:pPr lvl="1">
              <a:buFont typeface="Arial" pitchFamily="34" charset="0"/>
              <a:buChar char="•"/>
            </a:pPr>
            <a:r>
              <a:rPr lang="en-US" sz="1600" dirty="0" smtClean="0"/>
              <a:t>  Used to express what percentage of premium went toward losses.</a:t>
            </a:r>
            <a:endParaRPr lang="en-US" sz="1600" dirty="0"/>
          </a:p>
        </p:txBody>
      </p:sp>
      <p:sp>
        <p:nvSpPr>
          <p:cNvPr id="19" name="TextBox 18"/>
          <p:cNvSpPr txBox="1"/>
          <p:nvPr/>
        </p:nvSpPr>
        <p:spPr>
          <a:xfrm>
            <a:off x="381000" y="2667000"/>
            <a:ext cx="7162800" cy="1354217"/>
          </a:xfrm>
          <a:prstGeom prst="rect">
            <a:avLst/>
          </a:prstGeom>
          <a:noFill/>
        </p:spPr>
        <p:txBody>
          <a:bodyPr wrap="square" rtlCol="0">
            <a:spAutoFit/>
          </a:bodyPr>
          <a:lstStyle/>
          <a:p>
            <a:r>
              <a:rPr lang="en-US" dirty="0" smtClean="0"/>
              <a:t>Expense Ratio = Underwriting Expenses ÷ Written Premiums</a:t>
            </a:r>
          </a:p>
          <a:p>
            <a:pPr lvl="1">
              <a:buFont typeface="Arial" pitchFamily="34" charset="0"/>
              <a:buChar char="•"/>
            </a:pPr>
            <a:r>
              <a:rPr lang="en-US" sz="1600" dirty="0" smtClean="0"/>
              <a:t>  Underwriting expenses include all costs of underwriting the business</a:t>
            </a:r>
          </a:p>
          <a:p>
            <a:pPr lvl="1">
              <a:buFont typeface="Arial" pitchFamily="34" charset="0"/>
              <a:buChar char="•"/>
            </a:pPr>
            <a:r>
              <a:rPr lang="en-US" sz="1600" dirty="0" smtClean="0"/>
              <a:t>  Written Premium is used because this measures the cost of underwriting the     </a:t>
            </a:r>
          </a:p>
          <a:p>
            <a:pPr lvl="1"/>
            <a:r>
              <a:rPr lang="en-US" sz="1600" dirty="0" smtClean="0"/>
              <a:t>    business, before any premium has been earned.</a:t>
            </a:r>
          </a:p>
          <a:p>
            <a:pPr lvl="1">
              <a:buFont typeface="Arial" pitchFamily="34" charset="0"/>
              <a:buChar char="•"/>
            </a:pPr>
            <a:r>
              <a:rPr lang="en-US" sz="1600" dirty="0" smtClean="0"/>
              <a:t>  Used to express what percentage of business went towards underwriting.</a:t>
            </a:r>
            <a:endParaRPr lang="en-US" sz="1600" dirty="0"/>
          </a:p>
        </p:txBody>
      </p:sp>
      <p:sp>
        <p:nvSpPr>
          <p:cNvPr id="22" name="TextBox 21"/>
          <p:cNvSpPr txBox="1"/>
          <p:nvPr/>
        </p:nvSpPr>
        <p:spPr>
          <a:xfrm>
            <a:off x="381000" y="3962400"/>
            <a:ext cx="7162800" cy="1107996"/>
          </a:xfrm>
          <a:prstGeom prst="rect">
            <a:avLst/>
          </a:prstGeom>
          <a:noFill/>
        </p:spPr>
        <p:txBody>
          <a:bodyPr wrap="square" rtlCol="0">
            <a:spAutoFit/>
          </a:bodyPr>
          <a:lstStyle/>
          <a:p>
            <a:r>
              <a:rPr lang="en-US" dirty="0" smtClean="0"/>
              <a:t>Combined Ratio = Expense Ratio + Loss Ratio</a:t>
            </a:r>
          </a:p>
          <a:p>
            <a:pPr lvl="1">
              <a:buFont typeface="Arial" pitchFamily="34" charset="0"/>
              <a:buChar char="•"/>
            </a:pPr>
            <a:r>
              <a:rPr lang="en-US" sz="1600" dirty="0" smtClean="0"/>
              <a:t>  Combines the two formulas to determine if the company made an    </a:t>
            </a:r>
          </a:p>
          <a:p>
            <a:pPr lvl="1"/>
            <a:r>
              <a:rPr lang="en-US" sz="1600" dirty="0" smtClean="0"/>
              <a:t>    underwriting profit by combining underwriting expense and losses.</a:t>
            </a:r>
          </a:p>
          <a:p>
            <a:pPr lvl="1">
              <a:buFont typeface="Arial" pitchFamily="34" charset="0"/>
              <a:buChar char="•"/>
            </a:pPr>
            <a:r>
              <a:rPr lang="en-US" sz="1600" dirty="0" smtClean="0"/>
              <a:t>  Anything below 100% indicates an underwriting profit.</a:t>
            </a:r>
            <a:endParaRPr lang="en-US" sz="1600" dirty="0"/>
          </a:p>
        </p:txBody>
      </p:sp>
      <p:sp>
        <p:nvSpPr>
          <p:cNvPr id="8" name="TextBox 7"/>
          <p:cNvSpPr txBox="1"/>
          <p:nvPr/>
        </p:nvSpPr>
        <p:spPr>
          <a:xfrm>
            <a:off x="381000" y="5029200"/>
            <a:ext cx="7162800" cy="1107996"/>
          </a:xfrm>
          <a:prstGeom prst="rect">
            <a:avLst/>
          </a:prstGeom>
          <a:noFill/>
        </p:spPr>
        <p:txBody>
          <a:bodyPr wrap="square" rtlCol="0">
            <a:spAutoFit/>
          </a:bodyPr>
          <a:lstStyle/>
          <a:p>
            <a:r>
              <a:rPr lang="en-US" dirty="0" smtClean="0"/>
              <a:t>Operating Ratio = Combined Ratio – Investment Income Ratio</a:t>
            </a:r>
          </a:p>
          <a:p>
            <a:pPr lvl="1">
              <a:buFont typeface="Arial" pitchFamily="34" charset="0"/>
              <a:buChar char="•"/>
            </a:pPr>
            <a:r>
              <a:rPr lang="en-US" sz="1600" dirty="0" smtClean="0"/>
              <a:t>  Measures overall pre-tax profit from underwriting activities and investments.  </a:t>
            </a:r>
          </a:p>
          <a:p>
            <a:pPr lvl="1"/>
            <a:r>
              <a:rPr lang="en-US" sz="1600" dirty="0" smtClean="0"/>
              <a:t>    Because positive investment return improves the overall results it is    </a:t>
            </a:r>
          </a:p>
          <a:p>
            <a:pPr lvl="1"/>
            <a:r>
              <a:rPr lang="en-US" sz="1600" dirty="0" smtClean="0"/>
              <a:t>    subtracted from the Combined Ratio.</a:t>
            </a:r>
            <a:endParaRPr lang="en-US" sz="1600" dirty="0"/>
          </a:p>
        </p:txBody>
      </p:sp>
      <p:sp>
        <p:nvSpPr>
          <p:cNvPr id="9" name="TextBox 8"/>
          <p:cNvSpPr txBox="1"/>
          <p:nvPr/>
        </p:nvSpPr>
        <p:spPr>
          <a:xfrm>
            <a:off x="990600" y="6172200"/>
            <a:ext cx="6400800" cy="369332"/>
          </a:xfrm>
          <a:prstGeom prst="rect">
            <a:avLst/>
          </a:prstGeom>
          <a:noFill/>
        </p:spPr>
        <p:txBody>
          <a:bodyPr wrap="square" rtlCol="0">
            <a:spAutoFit/>
          </a:bodyPr>
          <a:lstStyle/>
          <a:p>
            <a:r>
              <a:rPr lang="en-US" dirty="0" smtClean="0"/>
              <a:t>Investment Income Ratio = Investment Income ÷ Earned Premium</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22"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6 – Cash Flow Valuation</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Future and Present Value Calculations by Hand</a:t>
            </a:r>
          </a:p>
          <a:p>
            <a:pPr>
              <a:buNone/>
            </a:pPr>
            <a:endParaRPr lang="en-US" dirty="0" smtClean="0"/>
          </a:p>
        </p:txBody>
      </p:sp>
      <p:sp>
        <p:nvSpPr>
          <p:cNvPr id="28" name="Slide Number Placeholder 27"/>
          <p:cNvSpPr>
            <a:spLocks noGrp="1"/>
          </p:cNvSpPr>
          <p:nvPr>
            <p:ph type="sldNum" sz="quarter" idx="12"/>
          </p:nvPr>
        </p:nvSpPr>
        <p:spPr/>
        <p:txBody>
          <a:bodyPr/>
          <a:lstStyle/>
          <a:p>
            <a:fld id="{DD26710F-096F-40E8-B76B-EF69C67F41A1}" type="slidenum">
              <a:rPr lang="en-US" smtClean="0"/>
              <a:pPr/>
              <a:t>9</a:t>
            </a:fld>
            <a:endParaRPr lang="en-US"/>
          </a:p>
        </p:txBody>
      </p:sp>
      <p:sp>
        <p:nvSpPr>
          <p:cNvPr id="6" name="TextBox 5"/>
          <p:cNvSpPr txBox="1"/>
          <p:nvPr/>
        </p:nvSpPr>
        <p:spPr>
          <a:xfrm>
            <a:off x="457200" y="1219200"/>
            <a:ext cx="8153400" cy="369332"/>
          </a:xfrm>
          <a:prstGeom prst="rect">
            <a:avLst/>
          </a:prstGeom>
          <a:noFill/>
        </p:spPr>
        <p:txBody>
          <a:bodyPr wrap="square" rtlCol="0">
            <a:spAutoFit/>
          </a:bodyPr>
          <a:lstStyle/>
          <a:p>
            <a:r>
              <a:rPr lang="en-US" dirty="0" smtClean="0"/>
              <a:t>Future Value: how much a given amount of money today will be worth in the future.</a:t>
            </a:r>
            <a:endParaRPr lang="en-US" dirty="0"/>
          </a:p>
        </p:txBody>
      </p:sp>
      <p:sp>
        <p:nvSpPr>
          <p:cNvPr id="37" name="TextBox 36"/>
          <p:cNvSpPr txBox="1"/>
          <p:nvPr/>
        </p:nvSpPr>
        <p:spPr>
          <a:xfrm>
            <a:off x="457200" y="4191000"/>
            <a:ext cx="8153400" cy="369332"/>
          </a:xfrm>
          <a:prstGeom prst="rect">
            <a:avLst/>
          </a:prstGeom>
          <a:noFill/>
        </p:spPr>
        <p:txBody>
          <a:bodyPr wrap="square" rtlCol="0">
            <a:spAutoFit/>
          </a:bodyPr>
          <a:lstStyle/>
          <a:p>
            <a:r>
              <a:rPr lang="en-US" dirty="0" smtClean="0"/>
              <a:t>Present Value = how much a given amount of money in the future is worth today.</a:t>
            </a:r>
            <a:endParaRPr lang="en-US" dirty="0"/>
          </a:p>
        </p:txBody>
      </p:sp>
      <p:sp>
        <p:nvSpPr>
          <p:cNvPr id="38" name="TextBox 37"/>
          <p:cNvSpPr txBox="1"/>
          <p:nvPr/>
        </p:nvSpPr>
        <p:spPr>
          <a:xfrm>
            <a:off x="533400" y="1600200"/>
            <a:ext cx="2362200" cy="2031325"/>
          </a:xfrm>
          <a:prstGeom prst="rect">
            <a:avLst/>
          </a:prstGeom>
          <a:noFill/>
        </p:spPr>
        <p:txBody>
          <a:bodyPr wrap="square" rtlCol="0">
            <a:spAutoFit/>
          </a:bodyPr>
          <a:lstStyle/>
          <a:p>
            <a:r>
              <a:rPr lang="en-US" u="sng" dirty="0" smtClean="0"/>
              <a:t>Annual Compounding</a:t>
            </a:r>
          </a:p>
          <a:p>
            <a:r>
              <a:rPr lang="en-US" dirty="0" smtClean="0"/>
              <a:t>FV = PV x ( 1 + r ) </a:t>
            </a:r>
            <a:r>
              <a:rPr lang="en-US" baseline="30000" dirty="0" smtClean="0"/>
              <a:t>n</a:t>
            </a:r>
            <a:endParaRPr lang="en-US" dirty="0" smtClean="0"/>
          </a:p>
          <a:p>
            <a:endParaRPr lang="en-US" dirty="0" smtClean="0"/>
          </a:p>
          <a:p>
            <a:r>
              <a:rPr lang="en-US" dirty="0" smtClean="0"/>
              <a:t>FV = Future Value</a:t>
            </a:r>
          </a:p>
          <a:p>
            <a:r>
              <a:rPr lang="en-US" dirty="0" smtClean="0"/>
              <a:t>PV = Present Value</a:t>
            </a:r>
          </a:p>
          <a:p>
            <a:r>
              <a:rPr lang="en-US" dirty="0" smtClean="0"/>
              <a:t>r = Interest Rate</a:t>
            </a:r>
          </a:p>
          <a:p>
            <a:r>
              <a:rPr lang="en-US" dirty="0" smtClean="0"/>
              <a:t>n = Number of Years</a:t>
            </a:r>
            <a:endParaRPr lang="en-US" dirty="0"/>
          </a:p>
        </p:txBody>
      </p:sp>
      <p:sp>
        <p:nvSpPr>
          <p:cNvPr id="39" name="TextBox 38"/>
          <p:cNvSpPr txBox="1"/>
          <p:nvPr/>
        </p:nvSpPr>
        <p:spPr>
          <a:xfrm>
            <a:off x="3429000" y="1600200"/>
            <a:ext cx="3200400" cy="2585323"/>
          </a:xfrm>
          <a:prstGeom prst="rect">
            <a:avLst/>
          </a:prstGeom>
          <a:noFill/>
        </p:spPr>
        <p:txBody>
          <a:bodyPr wrap="square" rtlCol="0">
            <a:spAutoFit/>
          </a:bodyPr>
          <a:lstStyle/>
          <a:p>
            <a:r>
              <a:rPr lang="en-US" u="sng" dirty="0" smtClean="0"/>
              <a:t>Multiple Compounding</a:t>
            </a:r>
          </a:p>
          <a:p>
            <a:r>
              <a:rPr lang="en-US" dirty="0" smtClean="0"/>
              <a:t>FV = PV x ( 1 + r ÷ m) </a:t>
            </a:r>
            <a:r>
              <a:rPr lang="en-US" baseline="30000" dirty="0" smtClean="0"/>
              <a:t>n x m</a:t>
            </a:r>
          </a:p>
          <a:p>
            <a:endParaRPr lang="en-US" dirty="0" smtClean="0"/>
          </a:p>
          <a:p>
            <a:r>
              <a:rPr lang="en-US" dirty="0" smtClean="0"/>
              <a:t>FV = Future Value</a:t>
            </a:r>
          </a:p>
          <a:p>
            <a:r>
              <a:rPr lang="en-US" dirty="0" smtClean="0"/>
              <a:t>PV = Present Value</a:t>
            </a:r>
          </a:p>
          <a:p>
            <a:r>
              <a:rPr lang="en-US" dirty="0" smtClean="0"/>
              <a:t>r = Interest Rate</a:t>
            </a:r>
          </a:p>
          <a:p>
            <a:r>
              <a:rPr lang="en-US" dirty="0" smtClean="0"/>
              <a:t>n = Number of Years</a:t>
            </a:r>
          </a:p>
          <a:p>
            <a:r>
              <a:rPr lang="en-US" dirty="0" smtClean="0"/>
              <a:t>m = number of times per year   </a:t>
            </a:r>
          </a:p>
          <a:p>
            <a:r>
              <a:rPr lang="en-US" dirty="0" smtClean="0"/>
              <a:t>        interest is paid.</a:t>
            </a:r>
            <a:endParaRPr lang="en-US" dirty="0"/>
          </a:p>
        </p:txBody>
      </p:sp>
      <p:sp>
        <p:nvSpPr>
          <p:cNvPr id="40" name="TextBox 39"/>
          <p:cNvSpPr txBox="1"/>
          <p:nvPr/>
        </p:nvSpPr>
        <p:spPr>
          <a:xfrm>
            <a:off x="533400" y="5638800"/>
            <a:ext cx="2362200" cy="646331"/>
          </a:xfrm>
          <a:prstGeom prst="rect">
            <a:avLst/>
          </a:prstGeom>
          <a:noFill/>
        </p:spPr>
        <p:txBody>
          <a:bodyPr wrap="square" rtlCol="0">
            <a:spAutoFit/>
          </a:bodyPr>
          <a:lstStyle/>
          <a:p>
            <a:r>
              <a:rPr lang="en-US" u="sng" dirty="0" smtClean="0"/>
              <a:t>Annual Compounding</a:t>
            </a:r>
          </a:p>
          <a:p>
            <a:r>
              <a:rPr lang="en-US" dirty="0" smtClean="0"/>
              <a:t>PV = FV ÷ ( 1 + r ) </a:t>
            </a:r>
            <a:r>
              <a:rPr lang="en-US" baseline="30000" dirty="0" smtClean="0"/>
              <a:t>n</a:t>
            </a:r>
            <a:endParaRPr lang="en-US" dirty="0" smtClean="0"/>
          </a:p>
        </p:txBody>
      </p:sp>
      <p:sp>
        <p:nvSpPr>
          <p:cNvPr id="43" name="TextBox 42"/>
          <p:cNvSpPr txBox="1"/>
          <p:nvPr/>
        </p:nvSpPr>
        <p:spPr>
          <a:xfrm>
            <a:off x="3429000" y="5638800"/>
            <a:ext cx="3200400" cy="646331"/>
          </a:xfrm>
          <a:prstGeom prst="rect">
            <a:avLst/>
          </a:prstGeom>
          <a:noFill/>
        </p:spPr>
        <p:txBody>
          <a:bodyPr wrap="square" rtlCol="0">
            <a:spAutoFit/>
          </a:bodyPr>
          <a:lstStyle/>
          <a:p>
            <a:r>
              <a:rPr lang="en-US" u="sng" dirty="0" smtClean="0"/>
              <a:t>Multiple Compounding</a:t>
            </a:r>
          </a:p>
          <a:p>
            <a:r>
              <a:rPr lang="en-US" dirty="0" smtClean="0"/>
              <a:t>PV = FV ÷ ( 1 + r ÷ m) </a:t>
            </a:r>
            <a:r>
              <a:rPr lang="en-US" baseline="30000" dirty="0" smtClean="0"/>
              <a:t>n x m</a:t>
            </a:r>
          </a:p>
        </p:txBody>
      </p:sp>
      <p:sp>
        <p:nvSpPr>
          <p:cNvPr id="44" name="TextBox 43"/>
          <p:cNvSpPr txBox="1"/>
          <p:nvPr/>
        </p:nvSpPr>
        <p:spPr>
          <a:xfrm>
            <a:off x="3429000" y="4572000"/>
            <a:ext cx="2362200" cy="923330"/>
          </a:xfrm>
          <a:prstGeom prst="rect">
            <a:avLst/>
          </a:prstGeom>
          <a:noFill/>
        </p:spPr>
        <p:txBody>
          <a:bodyPr wrap="square" rtlCol="0">
            <a:spAutoFit/>
          </a:bodyPr>
          <a:lstStyle/>
          <a:p>
            <a:r>
              <a:rPr lang="en-US" dirty="0" smtClean="0"/>
              <a:t>FV = PV x ( 1 + r ) </a:t>
            </a:r>
            <a:r>
              <a:rPr lang="en-US" baseline="30000" dirty="0" smtClean="0"/>
              <a:t>n</a:t>
            </a:r>
            <a:endParaRPr lang="en-US" dirty="0" smtClean="0"/>
          </a:p>
          <a:p>
            <a:r>
              <a:rPr lang="en-US" dirty="0" smtClean="0"/>
              <a:t>FV ÷ ( 1 + r ) </a:t>
            </a:r>
            <a:r>
              <a:rPr lang="en-US" baseline="30000" dirty="0" smtClean="0"/>
              <a:t>n</a:t>
            </a:r>
            <a:r>
              <a:rPr lang="en-US" dirty="0" smtClean="0"/>
              <a:t> = PV</a:t>
            </a:r>
          </a:p>
          <a:p>
            <a:r>
              <a:rPr lang="en-US" dirty="0" smtClean="0"/>
              <a:t>PV = FV ÷ ( 1 + r ) </a:t>
            </a:r>
            <a:r>
              <a:rPr lang="en-US" baseline="30000" dirty="0" smtClean="0"/>
              <a:t>n</a:t>
            </a:r>
            <a:endParaRPr lang="en-US" dirty="0" smtClean="0"/>
          </a:p>
        </p:txBody>
      </p:sp>
      <p:sp>
        <p:nvSpPr>
          <p:cNvPr id="12" name="TextBox 11"/>
          <p:cNvSpPr txBox="1"/>
          <p:nvPr/>
        </p:nvSpPr>
        <p:spPr>
          <a:xfrm>
            <a:off x="6400800" y="1600200"/>
            <a:ext cx="1981200" cy="646331"/>
          </a:xfrm>
          <a:prstGeom prst="rect">
            <a:avLst/>
          </a:prstGeom>
          <a:noFill/>
        </p:spPr>
        <p:txBody>
          <a:bodyPr wrap="square" rtlCol="0">
            <a:spAutoFit/>
          </a:bodyPr>
          <a:lstStyle/>
          <a:p>
            <a:r>
              <a:rPr lang="en-US" u="sng" dirty="0" smtClean="0"/>
              <a:t>Using Table</a:t>
            </a:r>
          </a:p>
          <a:p>
            <a:r>
              <a:rPr lang="en-US" dirty="0" smtClean="0"/>
              <a:t>FV = PV</a:t>
            </a:r>
            <a:r>
              <a:rPr lang="en-US" baseline="-25000" dirty="0" smtClean="0"/>
              <a:t>n</a:t>
            </a:r>
            <a:r>
              <a:rPr lang="en-US" dirty="0" smtClean="0"/>
              <a:t> x </a:t>
            </a:r>
            <a:r>
              <a:rPr lang="en-US" dirty="0" err="1" smtClean="0"/>
              <a:t>FV</a:t>
            </a:r>
            <a:r>
              <a:rPr lang="en-US" i="1" dirty="0" err="1" smtClean="0"/>
              <a:t>factor</a:t>
            </a:r>
            <a:endParaRPr lang="en-US" i="1" dirty="0"/>
          </a:p>
        </p:txBody>
      </p:sp>
      <p:sp>
        <p:nvSpPr>
          <p:cNvPr id="13" name="TextBox 12"/>
          <p:cNvSpPr txBox="1"/>
          <p:nvPr/>
        </p:nvSpPr>
        <p:spPr>
          <a:xfrm>
            <a:off x="6400800" y="5638800"/>
            <a:ext cx="2286000" cy="646331"/>
          </a:xfrm>
          <a:prstGeom prst="rect">
            <a:avLst/>
          </a:prstGeom>
          <a:noFill/>
        </p:spPr>
        <p:txBody>
          <a:bodyPr wrap="square" rtlCol="0">
            <a:spAutoFit/>
          </a:bodyPr>
          <a:lstStyle/>
          <a:p>
            <a:r>
              <a:rPr lang="en-US" u="sng" dirty="0" smtClean="0"/>
              <a:t>Using Table</a:t>
            </a:r>
          </a:p>
          <a:p>
            <a:r>
              <a:rPr lang="en-US" dirty="0" smtClean="0"/>
              <a:t>PV = FV</a:t>
            </a:r>
            <a:r>
              <a:rPr lang="en-US" baseline="-25000" dirty="0" smtClean="0"/>
              <a:t>n</a:t>
            </a:r>
            <a:r>
              <a:rPr lang="en-US" dirty="0" smtClean="0"/>
              <a:t> x PV</a:t>
            </a:r>
            <a:r>
              <a:rPr lang="en-US" i="1" dirty="0" smtClean="0"/>
              <a:t>factor</a:t>
            </a:r>
            <a:endParaRPr lang="en-US" i="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Effect transition="in" filter="fade">
                                      <p:cBhvr>
                                        <p:cTn id="7" dur="1000"/>
                                        <p:tgtEl>
                                          <p:spTgt spid="3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xEl>
                                              <p:pRg st="1" end="1"/>
                                            </p:txEl>
                                          </p:spTgt>
                                        </p:tgtEl>
                                        <p:attrNameLst>
                                          <p:attrName>style.visibility</p:attrName>
                                        </p:attrNameLst>
                                      </p:cBhvr>
                                      <p:to>
                                        <p:strVal val="visible"/>
                                      </p:to>
                                    </p:set>
                                    <p:animEffect transition="in" filter="fade">
                                      <p:cBhvr>
                                        <p:cTn id="10" dur="1000"/>
                                        <p:tgtEl>
                                          <p:spTgt spid="38">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8">
                                            <p:txEl>
                                              <p:pRg st="3" end="3"/>
                                            </p:txEl>
                                          </p:spTgt>
                                        </p:tgtEl>
                                        <p:attrNameLst>
                                          <p:attrName>style.visibility</p:attrName>
                                        </p:attrNameLst>
                                      </p:cBhvr>
                                      <p:to>
                                        <p:strVal val="visible"/>
                                      </p:to>
                                    </p:set>
                                    <p:animEffect transition="in" filter="fade">
                                      <p:cBhvr>
                                        <p:cTn id="13" dur="1000"/>
                                        <p:tgtEl>
                                          <p:spTgt spid="38">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
                                            <p:txEl>
                                              <p:pRg st="4" end="4"/>
                                            </p:txEl>
                                          </p:spTgt>
                                        </p:tgtEl>
                                        <p:attrNameLst>
                                          <p:attrName>style.visibility</p:attrName>
                                        </p:attrNameLst>
                                      </p:cBhvr>
                                      <p:to>
                                        <p:strVal val="visible"/>
                                      </p:to>
                                    </p:set>
                                    <p:animEffect transition="in" filter="fade">
                                      <p:cBhvr>
                                        <p:cTn id="16" dur="1000"/>
                                        <p:tgtEl>
                                          <p:spTgt spid="38">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xEl>
                                              <p:pRg st="5" end="5"/>
                                            </p:txEl>
                                          </p:spTgt>
                                        </p:tgtEl>
                                        <p:attrNameLst>
                                          <p:attrName>style.visibility</p:attrName>
                                        </p:attrNameLst>
                                      </p:cBhvr>
                                      <p:to>
                                        <p:strVal val="visible"/>
                                      </p:to>
                                    </p:set>
                                    <p:animEffect transition="in" filter="fade">
                                      <p:cBhvr>
                                        <p:cTn id="19" dur="1000"/>
                                        <p:tgtEl>
                                          <p:spTgt spid="38">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8">
                                            <p:txEl>
                                              <p:pRg st="6" end="6"/>
                                            </p:txEl>
                                          </p:spTgt>
                                        </p:tgtEl>
                                        <p:attrNameLst>
                                          <p:attrName>style.visibility</p:attrName>
                                        </p:attrNameLst>
                                      </p:cBhvr>
                                      <p:to>
                                        <p:strVal val="visible"/>
                                      </p:to>
                                    </p:set>
                                    <p:animEffect transition="in" filter="fade">
                                      <p:cBhvr>
                                        <p:cTn id="22" dur="1000"/>
                                        <p:tgtEl>
                                          <p:spTgt spid="3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xEl>
                                              <p:pRg st="0" end="0"/>
                                            </p:txEl>
                                          </p:spTgt>
                                        </p:tgtEl>
                                        <p:attrNameLst>
                                          <p:attrName>style.visibility</p:attrName>
                                        </p:attrNameLst>
                                      </p:cBhvr>
                                      <p:to>
                                        <p:strVal val="visible"/>
                                      </p:to>
                                    </p:set>
                                    <p:animEffect transition="in" filter="fade">
                                      <p:cBhvr>
                                        <p:cTn id="27" dur="1000"/>
                                        <p:tgtEl>
                                          <p:spTgt spid="39">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9">
                                            <p:txEl>
                                              <p:pRg st="1" end="1"/>
                                            </p:txEl>
                                          </p:spTgt>
                                        </p:tgtEl>
                                        <p:attrNameLst>
                                          <p:attrName>style.visibility</p:attrName>
                                        </p:attrNameLst>
                                      </p:cBhvr>
                                      <p:to>
                                        <p:strVal val="visible"/>
                                      </p:to>
                                    </p:set>
                                    <p:animEffect transition="in" filter="fade">
                                      <p:cBhvr>
                                        <p:cTn id="30" dur="1000"/>
                                        <p:tgtEl>
                                          <p:spTgt spid="39">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9">
                                            <p:txEl>
                                              <p:pRg st="3" end="3"/>
                                            </p:txEl>
                                          </p:spTgt>
                                        </p:tgtEl>
                                        <p:attrNameLst>
                                          <p:attrName>style.visibility</p:attrName>
                                        </p:attrNameLst>
                                      </p:cBhvr>
                                      <p:to>
                                        <p:strVal val="visible"/>
                                      </p:to>
                                    </p:set>
                                    <p:animEffect transition="in" filter="fade">
                                      <p:cBhvr>
                                        <p:cTn id="33" dur="1000"/>
                                        <p:tgtEl>
                                          <p:spTgt spid="39">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9">
                                            <p:txEl>
                                              <p:pRg st="4" end="4"/>
                                            </p:txEl>
                                          </p:spTgt>
                                        </p:tgtEl>
                                        <p:attrNameLst>
                                          <p:attrName>style.visibility</p:attrName>
                                        </p:attrNameLst>
                                      </p:cBhvr>
                                      <p:to>
                                        <p:strVal val="visible"/>
                                      </p:to>
                                    </p:set>
                                    <p:animEffect transition="in" filter="fade">
                                      <p:cBhvr>
                                        <p:cTn id="36" dur="1000"/>
                                        <p:tgtEl>
                                          <p:spTgt spid="39">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9">
                                            <p:txEl>
                                              <p:pRg st="5" end="5"/>
                                            </p:txEl>
                                          </p:spTgt>
                                        </p:tgtEl>
                                        <p:attrNameLst>
                                          <p:attrName>style.visibility</p:attrName>
                                        </p:attrNameLst>
                                      </p:cBhvr>
                                      <p:to>
                                        <p:strVal val="visible"/>
                                      </p:to>
                                    </p:set>
                                    <p:animEffect transition="in" filter="fade">
                                      <p:cBhvr>
                                        <p:cTn id="39" dur="1000"/>
                                        <p:tgtEl>
                                          <p:spTgt spid="39">
                                            <p:txEl>
                                              <p:pRg st="5" end="5"/>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9">
                                            <p:txEl>
                                              <p:pRg st="6" end="6"/>
                                            </p:txEl>
                                          </p:spTgt>
                                        </p:tgtEl>
                                        <p:attrNameLst>
                                          <p:attrName>style.visibility</p:attrName>
                                        </p:attrNameLst>
                                      </p:cBhvr>
                                      <p:to>
                                        <p:strVal val="visible"/>
                                      </p:to>
                                    </p:set>
                                    <p:animEffect transition="in" filter="fade">
                                      <p:cBhvr>
                                        <p:cTn id="42" dur="1000"/>
                                        <p:tgtEl>
                                          <p:spTgt spid="39">
                                            <p:txEl>
                                              <p:pRg st="6" end="6"/>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9">
                                            <p:txEl>
                                              <p:pRg st="7" end="7"/>
                                            </p:txEl>
                                          </p:spTgt>
                                        </p:tgtEl>
                                        <p:attrNameLst>
                                          <p:attrName>style.visibility</p:attrName>
                                        </p:attrNameLst>
                                      </p:cBhvr>
                                      <p:to>
                                        <p:strVal val="visible"/>
                                      </p:to>
                                    </p:set>
                                    <p:animEffect transition="in" filter="fade">
                                      <p:cBhvr>
                                        <p:cTn id="45" dur="1000"/>
                                        <p:tgtEl>
                                          <p:spTgt spid="39">
                                            <p:txEl>
                                              <p:pRg st="7" end="7"/>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9">
                                            <p:txEl>
                                              <p:pRg st="8" end="8"/>
                                            </p:txEl>
                                          </p:spTgt>
                                        </p:tgtEl>
                                        <p:attrNameLst>
                                          <p:attrName>style.visibility</p:attrName>
                                        </p:attrNameLst>
                                      </p:cBhvr>
                                      <p:to>
                                        <p:strVal val="visible"/>
                                      </p:to>
                                    </p:set>
                                    <p:animEffect transition="in" filter="fade">
                                      <p:cBhvr>
                                        <p:cTn id="48" dur="1000"/>
                                        <p:tgtEl>
                                          <p:spTgt spid="39">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4">
                                            <p:txEl>
                                              <p:pRg st="0" end="0"/>
                                            </p:txEl>
                                          </p:spTgt>
                                        </p:tgtEl>
                                        <p:attrNameLst>
                                          <p:attrName>style.visibility</p:attrName>
                                        </p:attrNameLst>
                                      </p:cBhvr>
                                      <p:to>
                                        <p:strVal val="visible"/>
                                      </p:to>
                                    </p:set>
                                    <p:animEffect transition="in" filter="fade">
                                      <p:cBhvr>
                                        <p:cTn id="58" dur="1000"/>
                                        <p:tgtEl>
                                          <p:spTgt spid="44">
                                            <p:txEl>
                                              <p:pRg st="0" end="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4">
                                            <p:txEl>
                                              <p:pRg st="1" end="1"/>
                                            </p:txEl>
                                          </p:spTgt>
                                        </p:tgtEl>
                                        <p:attrNameLst>
                                          <p:attrName>style.visibility</p:attrName>
                                        </p:attrNameLst>
                                      </p:cBhvr>
                                      <p:to>
                                        <p:strVal val="visible"/>
                                      </p:to>
                                    </p:set>
                                    <p:animEffect transition="in" filter="fade">
                                      <p:cBhvr>
                                        <p:cTn id="61" dur="1000"/>
                                        <p:tgtEl>
                                          <p:spTgt spid="44">
                                            <p:txEl>
                                              <p:pRg st="1" end="1"/>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4">
                                            <p:txEl>
                                              <p:pRg st="2" end="2"/>
                                            </p:txEl>
                                          </p:spTgt>
                                        </p:tgtEl>
                                        <p:attrNameLst>
                                          <p:attrName>style.visibility</p:attrName>
                                        </p:attrNameLst>
                                      </p:cBhvr>
                                      <p:to>
                                        <p:strVal val="visible"/>
                                      </p:to>
                                    </p:set>
                                    <p:animEffect transition="in" filter="fade">
                                      <p:cBhvr>
                                        <p:cTn id="64" dur="1000"/>
                                        <p:tgtEl>
                                          <p:spTgt spid="44">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0">
                                            <p:txEl>
                                              <p:pRg st="0" end="0"/>
                                            </p:txEl>
                                          </p:spTgt>
                                        </p:tgtEl>
                                        <p:attrNameLst>
                                          <p:attrName>style.visibility</p:attrName>
                                        </p:attrNameLst>
                                      </p:cBhvr>
                                      <p:to>
                                        <p:strVal val="visible"/>
                                      </p:to>
                                    </p:set>
                                    <p:animEffect transition="in" filter="fade">
                                      <p:cBhvr>
                                        <p:cTn id="69" dur="1000"/>
                                        <p:tgtEl>
                                          <p:spTgt spid="40">
                                            <p:txEl>
                                              <p:pRg st="0" end="0"/>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0">
                                            <p:txEl>
                                              <p:pRg st="1" end="1"/>
                                            </p:txEl>
                                          </p:spTgt>
                                        </p:tgtEl>
                                        <p:attrNameLst>
                                          <p:attrName>style.visibility</p:attrName>
                                        </p:attrNameLst>
                                      </p:cBhvr>
                                      <p:to>
                                        <p:strVal val="visible"/>
                                      </p:to>
                                    </p:set>
                                    <p:animEffect transition="in" filter="fade">
                                      <p:cBhvr>
                                        <p:cTn id="72" dur="1000"/>
                                        <p:tgtEl>
                                          <p:spTgt spid="40">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3">
                                            <p:txEl>
                                              <p:pRg st="0" end="0"/>
                                            </p:txEl>
                                          </p:spTgt>
                                        </p:tgtEl>
                                        <p:attrNameLst>
                                          <p:attrName>style.visibility</p:attrName>
                                        </p:attrNameLst>
                                      </p:cBhvr>
                                      <p:to>
                                        <p:strVal val="visible"/>
                                      </p:to>
                                    </p:set>
                                    <p:animEffect transition="in" filter="fade">
                                      <p:cBhvr>
                                        <p:cTn id="77" dur="1000"/>
                                        <p:tgtEl>
                                          <p:spTgt spid="43">
                                            <p:txEl>
                                              <p:pRg st="0" end="0"/>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3">
                                            <p:txEl>
                                              <p:pRg st="1" end="1"/>
                                            </p:txEl>
                                          </p:spTgt>
                                        </p:tgtEl>
                                        <p:attrNameLst>
                                          <p:attrName>style.visibility</p:attrName>
                                        </p:attrNameLst>
                                      </p:cBhvr>
                                      <p:to>
                                        <p:strVal val="visible"/>
                                      </p:to>
                                    </p:set>
                                    <p:animEffect transition="in" filter="fade">
                                      <p:cBhvr>
                                        <p:cTn id="80" dur="1000"/>
                                        <p:tgtEl>
                                          <p:spTgt spid="43">
                                            <p:txEl>
                                              <p:pRg st="1" end="1"/>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allAtOnce"/>
      <p:bldP spid="39" grpId="0" build="allAtOnce"/>
      <p:bldP spid="40" grpId="0" build="allAtOnce"/>
      <p:bldP spid="43" grpId="0" build="allAtOnce"/>
      <p:bldP spid="44" grpId="0" build="allAtOnce"/>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13931</Words>
  <Application>Microsoft Macintosh PowerPoint</Application>
  <PresentationFormat>On-screen Show (4:3)</PresentationFormat>
  <Paragraphs>908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Chapter 4 – Insurer Statutory Accounting Chapter 5 – Insurer Statutory Annual Statement Analysis Chapter 6 – Cash Flow Valuation</vt:lpstr>
      <vt:lpstr>Chapter 4 – Insurer Statutory Accounting</vt:lpstr>
      <vt:lpstr>Chapter 4 – Insurer Statutory Accounting</vt:lpstr>
      <vt:lpstr>Chapter 4 – Insurer Statutory Accounting</vt:lpstr>
      <vt:lpstr>Chapter 5 – Insurer Statutory Annual Statement Analysis</vt:lpstr>
      <vt:lpstr>Chapter 5 – Insurer Statutory Annual Statement Analysis</vt:lpstr>
      <vt:lpstr>Chapter 5 – Insurer Statutory Annual Statement Analysis</vt:lpstr>
      <vt:lpstr>Chapter 5 – Insurer Statutory Annual Statement Analysis</vt:lpstr>
      <vt:lpstr>Chapter 6 – Cash Flow Valuation</vt:lpstr>
      <vt:lpstr>Chapter 6 – Cash Flow Valuation</vt:lpstr>
      <vt:lpstr>Introduction to CPCU 540 Financial Calculations and using the Financial Calculator</vt:lpstr>
      <vt:lpstr>Introduction to CPCU 540 Financial Calculations and using the Financial Calculator</vt:lpstr>
      <vt:lpstr>Chapter 6 – Cash Flow Valuation</vt:lpstr>
      <vt:lpstr>Introduction to CPCU 540 Financial Calculations and using the Financial Calculator</vt:lpstr>
      <vt:lpstr>Introduction to CPCU 540 Financial Calculations and using the Financial Calculator</vt:lpstr>
      <vt:lpstr>Chapter 6 – Cash Flow Valuation</vt:lpstr>
      <vt:lpstr>Chapter 6 – Cash Flow Valuation</vt:lpstr>
      <vt:lpstr>Chapter 6 – Cash Flow Valuation</vt:lpstr>
      <vt:lpstr>Chapter 6 – Cash Flow Valuation</vt:lpstr>
      <vt:lpstr>Chapter 6 – Cash Flow Valuation</vt:lpstr>
      <vt:lpstr>Chapter 6 – Cash Flow Valuation</vt:lpstr>
      <vt:lpstr>Introduction to CPCU 540 Financial Calculations and using the Financial Calculator</vt:lpstr>
      <vt:lpstr>Introduction to CPCU 540 Financial Calculations and using the Financial Calculator</vt:lpstr>
      <vt:lpstr>Chapter 6 – Cash Flow Valuation</vt:lpstr>
      <vt:lpstr>Chapter 6 – Cash Flow Valuation</vt:lpstr>
      <vt:lpstr>Introduction to CPCU 540 Financial Calculations and using the Financial Calculator</vt:lpstr>
      <vt:lpstr>Introduction to CPCU 540 Financial Calculations and using the Financial Calculator</vt:lpstr>
      <vt:lpstr>Chapter 6 – Cash Flow Valuation</vt:lpstr>
      <vt:lpstr>Introduction to CPCU 540 Financial Calculations and using the Financial Calculator</vt:lpstr>
      <vt:lpstr>Introduction to CPCU 540 Financial Calculations and using the Financial Calculator</vt:lpstr>
    </vt:vector>
  </TitlesOfParts>
  <Company>Shelter Insurance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 Insurer Statutory Accounting Chapter 5 – Insurer Statutory Annual Statement Analysis Chapter 6 – Cash Flow Valuation</dc:title>
  <dc:creator>rin2727</dc:creator>
  <cp:lastModifiedBy>Clint Smith</cp:lastModifiedBy>
  <cp:revision>38</cp:revision>
  <dcterms:created xsi:type="dcterms:W3CDTF">2011-02-11T14:35:33Z</dcterms:created>
  <dcterms:modified xsi:type="dcterms:W3CDTF">2014-06-28T15:48:27Z</dcterms:modified>
</cp:coreProperties>
</file>