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9906EE-061B-4376-A3A4-EB5A09C65D10}" type="datetimeFigureOut">
              <a:rPr lang="en-US" smtClean="0"/>
              <a:t>2/11/2011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3D314-1B1B-4B1A-94F7-C85BE4CDC2A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now I have brought in the crack Accounting Team from </a:t>
            </a:r>
            <a:r>
              <a:rPr lang="en-US" dirty="0" err="1" smtClean="0"/>
              <a:t>Dunder</a:t>
            </a:r>
            <a:r>
              <a:rPr lang="en-US" dirty="0" smtClean="0"/>
              <a:t>-Mifflin (oops, I mean </a:t>
            </a:r>
            <a:r>
              <a:rPr lang="en-US" dirty="0" err="1" smtClean="0"/>
              <a:t>Sabre</a:t>
            </a:r>
            <a:r>
              <a:rPr lang="en-US" dirty="0" smtClean="0"/>
              <a:t>) to help walk us through some of the</a:t>
            </a:r>
            <a:r>
              <a:rPr lang="en-US" baseline="0" dirty="0" smtClean="0"/>
              <a:t> financial statements and analysis of the information contained in them.</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Income Statement, which normally represents Revenues, which</a:t>
            </a:r>
            <a:r>
              <a:rPr lang="en-US" baseline="0" dirty="0" smtClean="0"/>
              <a:t> are the sales of goods and services, less Expenses like operating expenses and cost of goods sold.  Here Assets are represented by earned premium and investment income and Expenses are claims costs (loss and LAE), acquisition costs, debt repayment, and administrative expenses.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to the primary and supplemental financial statements there are additional filings that can provide external</a:t>
            </a:r>
            <a:r>
              <a:rPr lang="en-US" baseline="0" dirty="0" smtClean="0"/>
              <a:t> parties with information.  These include the three SEC Filings outlined above and the Company Annual Reports that typically provide a more narrative outline of company activities and can provide insight into management perspective.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Comparing financial</a:t>
            </a:r>
            <a:r>
              <a:rPr lang="en-US" baseline="0" dirty="0" smtClean="0"/>
              <a:t> statements between companies can be very difficult if they are vastly different in size.  While one company may be worth $1B, they may be less profitable or efficient on a percentage basis than a company one hundred times smaller.  To compare these two companies their financial statements are viewed as ratios, as detailed in Vertical Analysis and Ratio Analysis.  Further, analysts can use financial statements, especially when viewed as ratios, to identify patterns in financial statements and can then project those into the future.</a:t>
            </a:r>
          </a:p>
          <a:p>
            <a:endParaRPr lang="en-US" baseline="0" dirty="0" smtClean="0"/>
          </a:p>
          <a:p>
            <a:r>
              <a:rPr lang="en-US" baseline="0" dirty="0" smtClean="0"/>
              <a:t>Ratios are separated into four categories based on what they measure: Efficiency, Liquidity, Leverage, and Profitability.  Both the basic and broken down into their component pieces.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we need to understand</a:t>
            </a:r>
            <a:r>
              <a:rPr lang="en-US" baseline="0" dirty="0" smtClean="0"/>
              <a:t> what financing and accounting are and how they are used.  Quite simply, finance is a system to help organizations make decisions about assets and for customers, investors, and governments analyze the financial health of the organization.</a:t>
            </a:r>
          </a:p>
          <a:p>
            <a:endParaRPr lang="en-US" baseline="0" dirty="0" smtClean="0"/>
          </a:p>
          <a:p>
            <a:r>
              <a:rPr lang="en-US" baseline="0" dirty="0" smtClean="0"/>
              <a:t>Accounting is an extension of Finance in that it is the method of collecting and reporting data.</a:t>
            </a:r>
          </a:p>
          <a:p>
            <a:endParaRPr lang="en-US" baseline="0" dirty="0" smtClean="0"/>
          </a:p>
          <a:p>
            <a:r>
              <a:rPr lang="en-US" baseline="0" dirty="0" smtClean="0"/>
              <a:t>The data in the reports are used by a variety of people both internally and externally.</a:t>
            </a:r>
          </a:p>
        </p:txBody>
      </p:sp>
      <p:sp>
        <p:nvSpPr>
          <p:cNvPr id="4" name="Slide Number Placeholder 3"/>
          <p:cNvSpPr>
            <a:spLocks noGrp="1"/>
          </p:cNvSpPr>
          <p:nvPr>
            <p:ph type="sldNum" sz="quarter" idx="10"/>
          </p:nvPr>
        </p:nvSpPr>
        <p:spPr/>
        <p:txBody>
          <a:bodyPr/>
          <a:lstStyle/>
          <a:p>
            <a:fld id="{288AD50C-86E9-4785-8A52-B9917A5F2D7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why do we collect</a:t>
            </a:r>
            <a:r>
              <a:rPr lang="en-US" baseline="0" dirty="0" smtClean="0"/>
              <a:t> this information?  This answer is broken down into three main categories – maximizing shareholder wealth, to provide financial transparency, and to maintain ethical conduct while complying with statutory laws and regulation.</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Finance departments</a:t>
            </a:r>
            <a:r>
              <a:rPr lang="en-US" baseline="0" dirty="0" smtClean="0"/>
              <a:t> are actively involved in four key functions: working capital management, capital structure management, capital budgeting, and accounting.  All of these functions are outlined above.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GAAP Accounting is the system used for all non-government</a:t>
            </a:r>
            <a:r>
              <a:rPr lang="en-US" baseline="0" dirty="0" smtClean="0"/>
              <a:t> </a:t>
            </a:r>
            <a:r>
              <a:rPr lang="en-US" dirty="0" smtClean="0"/>
              <a:t>organizations and has been formed</a:t>
            </a:r>
            <a:r>
              <a:rPr lang="en-US" baseline="0" dirty="0" smtClean="0"/>
              <a:t> by private sector organizations under the SEC.  Insurers who are not publicly traded are not required to file GAAP financial statements, but many do.</a:t>
            </a:r>
          </a:p>
          <a:p>
            <a:endParaRPr lang="en-US" baseline="0" dirty="0" smtClean="0"/>
          </a:p>
          <a:p>
            <a:r>
              <a:rPr lang="en-US" baseline="0" dirty="0" smtClean="0"/>
              <a:t>GAAP has four main concepts that are outlined above.  The fourth, Accrual Basis versus Cash Basis accounting is important because of the way revenue and expenses are recognized.  Most organizations use Accrual Basis because revenue and expenses are recorded as the transaction or expense occurs.  Small businesses are the most frequent user of Cash Basis because it recognizes when cash actually changes hands.  This is important in cases where there is a large amount of cash receivable or when expenses are expected, but have not yet been paid.</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several key financial statements, the biggest</a:t>
            </a:r>
            <a:r>
              <a:rPr lang="en-US" baseline="0" dirty="0" smtClean="0"/>
              <a:t> of them being the Balance Sheet, which reports the company’s assets, liabilities, and owners’ equity on a given date.</a:t>
            </a:r>
          </a:p>
          <a:p>
            <a:endParaRPr lang="en-US" baseline="0" dirty="0" smtClean="0"/>
          </a:p>
          <a:p>
            <a:r>
              <a:rPr lang="en-US" baseline="0" dirty="0" smtClean="0"/>
              <a:t>Assets are broken down into current and non-current assets as outlined above with Liabilities broken down the same way.  Owners’ Equity is whatever remains after Liabilities are subtracted from Assets and also include any capital contributed by the owners and any earned retained after the sale for other purposes.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major</a:t>
            </a:r>
            <a:r>
              <a:rPr lang="en-US" baseline="0" dirty="0" smtClean="0"/>
              <a:t> financial statement is the Income Statement, which shows an organization’s profit or loss over a stated period by subtracting the Cost of Goods Sold, such as operating costs and the cost of inventory, from Revenue, which is the sale of products and services.  This is known as the Gross Profit because it does not reflect Operating Expenses, Gains, Losses, or Taxes.</a:t>
            </a:r>
          </a:p>
          <a:p>
            <a:endParaRPr lang="en-US" baseline="0" dirty="0" smtClean="0"/>
          </a:p>
          <a:p>
            <a:r>
              <a:rPr lang="en-US" baseline="0" dirty="0" smtClean="0"/>
              <a:t>These are reflected in the Operating Income formula an the Net Income Formula.  Gross Margin is also looked at the determine what percentage of sales is turned into profit.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Statement</a:t>
            </a:r>
            <a:r>
              <a:rPr lang="en-US" baseline="0" dirty="0" smtClean="0"/>
              <a:t> of Changes in Owners’ Equity and Statement of Cash Flows are supplemental financial statements.  They help further explain entries on the Balance Sheet and Income Statement and explained further above.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insurer’s do</a:t>
            </a:r>
            <a:r>
              <a:rPr lang="en-US" baseline="0" dirty="0" smtClean="0"/>
              <a:t> not sell “products” in the traditional sense, but policies in which premium is collected and earned over the coverage period the entries on their financial statements differ from most companies.</a:t>
            </a:r>
          </a:p>
          <a:p>
            <a:endParaRPr lang="en-US" baseline="0" dirty="0" smtClean="0"/>
          </a:p>
          <a:p>
            <a:r>
              <a:rPr lang="en-US" baseline="0" dirty="0" smtClean="0"/>
              <a:t>Assets, which normally represent current and non-current assets, are here comprised of Investments and Other Assets, which include items such as unearned premiums.</a:t>
            </a:r>
          </a:p>
          <a:p>
            <a:endParaRPr lang="en-US" baseline="0" dirty="0" smtClean="0"/>
          </a:p>
          <a:p>
            <a:r>
              <a:rPr lang="en-US" baseline="0" dirty="0" smtClean="0"/>
              <a:t>Liabilities, which are normally current and non-current liabilities, are here represented as unearned premium reserve and unpaid losses / loss adjustment expenses.</a:t>
            </a:r>
          </a:p>
          <a:p>
            <a:endParaRPr lang="en-US" baseline="0" dirty="0" smtClean="0"/>
          </a:p>
          <a:p>
            <a:r>
              <a:rPr lang="en-US" baseline="0" dirty="0" smtClean="0"/>
              <a:t>Policyholders’ Surplus is synonymous with Owners’ Equity in that it includes capital, retained earnings, and other accumulated income, but from an insurance point of view represents that sum of funds paid by policyholders above the losses incurred to date that can ultimately be used to pay for losses.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D19504-A0FE-446C-BF40-CF8263C42625}"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19504-A0FE-446C-BF40-CF8263C42625}"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19504-A0FE-446C-BF40-CF8263C42625}"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19504-A0FE-446C-BF40-CF8263C42625}"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D19504-A0FE-446C-BF40-CF8263C42625}"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D19504-A0FE-446C-BF40-CF8263C42625}" type="datetimeFigureOut">
              <a:rPr lang="en-US" smtClean="0"/>
              <a:t>2/11/2011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D19504-A0FE-446C-BF40-CF8263C42625}" type="datetimeFigureOut">
              <a:rPr lang="en-US" smtClean="0"/>
              <a:t>2/11/2011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D19504-A0FE-446C-BF40-CF8263C42625}" type="datetimeFigureOut">
              <a:rPr lang="en-US" smtClean="0"/>
              <a:t>2/11/2011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19504-A0FE-446C-BF40-CF8263C42625}" type="datetimeFigureOut">
              <a:rPr lang="en-US" smtClean="0"/>
              <a:t>2/11/2011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19504-A0FE-446C-BF40-CF8263C42625}" type="datetimeFigureOut">
              <a:rPr lang="en-US" smtClean="0"/>
              <a:t>2/11/2011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19504-A0FE-446C-BF40-CF8263C42625}" type="datetimeFigureOut">
              <a:rPr lang="en-US" smtClean="0"/>
              <a:t>2/11/2011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0D6AD-9837-4846-BC0F-543A4DFA98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19504-A0FE-446C-BF40-CF8263C42625}" type="datetimeFigureOut">
              <a:rPr lang="en-US" smtClean="0"/>
              <a:t>2/11/2011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0D6AD-9837-4846-BC0F-543A4DFA98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37360" y="381001"/>
            <a:ext cx="5638800" cy="761999"/>
          </a:xfrm>
          <a:prstGeom prst="rect">
            <a:avLst/>
          </a:prstGeom>
          <a:solidFill>
            <a:schemeClr val="bg1"/>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Session 2 - </a:t>
            </a:r>
            <a:r>
              <a:rPr lang="en-US" sz="4000" dirty="0" smtClean="0">
                <a:latin typeface="+mj-lt"/>
                <a:ea typeface="+mj-ea"/>
                <a:cs typeface="+mj-cs"/>
              </a:rPr>
              <a:t>March 8, 2011</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 name="Title 1"/>
          <p:cNvSpPr>
            <a:spLocks noGrp="1"/>
          </p:cNvSpPr>
          <p:nvPr>
            <p:ph type="ctrTitle"/>
          </p:nvPr>
        </p:nvSpPr>
        <p:spPr>
          <a:xfrm>
            <a:off x="762000" y="990600"/>
            <a:ext cx="7543800" cy="1295400"/>
          </a:xfrm>
        </p:spPr>
        <p:txBody>
          <a:bodyPr>
            <a:noAutofit/>
          </a:bodyPr>
          <a:lstStyle/>
          <a:p>
            <a:r>
              <a:rPr lang="en-US" sz="2600" dirty="0" smtClean="0"/>
              <a:t>Chapter 1 – Intro to Corporate Finance &amp; Accounting</a:t>
            </a:r>
            <a:br>
              <a:rPr lang="en-US" sz="2600" dirty="0" smtClean="0"/>
            </a:br>
            <a:r>
              <a:rPr lang="en-US" sz="2600" dirty="0" smtClean="0"/>
              <a:t>Chapter 2 – GAAP Financial Statements</a:t>
            </a:r>
            <a:br>
              <a:rPr lang="en-US" sz="2600" dirty="0" smtClean="0"/>
            </a:br>
            <a:r>
              <a:rPr lang="en-US" sz="2600" dirty="0" smtClean="0"/>
              <a:t>Chapter 3 – GAAP Financial Analysis</a:t>
            </a:r>
            <a:endParaRPr lang="en-US" sz="2600" dirty="0"/>
          </a:p>
        </p:txBody>
      </p:sp>
      <p:pic>
        <p:nvPicPr>
          <p:cNvPr id="9" name="Picture 8" descr="Dunder Mifflin Accounting Team.jpg"/>
          <p:cNvPicPr>
            <a:picLocks noChangeAspect="1"/>
          </p:cNvPicPr>
          <p:nvPr/>
        </p:nvPicPr>
        <p:blipFill>
          <a:blip r:embed="rId3" cstate="print"/>
          <a:stretch>
            <a:fillRect/>
          </a:stretch>
        </p:blipFill>
        <p:spPr>
          <a:xfrm>
            <a:off x="1097280" y="2362200"/>
            <a:ext cx="7010400" cy="4323080"/>
          </a:xfrm>
          <a:prstGeom prst="rect">
            <a:avLst/>
          </a:prstGeom>
        </p:spPr>
      </p:pic>
      <p:sp>
        <p:nvSpPr>
          <p:cNvPr id="10" name="Slide Number Placeholder 9"/>
          <p:cNvSpPr>
            <a:spLocks noGrp="1"/>
          </p:cNvSpPr>
          <p:nvPr>
            <p:ph type="sldNum" sz="quarter" idx="12"/>
          </p:nvPr>
        </p:nvSpPr>
        <p:spPr/>
        <p:txBody>
          <a:bodyPr/>
          <a:lstStyle/>
          <a:p>
            <a:fld id="{DD26710F-096F-40E8-B76B-EF69C67F41A1}" type="slidenum">
              <a:rPr lang="en-US" smtClean="0"/>
              <a:pPr/>
              <a:t>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Horizontal)">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2 – GAAP Financial Statements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Differences between GAAP and SAP for Insurers</a:t>
            </a:r>
          </a:p>
          <a:p>
            <a:pPr>
              <a:buNone/>
            </a:pPr>
            <a:endParaRPr lang="en-US" dirty="0" smtClean="0"/>
          </a:p>
        </p:txBody>
      </p:sp>
      <p:sp>
        <p:nvSpPr>
          <p:cNvPr id="4" name="TextBox 3"/>
          <p:cNvSpPr txBox="1"/>
          <p:nvPr/>
        </p:nvSpPr>
        <p:spPr>
          <a:xfrm>
            <a:off x="152400" y="1143000"/>
            <a:ext cx="8763000" cy="400110"/>
          </a:xfrm>
          <a:prstGeom prst="rect">
            <a:avLst/>
          </a:prstGeom>
          <a:noFill/>
        </p:spPr>
        <p:txBody>
          <a:bodyPr wrap="square" rtlCol="0">
            <a:spAutoFit/>
          </a:bodyPr>
          <a:lstStyle/>
          <a:p>
            <a:pPr algn="ctr"/>
            <a:r>
              <a:rPr lang="en-US" sz="2000" dirty="0" smtClean="0"/>
              <a:t>Income Statement:  Net Income = Revenues – Expenses</a:t>
            </a:r>
            <a:endParaRPr lang="en-US" sz="2000" dirty="0"/>
          </a:p>
        </p:txBody>
      </p:sp>
      <p:sp>
        <p:nvSpPr>
          <p:cNvPr id="6" name="TextBox 5"/>
          <p:cNvSpPr txBox="1"/>
          <p:nvPr/>
        </p:nvSpPr>
        <p:spPr>
          <a:xfrm>
            <a:off x="228600" y="1371600"/>
            <a:ext cx="8610600" cy="923330"/>
          </a:xfrm>
          <a:prstGeom prst="rect">
            <a:avLst/>
          </a:prstGeom>
          <a:noFill/>
        </p:spPr>
        <p:txBody>
          <a:bodyPr wrap="square" rtlCol="0">
            <a:spAutoFit/>
          </a:bodyPr>
          <a:lstStyle/>
          <a:p>
            <a:r>
              <a:rPr lang="en-US" u="sng" dirty="0" smtClean="0"/>
              <a:t>Revenues</a:t>
            </a:r>
          </a:p>
          <a:p>
            <a:pPr>
              <a:buFont typeface="Arial" pitchFamily="34" charset="0"/>
              <a:buChar char="•"/>
            </a:pPr>
            <a:r>
              <a:rPr lang="en-US" dirty="0" smtClean="0"/>
              <a:t>  Premium – the portion of premium earned</a:t>
            </a:r>
          </a:p>
          <a:p>
            <a:pPr>
              <a:buFont typeface="Arial" pitchFamily="34" charset="0"/>
              <a:buChar char="•"/>
            </a:pPr>
            <a:r>
              <a:rPr lang="en-US" dirty="0" smtClean="0"/>
              <a:t>  Investment Income – realized gains/losses generated through the sale of investments</a:t>
            </a:r>
          </a:p>
        </p:txBody>
      </p:sp>
      <p:sp>
        <p:nvSpPr>
          <p:cNvPr id="8" name="TextBox 7"/>
          <p:cNvSpPr txBox="1"/>
          <p:nvPr/>
        </p:nvSpPr>
        <p:spPr>
          <a:xfrm>
            <a:off x="228600" y="2362200"/>
            <a:ext cx="8610600" cy="1477328"/>
          </a:xfrm>
          <a:prstGeom prst="rect">
            <a:avLst/>
          </a:prstGeom>
          <a:noFill/>
        </p:spPr>
        <p:txBody>
          <a:bodyPr wrap="square" rtlCol="0">
            <a:spAutoFit/>
          </a:bodyPr>
          <a:lstStyle/>
          <a:p>
            <a:r>
              <a:rPr lang="en-US" u="sng" dirty="0" smtClean="0"/>
              <a:t>Expenses</a:t>
            </a:r>
          </a:p>
          <a:p>
            <a:pPr>
              <a:buFont typeface="Arial" pitchFamily="34" charset="0"/>
              <a:buChar char="•"/>
            </a:pPr>
            <a:r>
              <a:rPr lang="en-US" dirty="0" smtClean="0"/>
              <a:t>  Loss and LAE – payment of claims and the cost to adjust them</a:t>
            </a:r>
          </a:p>
          <a:p>
            <a:pPr>
              <a:buFont typeface="Arial" pitchFamily="34" charset="0"/>
              <a:buChar char="•"/>
            </a:pPr>
            <a:r>
              <a:rPr lang="en-US" dirty="0" smtClean="0"/>
              <a:t>  Acquisition Costs – the cost to acquire and underwrite business</a:t>
            </a:r>
          </a:p>
          <a:p>
            <a:pPr>
              <a:buFont typeface="Arial" pitchFamily="34" charset="0"/>
              <a:buChar char="•"/>
            </a:pPr>
            <a:r>
              <a:rPr lang="en-US" dirty="0" smtClean="0"/>
              <a:t>  Debt Repayment – the interest expense on outstanding debt</a:t>
            </a:r>
          </a:p>
          <a:p>
            <a:pPr>
              <a:buFont typeface="Arial" pitchFamily="34" charset="0"/>
              <a:buChar char="•"/>
            </a:pPr>
            <a:r>
              <a:rPr lang="en-US" dirty="0" smtClean="0"/>
              <a:t>  Administrative and Other Expenses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1+#ppt_w/2"/>
                                          </p:val>
                                        </p:tav>
                                        <p:tav tm="100000">
                                          <p:val>
                                            <p:strVal val="#ppt_x"/>
                                          </p:val>
                                        </p:tav>
                                      </p:tavLst>
                                    </p:anim>
                                    <p:anim calcmode="lin" valueType="num">
                                      <p:cBhvr additive="base">
                                        <p:cTn id="14"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2 – GAAP Financial Statements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Supplemental Sources of Financial Information</a:t>
            </a:r>
          </a:p>
          <a:p>
            <a:pPr>
              <a:buNone/>
            </a:pPr>
            <a:endParaRPr lang="en-US" dirty="0" smtClean="0"/>
          </a:p>
        </p:txBody>
      </p:sp>
      <p:sp>
        <p:nvSpPr>
          <p:cNvPr id="4" name="TextBox 3"/>
          <p:cNvSpPr txBox="1"/>
          <p:nvPr/>
        </p:nvSpPr>
        <p:spPr>
          <a:xfrm>
            <a:off x="228600" y="1143000"/>
            <a:ext cx="8686800" cy="400110"/>
          </a:xfrm>
          <a:prstGeom prst="rect">
            <a:avLst/>
          </a:prstGeom>
          <a:noFill/>
        </p:spPr>
        <p:txBody>
          <a:bodyPr wrap="square" rtlCol="0">
            <a:spAutoFit/>
          </a:bodyPr>
          <a:lstStyle/>
          <a:p>
            <a:r>
              <a:rPr lang="en-US" sz="2000" dirty="0" smtClean="0"/>
              <a:t>Securities and Exchange Commission (SEC) filings</a:t>
            </a:r>
            <a:endParaRPr lang="en-US" sz="2000" dirty="0"/>
          </a:p>
        </p:txBody>
      </p:sp>
      <p:sp>
        <p:nvSpPr>
          <p:cNvPr id="8" name="TextBox 7"/>
          <p:cNvSpPr txBox="1"/>
          <p:nvPr/>
        </p:nvSpPr>
        <p:spPr>
          <a:xfrm>
            <a:off x="381000" y="1447800"/>
            <a:ext cx="8305800" cy="3139321"/>
          </a:xfrm>
          <a:prstGeom prst="rect">
            <a:avLst/>
          </a:prstGeom>
          <a:noFill/>
        </p:spPr>
        <p:txBody>
          <a:bodyPr wrap="square" rtlCol="0">
            <a:spAutoFit/>
          </a:bodyPr>
          <a:lstStyle/>
          <a:p>
            <a:r>
              <a:rPr lang="en-US" u="sng" dirty="0" smtClean="0"/>
              <a:t>Form 10-K</a:t>
            </a:r>
          </a:p>
          <a:p>
            <a:pPr>
              <a:buFont typeface="Arial" pitchFamily="34" charset="0"/>
              <a:buChar char="•"/>
            </a:pPr>
            <a:r>
              <a:rPr lang="en-US" dirty="0" smtClean="0"/>
              <a:t>  Similar to company’s annual report, but contains more-detailed information about </a:t>
            </a:r>
          </a:p>
          <a:p>
            <a:r>
              <a:rPr lang="en-US" dirty="0" smtClean="0"/>
              <a:t>    company’s business, finances, and management in addition to company bylaws and   </a:t>
            </a:r>
          </a:p>
          <a:p>
            <a:r>
              <a:rPr lang="en-US" dirty="0" smtClean="0"/>
              <a:t>    legal documents.</a:t>
            </a:r>
          </a:p>
          <a:p>
            <a:r>
              <a:rPr lang="en-US" u="sng" dirty="0" smtClean="0"/>
              <a:t>Form 10-Q</a:t>
            </a:r>
          </a:p>
          <a:p>
            <a:pPr>
              <a:buFont typeface="Arial" pitchFamily="34" charset="0"/>
              <a:buChar char="•"/>
            </a:pPr>
            <a:r>
              <a:rPr lang="en-US" dirty="0" smtClean="0"/>
              <a:t>  Quarterly reports which are abbreviated 10-K forms.  Contains unaudited financial </a:t>
            </a:r>
          </a:p>
          <a:p>
            <a:r>
              <a:rPr lang="en-US" dirty="0" smtClean="0"/>
              <a:t>    statements, Management Discussion &amp; Analysis (MD&amp;A), and material events the </a:t>
            </a:r>
          </a:p>
          <a:p>
            <a:r>
              <a:rPr lang="en-US" dirty="0" smtClean="0"/>
              <a:t>    have occurred during the prior three months.</a:t>
            </a:r>
          </a:p>
          <a:p>
            <a:r>
              <a:rPr lang="en-US" u="sng" dirty="0" smtClean="0"/>
              <a:t>Form 8-K</a:t>
            </a:r>
          </a:p>
          <a:p>
            <a:pPr>
              <a:buFont typeface="Arial" pitchFamily="34" charset="0"/>
              <a:buChar char="•"/>
            </a:pPr>
            <a:r>
              <a:rPr lang="en-US" dirty="0" smtClean="0"/>
              <a:t>  Current report used to announce major events that shareholders should know about.  </a:t>
            </a:r>
          </a:p>
          <a:p>
            <a:r>
              <a:rPr lang="en-US" dirty="0" smtClean="0"/>
              <a:t>    Must be filed within four business days of the triggering event.</a:t>
            </a:r>
          </a:p>
        </p:txBody>
      </p:sp>
      <p:sp>
        <p:nvSpPr>
          <p:cNvPr id="7" name="TextBox 6"/>
          <p:cNvSpPr txBox="1"/>
          <p:nvPr/>
        </p:nvSpPr>
        <p:spPr>
          <a:xfrm>
            <a:off x="228600" y="4572000"/>
            <a:ext cx="8686800" cy="400110"/>
          </a:xfrm>
          <a:prstGeom prst="rect">
            <a:avLst/>
          </a:prstGeom>
          <a:noFill/>
        </p:spPr>
        <p:txBody>
          <a:bodyPr wrap="square" rtlCol="0">
            <a:spAutoFit/>
          </a:bodyPr>
          <a:lstStyle/>
          <a:p>
            <a:r>
              <a:rPr lang="en-US" sz="2000" dirty="0" smtClean="0"/>
              <a:t>Company Annual Reports</a:t>
            </a:r>
            <a:endParaRPr lang="en-US" sz="2000" dirty="0"/>
          </a:p>
        </p:txBody>
      </p:sp>
      <p:sp>
        <p:nvSpPr>
          <p:cNvPr id="9" name="TextBox 8"/>
          <p:cNvSpPr txBox="1"/>
          <p:nvPr/>
        </p:nvSpPr>
        <p:spPr>
          <a:xfrm>
            <a:off x="304800" y="4876800"/>
            <a:ext cx="8305800" cy="1477328"/>
          </a:xfrm>
          <a:prstGeom prst="rect">
            <a:avLst/>
          </a:prstGeom>
          <a:noFill/>
        </p:spPr>
        <p:txBody>
          <a:bodyPr wrap="square" rtlCol="0">
            <a:spAutoFit/>
          </a:bodyPr>
          <a:lstStyle/>
          <a:p>
            <a:pPr>
              <a:buFont typeface="Arial" pitchFamily="34" charset="0"/>
              <a:buChar char="•"/>
            </a:pPr>
            <a:r>
              <a:rPr lang="en-US" dirty="0" smtClean="0"/>
              <a:t>  Financial Statements and Notes – balance sheet, income statement, etc.</a:t>
            </a:r>
          </a:p>
          <a:p>
            <a:pPr>
              <a:buFont typeface="Arial" pitchFamily="34" charset="0"/>
              <a:buChar char="•"/>
            </a:pPr>
            <a:r>
              <a:rPr lang="en-US" dirty="0" smtClean="0"/>
              <a:t>  Auditor’s Report – auditor’s notes about company</a:t>
            </a:r>
          </a:p>
          <a:p>
            <a:pPr>
              <a:buFont typeface="Arial" pitchFamily="34" charset="0"/>
              <a:buChar char="•"/>
            </a:pPr>
            <a:r>
              <a:rPr lang="en-US" dirty="0" smtClean="0"/>
              <a:t>  Report of Management – report to statement users signed by chairman of the board </a:t>
            </a:r>
          </a:p>
          <a:p>
            <a:r>
              <a:rPr lang="en-US" dirty="0" smtClean="0"/>
              <a:t>    and the CFO acknowledging responsibility for quality and integrity of statements.</a:t>
            </a:r>
          </a:p>
          <a:p>
            <a:pPr>
              <a:buFont typeface="Arial" pitchFamily="34" charset="0"/>
              <a:buChar char="•"/>
            </a:pPr>
            <a:r>
              <a:rPr lang="en-US" dirty="0" smtClean="0"/>
              <a:t>  MD&amp;A – narrative explanation explaining company’s operating results and condition.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3 – GAAP Financial Statement Analysis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Financial Statement Analysis Techniques</a:t>
            </a:r>
          </a:p>
          <a:p>
            <a:pPr>
              <a:buNone/>
            </a:pPr>
            <a:endParaRPr lang="en-US" dirty="0" smtClean="0"/>
          </a:p>
        </p:txBody>
      </p:sp>
      <p:sp>
        <p:nvSpPr>
          <p:cNvPr id="4" name="TextBox 3"/>
          <p:cNvSpPr txBox="1"/>
          <p:nvPr/>
        </p:nvSpPr>
        <p:spPr>
          <a:xfrm>
            <a:off x="228600" y="1066800"/>
            <a:ext cx="8915400" cy="1815882"/>
          </a:xfrm>
          <a:prstGeom prst="rect">
            <a:avLst/>
          </a:prstGeom>
          <a:noFill/>
        </p:spPr>
        <p:txBody>
          <a:bodyPr wrap="square" rtlCol="0">
            <a:spAutoFit/>
          </a:bodyPr>
          <a:lstStyle/>
          <a:p>
            <a:pPr>
              <a:buFont typeface="Arial" pitchFamily="34" charset="0"/>
              <a:buChar char="•"/>
            </a:pPr>
            <a:r>
              <a:rPr lang="en-US" sz="1600" dirty="0" smtClean="0"/>
              <a:t>  Vertical Analysis – comparing common-size statements by expressing values as a percent </a:t>
            </a:r>
          </a:p>
          <a:p>
            <a:r>
              <a:rPr lang="en-US" sz="1600" dirty="0" smtClean="0"/>
              <a:t>    of another value, such as revenue or assets.  Allows for comparison among different </a:t>
            </a:r>
          </a:p>
          <a:p>
            <a:r>
              <a:rPr lang="en-US" sz="1600" dirty="0" smtClean="0"/>
              <a:t>    sized companies or identifying outlying values among competitors or against a benchmark.</a:t>
            </a:r>
          </a:p>
          <a:p>
            <a:pPr>
              <a:buFont typeface="Arial" pitchFamily="34" charset="0"/>
              <a:buChar char="•"/>
            </a:pPr>
            <a:r>
              <a:rPr lang="en-US" sz="1600" dirty="0" smtClean="0"/>
              <a:t>  Trend Analysis – uses period-to-period percentage changes in common-size statements to </a:t>
            </a:r>
          </a:p>
          <a:p>
            <a:r>
              <a:rPr lang="en-US" sz="1600" dirty="0" smtClean="0"/>
              <a:t>    identify patterns over time and project into the future.</a:t>
            </a:r>
          </a:p>
          <a:p>
            <a:pPr>
              <a:buFont typeface="Arial" pitchFamily="34" charset="0"/>
              <a:buChar char="•"/>
            </a:pPr>
            <a:r>
              <a:rPr lang="en-US" sz="1600" dirty="0" smtClean="0"/>
              <a:t>  Ratio Analysis – like vertical analysis, ratios can help compare a company to others or an </a:t>
            </a:r>
          </a:p>
          <a:p>
            <a:r>
              <a:rPr lang="en-US" sz="1600" dirty="0" smtClean="0"/>
              <a:t>    industry benchmark because ratios can be directly compared.  Separated into categories:</a:t>
            </a:r>
          </a:p>
        </p:txBody>
      </p:sp>
      <p:sp>
        <p:nvSpPr>
          <p:cNvPr id="12" name="TextBox 11"/>
          <p:cNvSpPr txBox="1"/>
          <p:nvPr/>
        </p:nvSpPr>
        <p:spPr>
          <a:xfrm>
            <a:off x="304800" y="6172200"/>
            <a:ext cx="8686800" cy="538609"/>
          </a:xfrm>
          <a:prstGeom prst="rect">
            <a:avLst/>
          </a:prstGeom>
          <a:noFill/>
        </p:spPr>
        <p:txBody>
          <a:bodyPr wrap="square" rtlCol="0">
            <a:spAutoFit/>
          </a:bodyPr>
          <a:lstStyle/>
          <a:p>
            <a:r>
              <a:rPr lang="en-US" sz="1400" dirty="0" smtClean="0"/>
              <a:t>ROA = Net Profit Margin x Asset Turnover Ratio = (Net Income ÷ Sales) x (Sales ÷ Total Assets)</a:t>
            </a:r>
          </a:p>
          <a:p>
            <a:r>
              <a:rPr lang="en-US" sz="1400" dirty="0" smtClean="0"/>
              <a:t>ROE = ROA x Equity Multiplier = (Net Income ÷ Sales) x (Sales ÷ Total Assets) x (Total Assets ÷ Equity)</a:t>
            </a:r>
            <a:r>
              <a:rPr lang="en-US" sz="1500" dirty="0" smtClean="0"/>
              <a:t> </a:t>
            </a:r>
            <a:endParaRPr lang="en-US" sz="1500" dirty="0"/>
          </a:p>
        </p:txBody>
      </p:sp>
      <p:grpSp>
        <p:nvGrpSpPr>
          <p:cNvPr id="5" name="Group 20"/>
          <p:cNvGrpSpPr/>
          <p:nvPr/>
        </p:nvGrpSpPr>
        <p:grpSpPr>
          <a:xfrm>
            <a:off x="152400" y="2819400"/>
            <a:ext cx="8991600" cy="3385542"/>
            <a:chOff x="152400" y="2819400"/>
            <a:chExt cx="8991600" cy="3385542"/>
          </a:xfrm>
        </p:grpSpPr>
        <p:sp>
          <p:nvSpPr>
            <p:cNvPr id="10" name="TextBox 9"/>
            <p:cNvSpPr txBox="1"/>
            <p:nvPr/>
          </p:nvSpPr>
          <p:spPr>
            <a:xfrm>
              <a:off x="152400" y="2819400"/>
              <a:ext cx="1752600" cy="2908489"/>
            </a:xfrm>
            <a:prstGeom prst="rect">
              <a:avLst/>
            </a:prstGeom>
            <a:noFill/>
          </p:spPr>
          <p:txBody>
            <a:bodyPr wrap="square" rtlCol="0">
              <a:spAutoFit/>
            </a:bodyPr>
            <a:lstStyle/>
            <a:p>
              <a:r>
                <a:rPr lang="en-US" sz="1500" dirty="0" smtClean="0"/>
                <a:t>Category</a:t>
              </a:r>
            </a:p>
            <a:p>
              <a:r>
                <a:rPr lang="en-US" sz="1500" dirty="0" smtClean="0"/>
                <a:t>Efficiency</a:t>
              </a:r>
            </a:p>
            <a:p>
              <a:endParaRPr lang="en-US" sz="1500" dirty="0" smtClean="0"/>
            </a:p>
            <a:p>
              <a:endParaRPr lang="en-US" sz="1500" dirty="0" smtClean="0"/>
            </a:p>
            <a:p>
              <a:r>
                <a:rPr lang="en-US" sz="1500" dirty="0" smtClean="0"/>
                <a:t>Liquidity</a:t>
              </a:r>
            </a:p>
            <a:p>
              <a:endParaRPr lang="en-US" sz="1500" dirty="0" smtClean="0"/>
            </a:p>
            <a:p>
              <a:r>
                <a:rPr lang="en-US" sz="1500" dirty="0" smtClean="0"/>
                <a:t>Leverage</a:t>
              </a:r>
            </a:p>
            <a:p>
              <a:endParaRPr lang="en-US" sz="1500" dirty="0" smtClean="0"/>
            </a:p>
            <a:p>
              <a:r>
                <a:rPr lang="en-US" sz="1500" dirty="0" smtClean="0"/>
                <a:t>Profitability</a:t>
              </a:r>
            </a:p>
            <a:p>
              <a:endParaRPr lang="en-US" sz="1600" dirty="0" smtClean="0"/>
            </a:p>
            <a:p>
              <a:endParaRPr lang="en-US" sz="1600" dirty="0" smtClean="0"/>
            </a:p>
            <a:p>
              <a:endParaRPr lang="en-US" sz="1600" dirty="0" smtClean="0"/>
            </a:p>
          </p:txBody>
        </p:sp>
        <p:sp>
          <p:nvSpPr>
            <p:cNvPr id="11" name="TextBox 10"/>
            <p:cNvSpPr txBox="1"/>
            <p:nvPr/>
          </p:nvSpPr>
          <p:spPr>
            <a:xfrm>
              <a:off x="1219200" y="2819400"/>
              <a:ext cx="7924800" cy="3385542"/>
            </a:xfrm>
            <a:prstGeom prst="rect">
              <a:avLst/>
            </a:prstGeom>
            <a:noFill/>
          </p:spPr>
          <p:txBody>
            <a:bodyPr wrap="square" rtlCol="0">
              <a:spAutoFit/>
            </a:bodyPr>
            <a:lstStyle/>
            <a:p>
              <a:r>
                <a:rPr lang="en-US" sz="1500" dirty="0" smtClean="0"/>
                <a:t>GAAP Measurement</a:t>
              </a:r>
            </a:p>
            <a:p>
              <a:r>
                <a:rPr lang="en-US" sz="1500" dirty="0" smtClean="0"/>
                <a:t>Accounts Receivable Turnover = Credit Sales ÷ Accounts Receivable</a:t>
              </a:r>
            </a:p>
            <a:p>
              <a:r>
                <a:rPr lang="en-US" sz="1500" dirty="0" smtClean="0"/>
                <a:t>Asset Turnover = Sales ÷ Total Assets</a:t>
              </a:r>
            </a:p>
            <a:p>
              <a:r>
                <a:rPr lang="en-US" sz="1500" dirty="0" smtClean="0"/>
                <a:t>Inventory Turnover = Cost of Goods Sold ÷ Inventory</a:t>
              </a:r>
            </a:p>
            <a:p>
              <a:r>
                <a:rPr lang="en-US" sz="1500" dirty="0" smtClean="0"/>
                <a:t>Current Ratio = Current Assets ÷ Current Liabilities</a:t>
              </a:r>
            </a:p>
            <a:p>
              <a:r>
                <a:rPr lang="en-US" sz="1500" dirty="0" smtClean="0"/>
                <a:t>Acid-Test or Quick Ratio = (Cash + Marketable Securities + Accounts Receivable) ÷ Current Liabilities</a:t>
              </a:r>
            </a:p>
            <a:p>
              <a:r>
                <a:rPr lang="en-US" sz="1500" dirty="0" smtClean="0"/>
                <a:t>Debt-to-Equity = Long-Term Debt </a:t>
              </a:r>
              <a:r>
                <a:rPr lang="en-US" sz="1600" dirty="0" smtClean="0"/>
                <a:t>÷ Shareholders’ Equity</a:t>
              </a:r>
              <a:endParaRPr lang="en-US" sz="1500" dirty="0" smtClean="0"/>
            </a:p>
            <a:p>
              <a:r>
                <a:rPr lang="en-US" sz="1500" dirty="0" smtClean="0"/>
                <a:t>Debt-to-Assets = Total Liabilities </a:t>
              </a:r>
              <a:r>
                <a:rPr lang="en-US" sz="1600" dirty="0" smtClean="0"/>
                <a:t>÷ Total Assets</a:t>
              </a:r>
              <a:endParaRPr lang="en-US" sz="1500" dirty="0" smtClean="0"/>
            </a:p>
            <a:p>
              <a:r>
                <a:rPr lang="en-US" sz="1500" dirty="0" smtClean="0"/>
                <a:t>Net Profit Margin = Net Income ÷ Sales = (Sales – Cost of Goods Sold – Expenses) ÷ Sales</a:t>
              </a:r>
            </a:p>
            <a:p>
              <a:r>
                <a:rPr lang="en-US" sz="1500" dirty="0" smtClean="0"/>
                <a:t>Return on Assets (ROA) = Net Income </a:t>
              </a:r>
              <a:r>
                <a:rPr lang="en-US" sz="1600" dirty="0" smtClean="0"/>
                <a:t>÷ Total Assets</a:t>
              </a:r>
              <a:endParaRPr lang="en-US" sz="1500" dirty="0" smtClean="0"/>
            </a:p>
            <a:p>
              <a:r>
                <a:rPr lang="en-US" sz="1500" dirty="0" smtClean="0"/>
                <a:t>Return on Equity (ROE) = Net Income </a:t>
              </a:r>
              <a:r>
                <a:rPr lang="en-US" sz="1600" dirty="0" smtClean="0"/>
                <a:t>÷ Shareholders’ Equity</a:t>
              </a:r>
              <a:endParaRPr lang="en-US" sz="1500" dirty="0" smtClean="0"/>
            </a:p>
            <a:p>
              <a:r>
                <a:rPr lang="en-US" sz="1500" dirty="0" smtClean="0"/>
                <a:t>DuPont Identity – looking at individual components of ROA and ROE to determine which factors of   </a:t>
              </a:r>
            </a:p>
            <a:p>
              <a:r>
                <a:rPr lang="en-US" sz="1500" dirty="0" smtClean="0"/>
                <a:t>      efficiency and leverage are driving returns.  ROA looks at efficiency of controlling expenses and </a:t>
              </a:r>
            </a:p>
            <a:p>
              <a:r>
                <a:rPr lang="en-US" sz="1500" dirty="0" smtClean="0"/>
                <a:t>      use of assets while ROE looks at ROA and uses equity multiplier to measure leverage.</a:t>
              </a:r>
            </a:p>
          </p:txBody>
        </p:sp>
        <p:cxnSp>
          <p:nvCxnSpPr>
            <p:cNvPr id="14" name="Straight Connector 13"/>
            <p:cNvCxnSpPr/>
            <p:nvPr/>
          </p:nvCxnSpPr>
          <p:spPr>
            <a:xfrm>
              <a:off x="152400" y="3810000"/>
              <a:ext cx="8686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2400" y="4267200"/>
              <a:ext cx="8686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 y="4724400"/>
              <a:ext cx="8686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 y="3124200"/>
              <a:ext cx="8686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 – Introduction to Corporate Finance and Accounting</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Purpose of Finance</a:t>
            </a:r>
          </a:p>
          <a:p>
            <a:pPr>
              <a:buNone/>
            </a:pPr>
            <a:endParaRPr lang="en-US" dirty="0" smtClean="0"/>
          </a:p>
        </p:txBody>
      </p:sp>
      <p:sp>
        <p:nvSpPr>
          <p:cNvPr id="31" name="TextBox 30"/>
          <p:cNvSpPr txBox="1"/>
          <p:nvPr/>
        </p:nvSpPr>
        <p:spPr>
          <a:xfrm>
            <a:off x="533400" y="1219200"/>
            <a:ext cx="6934200" cy="2031325"/>
          </a:xfrm>
          <a:prstGeom prst="rect">
            <a:avLst/>
          </a:prstGeom>
          <a:noFill/>
        </p:spPr>
        <p:txBody>
          <a:bodyPr wrap="square" rtlCol="0">
            <a:spAutoFit/>
          </a:bodyPr>
          <a:lstStyle/>
          <a:p>
            <a:pPr>
              <a:buFont typeface="Arial" pitchFamily="34" charset="0"/>
              <a:buChar char="•"/>
            </a:pPr>
            <a:r>
              <a:rPr lang="en-US" dirty="0" smtClean="0"/>
              <a:t>  To determine value and make decisions about money, banking, credit, </a:t>
            </a:r>
          </a:p>
          <a:p>
            <a:r>
              <a:rPr lang="en-US" dirty="0" smtClean="0"/>
              <a:t>    investments, and other assets.</a:t>
            </a:r>
          </a:p>
          <a:p>
            <a:pPr>
              <a:buFont typeface="Arial" pitchFamily="34" charset="0"/>
              <a:buChar char="•"/>
            </a:pPr>
            <a:r>
              <a:rPr lang="en-US" dirty="0" smtClean="0"/>
              <a:t>  Provides structure for analyzing the financial status of an organization, </a:t>
            </a:r>
          </a:p>
          <a:p>
            <a:r>
              <a:rPr lang="en-US" dirty="0" smtClean="0"/>
              <a:t>    its customers, and its competitors.</a:t>
            </a:r>
          </a:p>
          <a:p>
            <a:pPr>
              <a:buFont typeface="Arial" pitchFamily="34" charset="0"/>
              <a:buChar char="•"/>
            </a:pPr>
            <a:r>
              <a:rPr lang="en-US" dirty="0" smtClean="0"/>
              <a:t>  Finance concerns a corporation’s investing and financing decisions.</a:t>
            </a:r>
          </a:p>
          <a:p>
            <a:pPr>
              <a:buFont typeface="Arial" pitchFamily="34" charset="0"/>
              <a:buChar char="•"/>
            </a:pPr>
            <a:r>
              <a:rPr lang="en-US" dirty="0" smtClean="0"/>
              <a:t>  Accounting is related to finance, but focuses on gathering and </a:t>
            </a:r>
          </a:p>
          <a:p>
            <a:r>
              <a:rPr lang="en-US" dirty="0" smtClean="0"/>
              <a:t>    reporting financial data to support decision making.</a:t>
            </a:r>
            <a:endParaRPr lang="en-US" dirty="0"/>
          </a:p>
        </p:txBody>
      </p:sp>
      <p:sp>
        <p:nvSpPr>
          <p:cNvPr id="33" name="Content Placeholder 2"/>
          <p:cNvSpPr txBox="1">
            <a:spLocks/>
          </p:cNvSpPr>
          <p:nvPr/>
        </p:nvSpPr>
        <p:spPr>
          <a:xfrm>
            <a:off x="152400" y="3352800"/>
            <a:ext cx="8839200" cy="5334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Users of Finance Information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4" name="TextBox 33"/>
          <p:cNvSpPr txBox="1"/>
          <p:nvPr/>
        </p:nvSpPr>
        <p:spPr>
          <a:xfrm>
            <a:off x="533400" y="3886200"/>
            <a:ext cx="6934200" cy="2585323"/>
          </a:xfrm>
          <a:prstGeom prst="rect">
            <a:avLst/>
          </a:prstGeom>
          <a:noFill/>
        </p:spPr>
        <p:txBody>
          <a:bodyPr wrap="square" rtlCol="0">
            <a:spAutoFit/>
          </a:bodyPr>
          <a:lstStyle/>
          <a:p>
            <a:pPr>
              <a:buFont typeface="Arial" pitchFamily="34" charset="0"/>
              <a:buChar char="•"/>
            </a:pPr>
            <a:r>
              <a:rPr lang="en-US" dirty="0" smtClean="0"/>
              <a:t>  Management – make decisions related to the company’s finances</a:t>
            </a:r>
          </a:p>
          <a:p>
            <a:pPr>
              <a:buFont typeface="Arial" pitchFamily="34" charset="0"/>
              <a:buChar char="•"/>
            </a:pPr>
            <a:r>
              <a:rPr lang="en-US" dirty="0" smtClean="0"/>
              <a:t>  Investors – compared health of one company to another and </a:t>
            </a:r>
          </a:p>
          <a:p>
            <a:r>
              <a:rPr lang="en-US" dirty="0" smtClean="0"/>
              <a:t>   determine which company to invest in.</a:t>
            </a:r>
          </a:p>
          <a:p>
            <a:pPr>
              <a:buFont typeface="Arial" pitchFamily="34" charset="0"/>
              <a:buChar char="•"/>
            </a:pPr>
            <a:r>
              <a:rPr lang="en-US" dirty="0" smtClean="0"/>
              <a:t>  Producers – decide which company to place business with based on </a:t>
            </a:r>
          </a:p>
          <a:p>
            <a:r>
              <a:rPr lang="en-US" dirty="0" smtClean="0"/>
              <a:t>    the financial health of the respective companies.</a:t>
            </a:r>
          </a:p>
          <a:p>
            <a:pPr>
              <a:buFont typeface="Arial" pitchFamily="34" charset="0"/>
              <a:buChar char="•"/>
            </a:pPr>
            <a:r>
              <a:rPr lang="en-US" dirty="0" smtClean="0"/>
              <a:t>  Underwriters – use a company’s financial health to determine how </a:t>
            </a:r>
          </a:p>
          <a:p>
            <a:r>
              <a:rPr lang="en-US" dirty="0" smtClean="0"/>
              <a:t>    risky a company is and determine rates using this info.</a:t>
            </a:r>
          </a:p>
          <a:p>
            <a:pPr>
              <a:buFont typeface="Arial" pitchFamily="34" charset="0"/>
              <a:buChar char="•"/>
            </a:pPr>
            <a:r>
              <a:rPr lang="en-US" dirty="0" smtClean="0"/>
              <a:t>  Claims – during investigation of loss should examine a person or </a:t>
            </a:r>
          </a:p>
          <a:p>
            <a:r>
              <a:rPr lang="en-US" dirty="0" smtClean="0"/>
              <a:t>    company’s financial health to determine if moral hazard is an issue.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left)">
                                      <p:cBhvr>
                                        <p:cTn id="12"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 – Introduction to Corporate Finance and Accounting</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Goals of Finance and Accounting</a:t>
            </a:r>
          </a:p>
          <a:p>
            <a:pPr>
              <a:buNone/>
            </a:pPr>
            <a:endParaRPr lang="en-US" dirty="0" smtClean="0"/>
          </a:p>
        </p:txBody>
      </p:sp>
      <p:sp>
        <p:nvSpPr>
          <p:cNvPr id="31" name="TextBox 30"/>
          <p:cNvSpPr txBox="1"/>
          <p:nvPr/>
        </p:nvSpPr>
        <p:spPr>
          <a:xfrm>
            <a:off x="533400" y="1143000"/>
            <a:ext cx="8077200" cy="3508653"/>
          </a:xfrm>
          <a:prstGeom prst="rect">
            <a:avLst/>
          </a:prstGeom>
          <a:noFill/>
        </p:spPr>
        <p:txBody>
          <a:bodyPr wrap="square" rtlCol="0">
            <a:spAutoFit/>
          </a:bodyPr>
          <a:lstStyle/>
          <a:p>
            <a:pPr>
              <a:buFont typeface="Arial" pitchFamily="34" charset="0"/>
              <a:buChar char="•"/>
            </a:pPr>
            <a:r>
              <a:rPr lang="en-US" dirty="0" smtClean="0"/>
              <a:t>  Maximize Shareholder Wealth – decisions should be made that maximize profit, </a:t>
            </a:r>
          </a:p>
          <a:p>
            <a:r>
              <a:rPr lang="en-US" dirty="0" smtClean="0"/>
              <a:t>    thereby increase a company’s value and the value of shares.</a:t>
            </a:r>
          </a:p>
          <a:p>
            <a:endParaRPr lang="en-US" dirty="0" smtClean="0"/>
          </a:p>
          <a:p>
            <a:pPr>
              <a:buFont typeface="Arial" pitchFamily="34" charset="0"/>
              <a:buChar char="•"/>
            </a:pPr>
            <a:r>
              <a:rPr lang="en-US" dirty="0" smtClean="0"/>
              <a:t>  Financial Transparency – not only do companies have to meet regulatory   </a:t>
            </a:r>
          </a:p>
          <a:p>
            <a:r>
              <a:rPr lang="en-US" dirty="0" smtClean="0"/>
              <a:t>    requirements in publishing financial data, they must also satisfy investor’s need</a:t>
            </a:r>
          </a:p>
          <a:p>
            <a:r>
              <a:rPr lang="en-US" dirty="0" smtClean="0"/>
              <a:t>    for information to ensure the company is performing well and that management is </a:t>
            </a:r>
          </a:p>
          <a:p>
            <a:r>
              <a:rPr lang="en-US" dirty="0" smtClean="0"/>
              <a:t>    looking out for the best interests of the company.</a:t>
            </a:r>
          </a:p>
          <a:p>
            <a:r>
              <a:rPr lang="en-US" dirty="0" smtClean="0"/>
              <a:t>  </a:t>
            </a:r>
          </a:p>
          <a:p>
            <a:pPr>
              <a:buFont typeface="Arial" pitchFamily="34" charset="0"/>
              <a:buChar char="•"/>
            </a:pPr>
            <a:r>
              <a:rPr lang="en-US" dirty="0" smtClean="0"/>
              <a:t>  Ethical Conduct – Sarbanes-Oxley requires corporations to include code of ethics in </a:t>
            </a:r>
          </a:p>
          <a:p>
            <a:r>
              <a:rPr lang="en-US" dirty="0" smtClean="0"/>
              <a:t>    financial statements that apply to CEO, CFO, and Chief Accounting Officer.</a:t>
            </a:r>
          </a:p>
          <a:p>
            <a:r>
              <a:rPr lang="en-US" sz="1400" dirty="0" smtClean="0"/>
              <a:t>  </a:t>
            </a:r>
          </a:p>
          <a:p>
            <a:pPr lvl="1">
              <a:buFont typeface="Wingdings" pitchFamily="2" charset="2"/>
              <a:buChar char="ü"/>
            </a:pPr>
            <a:r>
              <a:rPr lang="en-US" sz="1400" dirty="0" smtClean="0"/>
              <a:t>Sarbanes-Oxley Act of 2002 is a federal statute governing corporate directors on investor protection </a:t>
            </a:r>
          </a:p>
          <a:p>
            <a:pPr lvl="1"/>
            <a:r>
              <a:rPr lang="en-US" sz="1400" dirty="0" smtClean="0"/>
              <a:t>      and internal controls while outlining civil and criminal penalties for violating the law.</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 – Introduction to Corporate Finance and Accounting</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Key Activities of Finance Departments</a:t>
            </a:r>
          </a:p>
          <a:p>
            <a:pPr>
              <a:buNone/>
            </a:pPr>
            <a:endParaRPr lang="en-US" dirty="0" smtClean="0"/>
          </a:p>
        </p:txBody>
      </p:sp>
      <p:sp>
        <p:nvSpPr>
          <p:cNvPr id="31" name="TextBox 30"/>
          <p:cNvSpPr txBox="1"/>
          <p:nvPr/>
        </p:nvSpPr>
        <p:spPr>
          <a:xfrm>
            <a:off x="533400" y="1143000"/>
            <a:ext cx="8077200" cy="923330"/>
          </a:xfrm>
          <a:prstGeom prst="rect">
            <a:avLst/>
          </a:prstGeom>
          <a:noFill/>
        </p:spPr>
        <p:txBody>
          <a:bodyPr wrap="square" rtlCol="0">
            <a:spAutoFit/>
          </a:bodyPr>
          <a:lstStyle/>
          <a:p>
            <a:pPr>
              <a:buFont typeface="Arial" pitchFamily="34" charset="0"/>
              <a:buChar char="•"/>
            </a:pPr>
            <a:r>
              <a:rPr lang="en-US" dirty="0" smtClean="0"/>
              <a:t>  Working Capital Management – responsible for short-term needs for cash and </a:t>
            </a:r>
          </a:p>
          <a:p>
            <a:r>
              <a:rPr lang="en-US" dirty="0" smtClean="0"/>
              <a:t>    other resources.  Current Assets include cash, accounts receivable, marketable </a:t>
            </a:r>
          </a:p>
          <a:p>
            <a:r>
              <a:rPr lang="en-US" dirty="0" smtClean="0"/>
              <a:t>    securities, and inventory.</a:t>
            </a:r>
            <a:endParaRPr lang="en-US" sz="1400" dirty="0"/>
          </a:p>
        </p:txBody>
      </p:sp>
      <p:sp>
        <p:nvSpPr>
          <p:cNvPr id="7" name="TextBox 6"/>
          <p:cNvSpPr txBox="1"/>
          <p:nvPr/>
        </p:nvSpPr>
        <p:spPr>
          <a:xfrm>
            <a:off x="381000" y="2438400"/>
            <a:ext cx="8610600" cy="523220"/>
          </a:xfrm>
          <a:prstGeom prst="rect">
            <a:avLst/>
          </a:prstGeom>
          <a:noFill/>
        </p:spPr>
        <p:txBody>
          <a:bodyPr wrap="square" rtlCol="0">
            <a:spAutoFit/>
          </a:bodyPr>
          <a:lstStyle/>
          <a:p>
            <a:pPr>
              <a:buFont typeface="Wingdings" pitchFamily="2" charset="2"/>
              <a:buChar char="ü"/>
            </a:pPr>
            <a:r>
              <a:rPr lang="en-US" sz="1400" dirty="0" smtClean="0"/>
              <a:t>  Current Assets include cash, accounts receivable, marketable securities, and inventory.</a:t>
            </a:r>
          </a:p>
          <a:p>
            <a:pPr>
              <a:buFont typeface="Wingdings" pitchFamily="2" charset="2"/>
              <a:buChar char="ü"/>
            </a:pPr>
            <a:r>
              <a:rPr lang="en-US" sz="1400" dirty="0" smtClean="0"/>
              <a:t>  Current Liabilities include amounts owed to suppliers / employees and the portion of loans due within one year.</a:t>
            </a:r>
            <a:endParaRPr lang="en-US" sz="1400" dirty="0"/>
          </a:p>
        </p:txBody>
      </p:sp>
      <p:sp>
        <p:nvSpPr>
          <p:cNvPr id="10" name="TextBox 9"/>
          <p:cNvSpPr txBox="1"/>
          <p:nvPr/>
        </p:nvSpPr>
        <p:spPr>
          <a:xfrm>
            <a:off x="533400" y="2057400"/>
            <a:ext cx="8001000" cy="353943"/>
          </a:xfrm>
          <a:prstGeom prst="rect">
            <a:avLst/>
          </a:prstGeom>
          <a:noFill/>
        </p:spPr>
        <p:txBody>
          <a:bodyPr wrap="square" rtlCol="0">
            <a:spAutoFit/>
          </a:bodyPr>
          <a:lstStyle/>
          <a:p>
            <a:pPr algn="ctr"/>
            <a:r>
              <a:rPr lang="en-US" sz="1700" dirty="0" smtClean="0"/>
              <a:t>Working Capital = Current Assets – Current Liabilities</a:t>
            </a:r>
            <a:endParaRPr lang="en-US" sz="1700" dirty="0"/>
          </a:p>
        </p:txBody>
      </p:sp>
      <p:sp>
        <p:nvSpPr>
          <p:cNvPr id="11" name="TextBox 10"/>
          <p:cNvSpPr txBox="1"/>
          <p:nvPr/>
        </p:nvSpPr>
        <p:spPr>
          <a:xfrm>
            <a:off x="533400" y="3124200"/>
            <a:ext cx="8077200" cy="646331"/>
          </a:xfrm>
          <a:prstGeom prst="rect">
            <a:avLst/>
          </a:prstGeom>
          <a:noFill/>
        </p:spPr>
        <p:txBody>
          <a:bodyPr wrap="square" rtlCol="0">
            <a:spAutoFit/>
          </a:bodyPr>
          <a:lstStyle/>
          <a:p>
            <a:pPr>
              <a:buFont typeface="Arial" pitchFamily="34" charset="0"/>
              <a:buChar char="•"/>
            </a:pPr>
            <a:r>
              <a:rPr lang="en-US" dirty="0" smtClean="0"/>
              <a:t>  Capital Structure Management – determining how much capital will be financed </a:t>
            </a:r>
          </a:p>
          <a:p>
            <a:r>
              <a:rPr lang="en-US" dirty="0" smtClean="0"/>
              <a:t>    through borrowing (debt instruments like bonds or loans) or through sale of stock.</a:t>
            </a:r>
            <a:endParaRPr lang="en-US" sz="1400" dirty="0"/>
          </a:p>
        </p:txBody>
      </p:sp>
      <p:sp>
        <p:nvSpPr>
          <p:cNvPr id="12" name="TextBox 11"/>
          <p:cNvSpPr txBox="1"/>
          <p:nvPr/>
        </p:nvSpPr>
        <p:spPr>
          <a:xfrm>
            <a:off x="533400" y="3886200"/>
            <a:ext cx="8229600" cy="646331"/>
          </a:xfrm>
          <a:prstGeom prst="rect">
            <a:avLst/>
          </a:prstGeom>
          <a:noFill/>
        </p:spPr>
        <p:txBody>
          <a:bodyPr wrap="square" rtlCol="0">
            <a:spAutoFit/>
          </a:bodyPr>
          <a:lstStyle/>
          <a:p>
            <a:pPr>
              <a:buFont typeface="Arial" pitchFamily="34" charset="0"/>
              <a:buChar char="•"/>
            </a:pPr>
            <a:r>
              <a:rPr lang="en-US" dirty="0" smtClean="0"/>
              <a:t>  Capital Budgeting – planning and managing long-term tangible and intangible assets </a:t>
            </a:r>
          </a:p>
          <a:p>
            <a:r>
              <a:rPr lang="en-US" dirty="0" smtClean="0"/>
              <a:t>    to provide assets with greater benefit than cost.</a:t>
            </a:r>
            <a:endParaRPr lang="en-US" sz="1400" dirty="0"/>
          </a:p>
        </p:txBody>
      </p:sp>
      <p:sp>
        <p:nvSpPr>
          <p:cNvPr id="13" name="TextBox 12"/>
          <p:cNvSpPr txBox="1"/>
          <p:nvPr/>
        </p:nvSpPr>
        <p:spPr>
          <a:xfrm>
            <a:off x="533400" y="4572000"/>
            <a:ext cx="8229600" cy="646331"/>
          </a:xfrm>
          <a:prstGeom prst="rect">
            <a:avLst/>
          </a:prstGeom>
          <a:noFill/>
        </p:spPr>
        <p:txBody>
          <a:bodyPr wrap="square" rtlCol="0">
            <a:spAutoFit/>
          </a:bodyPr>
          <a:lstStyle/>
          <a:p>
            <a:pPr>
              <a:buFont typeface="Arial" pitchFamily="34" charset="0"/>
              <a:buChar char="•"/>
            </a:pPr>
            <a:r>
              <a:rPr lang="en-US" dirty="0" smtClean="0"/>
              <a:t>  Accounting – focuses on accumulating and reporting financial data for internal and </a:t>
            </a:r>
          </a:p>
          <a:p>
            <a:r>
              <a:rPr lang="en-US" dirty="0" smtClean="0"/>
              <a:t>    external use.</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1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 – Introduction to Corporate Finance and Accounting</a:t>
            </a:r>
            <a:endParaRPr lang="en-US" sz="2000" u="sng" dirty="0"/>
          </a:p>
        </p:txBody>
      </p:sp>
      <p:sp>
        <p:nvSpPr>
          <p:cNvPr id="3" name="Content Placeholder 2"/>
          <p:cNvSpPr>
            <a:spLocks noGrp="1"/>
          </p:cNvSpPr>
          <p:nvPr>
            <p:ph idx="1"/>
          </p:nvPr>
        </p:nvSpPr>
        <p:spPr>
          <a:xfrm>
            <a:off x="152400" y="609600"/>
            <a:ext cx="8839200" cy="533400"/>
          </a:xfrm>
        </p:spPr>
        <p:txBody>
          <a:bodyPr>
            <a:normAutofit fontScale="85000" lnSpcReduction="10000"/>
          </a:bodyPr>
          <a:lstStyle/>
          <a:p>
            <a:pPr algn="ctr">
              <a:buNone/>
            </a:pPr>
            <a:r>
              <a:rPr lang="en-US" dirty="0" smtClean="0"/>
              <a:t>Generally Accepted Accounting Principles (GAAP) Accounting</a:t>
            </a:r>
          </a:p>
          <a:p>
            <a:pPr>
              <a:buNone/>
            </a:pPr>
            <a:endParaRPr lang="en-US" dirty="0" smtClean="0"/>
          </a:p>
        </p:txBody>
      </p:sp>
      <p:sp>
        <p:nvSpPr>
          <p:cNvPr id="15" name="TextBox 14"/>
          <p:cNvSpPr txBox="1"/>
          <p:nvPr/>
        </p:nvSpPr>
        <p:spPr>
          <a:xfrm>
            <a:off x="381000" y="1066800"/>
            <a:ext cx="8534400" cy="646331"/>
          </a:xfrm>
          <a:prstGeom prst="rect">
            <a:avLst/>
          </a:prstGeom>
          <a:noFill/>
        </p:spPr>
        <p:txBody>
          <a:bodyPr wrap="square" rtlCol="0">
            <a:spAutoFit/>
          </a:bodyPr>
          <a:lstStyle/>
          <a:p>
            <a:pPr>
              <a:buFont typeface="Arial" pitchFamily="34" charset="0"/>
              <a:buChar char="•"/>
            </a:pPr>
            <a:r>
              <a:rPr lang="en-US" dirty="0" smtClean="0"/>
              <a:t>  Used by most non-governmental organization to produce financial statements to ensure consistency by creating a common set of accounting standards and procedures.</a:t>
            </a:r>
          </a:p>
        </p:txBody>
      </p:sp>
      <p:sp>
        <p:nvSpPr>
          <p:cNvPr id="16" name="TextBox 15"/>
          <p:cNvSpPr txBox="1"/>
          <p:nvPr/>
        </p:nvSpPr>
        <p:spPr>
          <a:xfrm>
            <a:off x="381000" y="1752600"/>
            <a:ext cx="8534400" cy="2339102"/>
          </a:xfrm>
          <a:prstGeom prst="rect">
            <a:avLst/>
          </a:prstGeom>
          <a:noFill/>
        </p:spPr>
        <p:txBody>
          <a:bodyPr wrap="square" rtlCol="0">
            <a:spAutoFit/>
          </a:bodyPr>
          <a:lstStyle/>
          <a:p>
            <a:pPr>
              <a:buFont typeface="Arial" pitchFamily="34" charset="0"/>
              <a:buChar char="•"/>
            </a:pPr>
            <a:r>
              <a:rPr lang="en-US" dirty="0" smtClean="0"/>
              <a:t>  Important Concepts:</a:t>
            </a:r>
          </a:p>
          <a:p>
            <a:pPr lvl="1">
              <a:buFont typeface="Arial" pitchFamily="34" charset="0"/>
              <a:buChar char="•"/>
            </a:pPr>
            <a:r>
              <a:rPr lang="en-US" sz="1600" dirty="0" smtClean="0"/>
              <a:t>  Cost Principle – organization’s assets are recorded at purchase price, not what they can be </a:t>
            </a:r>
          </a:p>
          <a:p>
            <a:pPr lvl="1"/>
            <a:r>
              <a:rPr lang="en-US" sz="1600" dirty="0" smtClean="0"/>
              <a:t>    sold at or replaced for.</a:t>
            </a:r>
          </a:p>
          <a:p>
            <a:pPr lvl="1">
              <a:buFont typeface="Arial" pitchFamily="34" charset="0"/>
              <a:buChar char="•"/>
            </a:pPr>
            <a:r>
              <a:rPr lang="en-US" sz="1600" dirty="0" smtClean="0"/>
              <a:t>  Revenue Recognition – requires revenues to be recognized at the time services are rendered </a:t>
            </a:r>
          </a:p>
          <a:p>
            <a:pPr lvl="1"/>
            <a:r>
              <a:rPr lang="en-US" sz="1600" dirty="0" smtClean="0"/>
              <a:t>    or goods are sold.</a:t>
            </a:r>
          </a:p>
          <a:p>
            <a:pPr lvl="1">
              <a:buFont typeface="Arial" pitchFamily="34" charset="0"/>
              <a:buChar char="•"/>
            </a:pPr>
            <a:r>
              <a:rPr lang="en-US" sz="1600" dirty="0" smtClean="0"/>
              <a:t>  Matching Principle – expenses incurred in generating revenues are matched against those </a:t>
            </a:r>
          </a:p>
          <a:p>
            <a:pPr lvl="1"/>
            <a:r>
              <a:rPr lang="en-US" sz="1600" dirty="0" smtClean="0"/>
              <a:t>    revenues to help measure a activity’s profitability.</a:t>
            </a:r>
          </a:p>
          <a:p>
            <a:pPr lvl="1">
              <a:buFont typeface="Arial" pitchFamily="34" charset="0"/>
              <a:buChar char="•"/>
            </a:pPr>
            <a:r>
              <a:rPr lang="en-US" sz="1600" dirty="0" smtClean="0"/>
              <a:t>  Accrual vs. Cash Basis Accounting – which one is used determined when revenues and </a:t>
            </a:r>
          </a:p>
          <a:p>
            <a:pPr lvl="1"/>
            <a:r>
              <a:rPr lang="en-US" sz="1600" dirty="0" smtClean="0"/>
              <a:t>    expenses are recognized.</a:t>
            </a:r>
          </a:p>
        </p:txBody>
      </p:sp>
      <p:grpSp>
        <p:nvGrpSpPr>
          <p:cNvPr id="4" name="Group 23"/>
          <p:cNvGrpSpPr/>
          <p:nvPr/>
        </p:nvGrpSpPr>
        <p:grpSpPr>
          <a:xfrm>
            <a:off x="1524000" y="4038600"/>
            <a:ext cx="6477000" cy="830997"/>
            <a:chOff x="1524000" y="4038600"/>
            <a:chExt cx="6477000" cy="830997"/>
          </a:xfrm>
        </p:grpSpPr>
        <p:sp>
          <p:nvSpPr>
            <p:cNvPr id="17" name="TextBox 16"/>
            <p:cNvSpPr txBox="1"/>
            <p:nvPr/>
          </p:nvSpPr>
          <p:spPr>
            <a:xfrm>
              <a:off x="1524000" y="4038600"/>
              <a:ext cx="6324600" cy="830997"/>
            </a:xfrm>
            <a:prstGeom prst="rect">
              <a:avLst/>
            </a:prstGeom>
            <a:noFill/>
          </p:spPr>
          <p:txBody>
            <a:bodyPr wrap="square" rtlCol="0">
              <a:spAutoFit/>
            </a:bodyPr>
            <a:lstStyle/>
            <a:p>
              <a:pPr algn="r"/>
              <a:r>
                <a:rPr lang="en-US" sz="1600" dirty="0" smtClean="0"/>
                <a:t>Accrual Basis                         Cash Basis</a:t>
              </a:r>
            </a:p>
            <a:p>
              <a:pPr algn="r"/>
              <a:r>
                <a:rPr lang="en-US" sz="1600" dirty="0" smtClean="0"/>
                <a:t>Revenue Recognition                 When sale is made    When cash is received</a:t>
              </a:r>
            </a:p>
            <a:p>
              <a:pPr algn="r"/>
              <a:r>
                <a:rPr lang="en-US" sz="1600" dirty="0" smtClean="0"/>
                <a:t>Expense Recognition    When expense is incurred           When cash is paid</a:t>
              </a:r>
              <a:endParaRPr lang="en-US" sz="1600" dirty="0"/>
            </a:p>
          </p:txBody>
        </p:sp>
        <p:grpSp>
          <p:nvGrpSpPr>
            <p:cNvPr id="5" name="Group 22"/>
            <p:cNvGrpSpPr/>
            <p:nvPr/>
          </p:nvGrpSpPr>
          <p:grpSpPr>
            <a:xfrm>
              <a:off x="1600200" y="4038600"/>
              <a:ext cx="6400800" cy="762000"/>
              <a:chOff x="1600200" y="4038600"/>
              <a:chExt cx="6400800" cy="762000"/>
            </a:xfrm>
          </p:grpSpPr>
          <p:cxnSp>
            <p:nvCxnSpPr>
              <p:cNvPr id="19" name="Straight Connector 18"/>
              <p:cNvCxnSpPr/>
              <p:nvPr/>
            </p:nvCxnSpPr>
            <p:spPr>
              <a:xfrm>
                <a:off x="1600200" y="4343400"/>
                <a:ext cx="6400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486400" y="4419600"/>
                <a:ext cx="762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124200" y="4419600"/>
                <a:ext cx="762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5" name="TextBox 24"/>
          <p:cNvSpPr txBox="1"/>
          <p:nvPr/>
        </p:nvSpPr>
        <p:spPr>
          <a:xfrm>
            <a:off x="457200" y="5562600"/>
            <a:ext cx="7696200" cy="923330"/>
          </a:xfrm>
          <a:prstGeom prst="rect">
            <a:avLst/>
          </a:prstGeom>
          <a:noFill/>
        </p:spPr>
        <p:txBody>
          <a:bodyPr wrap="square" rtlCol="0">
            <a:spAutoFit/>
          </a:bodyPr>
          <a:lstStyle/>
          <a:p>
            <a:r>
              <a:rPr lang="en-US" dirty="0" smtClean="0"/>
              <a:t>Property/Casualty Insurers traditionally use Statutory Accounting Principles (SAP), but publicly traded insurers must also file GAAP and many insurers choose to fill out both.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2 – GAAP Financial Statements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Types of Financial Statements</a:t>
            </a:r>
          </a:p>
          <a:p>
            <a:pPr>
              <a:buNone/>
            </a:pPr>
            <a:endParaRPr lang="en-US" dirty="0" smtClean="0"/>
          </a:p>
        </p:txBody>
      </p:sp>
      <p:sp>
        <p:nvSpPr>
          <p:cNvPr id="31" name="TextBox 30"/>
          <p:cNvSpPr txBox="1"/>
          <p:nvPr/>
        </p:nvSpPr>
        <p:spPr>
          <a:xfrm>
            <a:off x="533400" y="1143000"/>
            <a:ext cx="8077200" cy="584775"/>
          </a:xfrm>
          <a:prstGeom prst="rect">
            <a:avLst/>
          </a:prstGeom>
          <a:noFill/>
        </p:spPr>
        <p:txBody>
          <a:bodyPr wrap="square" rtlCol="0">
            <a:spAutoFit/>
          </a:bodyPr>
          <a:lstStyle/>
          <a:p>
            <a:r>
              <a:rPr lang="en-US" sz="1600" dirty="0" smtClean="0"/>
              <a:t>Financial Statement – document that quantitatively presents an organization’s financial activities or status including sales, purchases, borrowings, repayments, and investments.</a:t>
            </a:r>
            <a:endParaRPr lang="en-US" sz="1600" dirty="0"/>
          </a:p>
        </p:txBody>
      </p:sp>
      <p:sp>
        <p:nvSpPr>
          <p:cNvPr id="14" name="TextBox 13"/>
          <p:cNvSpPr txBox="1"/>
          <p:nvPr/>
        </p:nvSpPr>
        <p:spPr>
          <a:xfrm>
            <a:off x="152400" y="1752600"/>
            <a:ext cx="8869159" cy="400110"/>
          </a:xfrm>
          <a:prstGeom prst="rect">
            <a:avLst/>
          </a:prstGeom>
          <a:noFill/>
        </p:spPr>
        <p:txBody>
          <a:bodyPr wrap="none" rtlCol="0">
            <a:spAutoFit/>
          </a:bodyPr>
          <a:lstStyle/>
          <a:p>
            <a:r>
              <a:rPr lang="en-US" sz="2000" dirty="0" smtClean="0"/>
              <a:t>Balance Sheet – reports the assets, liabilities, and owners’ equity on a specific date.</a:t>
            </a:r>
            <a:endParaRPr lang="en-US" sz="2000" dirty="0"/>
          </a:p>
        </p:txBody>
      </p:sp>
      <p:sp>
        <p:nvSpPr>
          <p:cNvPr id="15" name="TextBox 14"/>
          <p:cNvSpPr txBox="1"/>
          <p:nvPr/>
        </p:nvSpPr>
        <p:spPr>
          <a:xfrm>
            <a:off x="1143000" y="2209800"/>
            <a:ext cx="6324600" cy="369332"/>
          </a:xfrm>
          <a:prstGeom prst="rect">
            <a:avLst/>
          </a:prstGeom>
          <a:noFill/>
        </p:spPr>
        <p:txBody>
          <a:bodyPr wrap="square" rtlCol="0">
            <a:spAutoFit/>
          </a:bodyPr>
          <a:lstStyle/>
          <a:p>
            <a:pPr algn="ctr"/>
            <a:r>
              <a:rPr lang="en-US" dirty="0" smtClean="0"/>
              <a:t>Assets = Liabilities + Owners’ Equity</a:t>
            </a:r>
            <a:endParaRPr lang="en-US" dirty="0"/>
          </a:p>
        </p:txBody>
      </p:sp>
      <p:sp>
        <p:nvSpPr>
          <p:cNvPr id="16" name="TextBox 15"/>
          <p:cNvSpPr txBox="1"/>
          <p:nvPr/>
        </p:nvSpPr>
        <p:spPr>
          <a:xfrm>
            <a:off x="228600" y="2590800"/>
            <a:ext cx="8610600" cy="1200329"/>
          </a:xfrm>
          <a:prstGeom prst="rect">
            <a:avLst/>
          </a:prstGeom>
          <a:noFill/>
        </p:spPr>
        <p:txBody>
          <a:bodyPr wrap="square" rtlCol="0">
            <a:spAutoFit/>
          </a:bodyPr>
          <a:lstStyle/>
          <a:p>
            <a:r>
              <a:rPr lang="en-US" u="sng" dirty="0" smtClean="0"/>
              <a:t>Assets</a:t>
            </a:r>
          </a:p>
          <a:p>
            <a:pPr>
              <a:buFont typeface="Arial" pitchFamily="34" charset="0"/>
              <a:buChar char="•"/>
            </a:pPr>
            <a:r>
              <a:rPr lang="en-US" dirty="0" smtClean="0"/>
              <a:t>  Current Assets – include cash, inventory, accounts receivable, and marketable securities.</a:t>
            </a:r>
          </a:p>
          <a:p>
            <a:pPr>
              <a:buFont typeface="Arial" pitchFamily="34" charset="0"/>
              <a:buChar char="•"/>
            </a:pPr>
            <a:r>
              <a:rPr lang="en-US" dirty="0" smtClean="0"/>
              <a:t>  Non-current Assets – assets that are used over a period greater than one year, grouped </a:t>
            </a:r>
          </a:p>
          <a:p>
            <a:r>
              <a:rPr lang="en-US" dirty="0" smtClean="0"/>
              <a:t>    into tangible assets (land, buildings, and equipment) and intangible assets.</a:t>
            </a:r>
            <a:endParaRPr lang="en-US" dirty="0"/>
          </a:p>
        </p:txBody>
      </p:sp>
      <p:sp>
        <p:nvSpPr>
          <p:cNvPr id="17" name="TextBox 16"/>
          <p:cNvSpPr txBox="1"/>
          <p:nvPr/>
        </p:nvSpPr>
        <p:spPr>
          <a:xfrm>
            <a:off x="228600" y="3733800"/>
            <a:ext cx="8610600" cy="923330"/>
          </a:xfrm>
          <a:prstGeom prst="rect">
            <a:avLst/>
          </a:prstGeom>
          <a:noFill/>
        </p:spPr>
        <p:txBody>
          <a:bodyPr wrap="square" rtlCol="0">
            <a:spAutoFit/>
          </a:bodyPr>
          <a:lstStyle/>
          <a:p>
            <a:r>
              <a:rPr lang="en-US" u="sng" dirty="0" smtClean="0"/>
              <a:t>Liabilities</a:t>
            </a:r>
          </a:p>
          <a:p>
            <a:pPr>
              <a:buFont typeface="Arial" pitchFamily="34" charset="0"/>
              <a:buChar char="•"/>
            </a:pPr>
            <a:r>
              <a:rPr lang="en-US" dirty="0" smtClean="0"/>
              <a:t>  Current Liabilities – accounts payable, short-term debt, or current due long-term debt.</a:t>
            </a:r>
          </a:p>
          <a:p>
            <a:pPr>
              <a:buFont typeface="Arial" pitchFamily="34" charset="0"/>
              <a:buChar char="•"/>
            </a:pPr>
            <a:r>
              <a:rPr lang="en-US" dirty="0" smtClean="0"/>
              <a:t>  Non-current Liabilities – long-term debts payable over one year.</a:t>
            </a:r>
            <a:endParaRPr lang="en-US" dirty="0"/>
          </a:p>
        </p:txBody>
      </p:sp>
      <p:sp>
        <p:nvSpPr>
          <p:cNvPr id="18" name="TextBox 17"/>
          <p:cNvSpPr txBox="1"/>
          <p:nvPr/>
        </p:nvSpPr>
        <p:spPr>
          <a:xfrm>
            <a:off x="228600" y="4648200"/>
            <a:ext cx="8610600" cy="923330"/>
          </a:xfrm>
          <a:prstGeom prst="rect">
            <a:avLst/>
          </a:prstGeom>
          <a:noFill/>
        </p:spPr>
        <p:txBody>
          <a:bodyPr wrap="square" rtlCol="0">
            <a:spAutoFit/>
          </a:bodyPr>
          <a:lstStyle/>
          <a:p>
            <a:r>
              <a:rPr lang="en-US" u="sng" dirty="0" smtClean="0"/>
              <a:t>Owners’ Equity</a:t>
            </a:r>
          </a:p>
          <a:p>
            <a:pPr>
              <a:buFont typeface="Arial" pitchFamily="34" charset="0"/>
              <a:buChar char="•"/>
            </a:pPr>
            <a:r>
              <a:rPr lang="en-US" dirty="0" smtClean="0"/>
              <a:t>  Owners’ Equity – net amount of assets after deducting debts.  Also includes any capital </a:t>
            </a:r>
          </a:p>
          <a:p>
            <a:r>
              <a:rPr lang="en-US" dirty="0" smtClean="0"/>
              <a:t>    contributed by owners and any retained earnings.  Called “surplus” in insurance.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up)">
                                      <p:cBhvr>
                                        <p:cTn id="10" dur="1000"/>
                                        <p:tgtEl>
                                          <p:spTgt spid="1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up)">
                                      <p:cBhvr>
                                        <p:cTn id="1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2 – GAAP Financial Statements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Types of Financial Statements</a:t>
            </a:r>
          </a:p>
          <a:p>
            <a:pPr>
              <a:buNone/>
            </a:pPr>
            <a:endParaRPr lang="en-US" dirty="0" smtClean="0"/>
          </a:p>
        </p:txBody>
      </p:sp>
      <p:sp>
        <p:nvSpPr>
          <p:cNvPr id="14" name="TextBox 13"/>
          <p:cNvSpPr txBox="1"/>
          <p:nvPr/>
        </p:nvSpPr>
        <p:spPr>
          <a:xfrm>
            <a:off x="152400" y="1143000"/>
            <a:ext cx="8393901" cy="400110"/>
          </a:xfrm>
          <a:prstGeom prst="rect">
            <a:avLst/>
          </a:prstGeom>
          <a:noFill/>
        </p:spPr>
        <p:txBody>
          <a:bodyPr wrap="none" rtlCol="0">
            <a:spAutoFit/>
          </a:bodyPr>
          <a:lstStyle/>
          <a:p>
            <a:r>
              <a:rPr lang="en-US" sz="2000" dirty="0" smtClean="0"/>
              <a:t>Income Statement – shows an organization’s profit or loss over a stated period.</a:t>
            </a:r>
            <a:endParaRPr lang="en-US" sz="2000" dirty="0"/>
          </a:p>
        </p:txBody>
      </p:sp>
      <p:sp>
        <p:nvSpPr>
          <p:cNvPr id="15" name="TextBox 14"/>
          <p:cNvSpPr txBox="1"/>
          <p:nvPr/>
        </p:nvSpPr>
        <p:spPr>
          <a:xfrm>
            <a:off x="1143000" y="1524000"/>
            <a:ext cx="6324600" cy="369332"/>
          </a:xfrm>
          <a:prstGeom prst="rect">
            <a:avLst/>
          </a:prstGeom>
          <a:noFill/>
        </p:spPr>
        <p:txBody>
          <a:bodyPr wrap="square" rtlCol="0">
            <a:spAutoFit/>
          </a:bodyPr>
          <a:lstStyle/>
          <a:p>
            <a:pPr algn="ctr"/>
            <a:r>
              <a:rPr lang="en-US" dirty="0" smtClean="0"/>
              <a:t>Revenue – Cost of Goods Sold</a:t>
            </a:r>
            <a:endParaRPr lang="en-US" dirty="0"/>
          </a:p>
        </p:txBody>
      </p:sp>
      <p:sp>
        <p:nvSpPr>
          <p:cNvPr id="16" name="TextBox 15"/>
          <p:cNvSpPr txBox="1"/>
          <p:nvPr/>
        </p:nvSpPr>
        <p:spPr>
          <a:xfrm>
            <a:off x="228600" y="1905000"/>
            <a:ext cx="8610600" cy="369332"/>
          </a:xfrm>
          <a:prstGeom prst="rect">
            <a:avLst/>
          </a:prstGeom>
          <a:noFill/>
        </p:spPr>
        <p:txBody>
          <a:bodyPr wrap="square" rtlCol="0">
            <a:spAutoFit/>
          </a:bodyPr>
          <a:lstStyle/>
          <a:p>
            <a:r>
              <a:rPr lang="en-US" u="sng" dirty="0" smtClean="0"/>
              <a:t>Revenue</a:t>
            </a:r>
            <a:r>
              <a:rPr lang="en-US" dirty="0" smtClean="0"/>
              <a:t> – sales of products and services</a:t>
            </a:r>
            <a:endParaRPr lang="en-US" dirty="0"/>
          </a:p>
        </p:txBody>
      </p:sp>
      <p:sp>
        <p:nvSpPr>
          <p:cNvPr id="17" name="TextBox 16"/>
          <p:cNvSpPr txBox="1"/>
          <p:nvPr/>
        </p:nvSpPr>
        <p:spPr>
          <a:xfrm>
            <a:off x="228600" y="2209800"/>
            <a:ext cx="8610600" cy="923330"/>
          </a:xfrm>
          <a:prstGeom prst="rect">
            <a:avLst/>
          </a:prstGeom>
          <a:noFill/>
        </p:spPr>
        <p:txBody>
          <a:bodyPr wrap="square" rtlCol="0">
            <a:spAutoFit/>
          </a:bodyPr>
          <a:lstStyle/>
          <a:p>
            <a:r>
              <a:rPr lang="en-US" u="sng" dirty="0" smtClean="0"/>
              <a:t>Expenses</a:t>
            </a:r>
          </a:p>
          <a:p>
            <a:pPr>
              <a:buFont typeface="Arial" pitchFamily="34" charset="0"/>
              <a:buChar char="•"/>
            </a:pPr>
            <a:r>
              <a:rPr lang="en-US" dirty="0" smtClean="0"/>
              <a:t>  Operating – related to sales (commissions) or general operating expenses (rent).</a:t>
            </a:r>
          </a:p>
          <a:p>
            <a:pPr>
              <a:buFont typeface="Arial" pitchFamily="34" charset="0"/>
              <a:buChar char="•"/>
            </a:pPr>
            <a:r>
              <a:rPr lang="en-US" dirty="0" smtClean="0"/>
              <a:t>  Cost of goods sold – recognizes the cost of purchasing inventory.</a:t>
            </a:r>
            <a:endParaRPr lang="en-US" dirty="0"/>
          </a:p>
        </p:txBody>
      </p:sp>
      <p:sp>
        <p:nvSpPr>
          <p:cNvPr id="18" name="TextBox 17"/>
          <p:cNvSpPr txBox="1"/>
          <p:nvPr/>
        </p:nvSpPr>
        <p:spPr>
          <a:xfrm>
            <a:off x="228600" y="3733800"/>
            <a:ext cx="8610600" cy="369332"/>
          </a:xfrm>
          <a:prstGeom prst="rect">
            <a:avLst/>
          </a:prstGeom>
          <a:noFill/>
        </p:spPr>
        <p:txBody>
          <a:bodyPr wrap="square" rtlCol="0">
            <a:spAutoFit/>
          </a:bodyPr>
          <a:lstStyle/>
          <a:p>
            <a:r>
              <a:rPr lang="en-US" u="sng" dirty="0" smtClean="0"/>
              <a:t>Gross Profit</a:t>
            </a:r>
            <a:r>
              <a:rPr lang="en-US" dirty="0" smtClean="0"/>
              <a:t> – expresses the amount earned on sales and the costs of those goods only.</a:t>
            </a:r>
          </a:p>
        </p:txBody>
      </p:sp>
      <p:sp>
        <p:nvSpPr>
          <p:cNvPr id="10" name="TextBox 9"/>
          <p:cNvSpPr txBox="1"/>
          <p:nvPr/>
        </p:nvSpPr>
        <p:spPr>
          <a:xfrm>
            <a:off x="533400" y="3124200"/>
            <a:ext cx="8305800" cy="338554"/>
          </a:xfrm>
          <a:prstGeom prst="rect">
            <a:avLst/>
          </a:prstGeom>
          <a:noFill/>
        </p:spPr>
        <p:txBody>
          <a:bodyPr wrap="square" rtlCol="0">
            <a:spAutoFit/>
          </a:bodyPr>
          <a:lstStyle/>
          <a:p>
            <a:pPr algn="ctr"/>
            <a:r>
              <a:rPr lang="en-US" sz="1600" dirty="0" smtClean="0"/>
              <a:t>Cost of Goods Sold = Beginning Inventory + Additions to Inventory – Ending Inventory</a:t>
            </a:r>
            <a:endParaRPr lang="en-US" sz="1600" dirty="0"/>
          </a:p>
        </p:txBody>
      </p:sp>
      <p:sp>
        <p:nvSpPr>
          <p:cNvPr id="11" name="TextBox 10"/>
          <p:cNvSpPr txBox="1"/>
          <p:nvPr/>
        </p:nvSpPr>
        <p:spPr>
          <a:xfrm>
            <a:off x="533400" y="4038600"/>
            <a:ext cx="8305800" cy="338554"/>
          </a:xfrm>
          <a:prstGeom prst="rect">
            <a:avLst/>
          </a:prstGeom>
          <a:noFill/>
        </p:spPr>
        <p:txBody>
          <a:bodyPr wrap="square" rtlCol="0">
            <a:spAutoFit/>
          </a:bodyPr>
          <a:lstStyle/>
          <a:p>
            <a:pPr algn="ctr"/>
            <a:r>
              <a:rPr lang="en-US" sz="1600" dirty="0" smtClean="0"/>
              <a:t>Gross Profit = Sales – Cost of Goods Sold</a:t>
            </a:r>
            <a:endParaRPr lang="en-US" sz="1600" dirty="0"/>
          </a:p>
        </p:txBody>
      </p:sp>
      <p:sp>
        <p:nvSpPr>
          <p:cNvPr id="12" name="TextBox 11"/>
          <p:cNvSpPr txBox="1"/>
          <p:nvPr/>
        </p:nvSpPr>
        <p:spPr>
          <a:xfrm>
            <a:off x="228600" y="4953000"/>
            <a:ext cx="8610600" cy="369332"/>
          </a:xfrm>
          <a:prstGeom prst="rect">
            <a:avLst/>
          </a:prstGeom>
          <a:noFill/>
        </p:spPr>
        <p:txBody>
          <a:bodyPr wrap="square" rtlCol="0">
            <a:spAutoFit/>
          </a:bodyPr>
          <a:lstStyle/>
          <a:p>
            <a:r>
              <a:rPr lang="en-US" u="sng" dirty="0" smtClean="0"/>
              <a:t>Operating Income</a:t>
            </a:r>
            <a:r>
              <a:rPr lang="en-US" dirty="0" smtClean="0"/>
              <a:t> – results after operating expenses are deducted from gross profit.</a:t>
            </a:r>
          </a:p>
        </p:txBody>
      </p:sp>
      <p:sp>
        <p:nvSpPr>
          <p:cNvPr id="13" name="TextBox 12"/>
          <p:cNvSpPr txBox="1"/>
          <p:nvPr/>
        </p:nvSpPr>
        <p:spPr>
          <a:xfrm>
            <a:off x="533400" y="5257800"/>
            <a:ext cx="8305800" cy="338554"/>
          </a:xfrm>
          <a:prstGeom prst="rect">
            <a:avLst/>
          </a:prstGeom>
          <a:noFill/>
        </p:spPr>
        <p:txBody>
          <a:bodyPr wrap="square" rtlCol="0">
            <a:spAutoFit/>
          </a:bodyPr>
          <a:lstStyle/>
          <a:p>
            <a:pPr algn="ctr"/>
            <a:r>
              <a:rPr lang="en-US" sz="1600" dirty="0" smtClean="0"/>
              <a:t>Operating Income = Gross Profit – Operating Expenses</a:t>
            </a:r>
            <a:endParaRPr lang="en-US" sz="1600" dirty="0"/>
          </a:p>
        </p:txBody>
      </p:sp>
      <p:sp>
        <p:nvSpPr>
          <p:cNvPr id="19" name="TextBox 18"/>
          <p:cNvSpPr txBox="1"/>
          <p:nvPr/>
        </p:nvSpPr>
        <p:spPr>
          <a:xfrm>
            <a:off x="228600" y="4343400"/>
            <a:ext cx="8610600" cy="369332"/>
          </a:xfrm>
          <a:prstGeom prst="rect">
            <a:avLst/>
          </a:prstGeom>
          <a:noFill/>
        </p:spPr>
        <p:txBody>
          <a:bodyPr wrap="square" rtlCol="0">
            <a:spAutoFit/>
          </a:bodyPr>
          <a:lstStyle/>
          <a:p>
            <a:r>
              <a:rPr lang="en-US" u="sng" dirty="0" smtClean="0"/>
              <a:t>Gross Margin</a:t>
            </a:r>
            <a:r>
              <a:rPr lang="en-US" dirty="0" smtClean="0"/>
              <a:t> – profit as a percentage of gross sales.</a:t>
            </a:r>
          </a:p>
        </p:txBody>
      </p:sp>
      <p:sp>
        <p:nvSpPr>
          <p:cNvPr id="20" name="TextBox 19"/>
          <p:cNvSpPr txBox="1"/>
          <p:nvPr/>
        </p:nvSpPr>
        <p:spPr>
          <a:xfrm>
            <a:off x="685800" y="4648200"/>
            <a:ext cx="8305800" cy="338554"/>
          </a:xfrm>
          <a:prstGeom prst="rect">
            <a:avLst/>
          </a:prstGeom>
          <a:noFill/>
        </p:spPr>
        <p:txBody>
          <a:bodyPr wrap="square" rtlCol="0">
            <a:spAutoFit/>
          </a:bodyPr>
          <a:lstStyle/>
          <a:p>
            <a:pPr algn="ctr"/>
            <a:r>
              <a:rPr lang="en-US" sz="1600" dirty="0" smtClean="0"/>
              <a:t>Gross Margin = Gross Profit ÷ Sales</a:t>
            </a:r>
            <a:endParaRPr lang="en-US" sz="1600" dirty="0"/>
          </a:p>
        </p:txBody>
      </p:sp>
      <p:sp>
        <p:nvSpPr>
          <p:cNvPr id="21" name="TextBox 20"/>
          <p:cNvSpPr txBox="1"/>
          <p:nvPr/>
        </p:nvSpPr>
        <p:spPr>
          <a:xfrm>
            <a:off x="228600" y="5638800"/>
            <a:ext cx="8610600" cy="369332"/>
          </a:xfrm>
          <a:prstGeom prst="rect">
            <a:avLst/>
          </a:prstGeom>
          <a:noFill/>
        </p:spPr>
        <p:txBody>
          <a:bodyPr wrap="square" rtlCol="0">
            <a:spAutoFit/>
          </a:bodyPr>
          <a:lstStyle/>
          <a:p>
            <a:r>
              <a:rPr lang="en-US" u="sng" dirty="0" smtClean="0"/>
              <a:t>Net Income</a:t>
            </a:r>
            <a:r>
              <a:rPr lang="en-US" dirty="0" smtClean="0"/>
              <a:t> – the profit or loss after all factors have been deducted</a:t>
            </a:r>
          </a:p>
        </p:txBody>
      </p:sp>
      <p:sp>
        <p:nvSpPr>
          <p:cNvPr id="22" name="TextBox 21"/>
          <p:cNvSpPr txBox="1"/>
          <p:nvPr/>
        </p:nvSpPr>
        <p:spPr>
          <a:xfrm>
            <a:off x="533400" y="5943600"/>
            <a:ext cx="8305800" cy="338554"/>
          </a:xfrm>
          <a:prstGeom prst="rect">
            <a:avLst/>
          </a:prstGeom>
          <a:noFill/>
        </p:spPr>
        <p:txBody>
          <a:bodyPr wrap="square" rtlCol="0">
            <a:spAutoFit/>
          </a:bodyPr>
          <a:lstStyle/>
          <a:p>
            <a:pPr algn="ctr"/>
            <a:r>
              <a:rPr lang="en-US" sz="1600" dirty="0" smtClean="0"/>
              <a:t>Net Income = Revenue – Expenses (including depreciation) + Gains – Losses – Taxes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up)">
                                      <p:cBhvr>
                                        <p:cTn id="10" dur="1000"/>
                                        <p:tgtEl>
                                          <p:spTgt spid="1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1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1000"/>
                                        <p:tgtEl>
                                          <p:spTgt spid="1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1000"/>
                                        <p:tgtEl>
                                          <p:spTgt spid="1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1000"/>
                                        <p:tgtEl>
                                          <p:spTgt spid="1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10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1000"/>
                                        <p:tgtEl>
                                          <p:spTgt spid="21"/>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left)">
                                      <p:cBhvr>
                                        <p:cTn id="3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0" grpId="0"/>
      <p:bldP spid="11" grpId="0"/>
      <p:bldP spid="12" grpId="0"/>
      <p:bldP spid="13" grpId="0"/>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2 – GAAP Financial Statements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Types of Financial Statements</a:t>
            </a:r>
          </a:p>
          <a:p>
            <a:pPr>
              <a:buNone/>
            </a:pPr>
            <a:endParaRPr lang="en-US" dirty="0" smtClean="0"/>
          </a:p>
        </p:txBody>
      </p:sp>
      <p:sp>
        <p:nvSpPr>
          <p:cNvPr id="10" name="TextBox 9"/>
          <p:cNvSpPr txBox="1"/>
          <p:nvPr/>
        </p:nvSpPr>
        <p:spPr>
          <a:xfrm>
            <a:off x="152400" y="1066800"/>
            <a:ext cx="4362028" cy="400110"/>
          </a:xfrm>
          <a:prstGeom prst="rect">
            <a:avLst/>
          </a:prstGeom>
          <a:noFill/>
        </p:spPr>
        <p:txBody>
          <a:bodyPr wrap="none" rtlCol="0">
            <a:spAutoFit/>
          </a:bodyPr>
          <a:lstStyle/>
          <a:p>
            <a:r>
              <a:rPr lang="en-US" sz="2000" u="sng" dirty="0" smtClean="0"/>
              <a:t>Statement of Changes in Owners’ Equity</a:t>
            </a:r>
          </a:p>
        </p:txBody>
      </p:sp>
      <p:sp>
        <p:nvSpPr>
          <p:cNvPr id="11" name="TextBox 10"/>
          <p:cNvSpPr txBox="1"/>
          <p:nvPr/>
        </p:nvSpPr>
        <p:spPr>
          <a:xfrm>
            <a:off x="152400" y="3581400"/>
            <a:ext cx="2746778" cy="400110"/>
          </a:xfrm>
          <a:prstGeom prst="rect">
            <a:avLst/>
          </a:prstGeom>
          <a:noFill/>
        </p:spPr>
        <p:txBody>
          <a:bodyPr wrap="none" rtlCol="0">
            <a:spAutoFit/>
          </a:bodyPr>
          <a:lstStyle/>
          <a:p>
            <a:r>
              <a:rPr lang="en-US" sz="2000" u="sng" dirty="0" smtClean="0"/>
              <a:t>Statement of Cash Flows</a:t>
            </a:r>
            <a:endParaRPr lang="en-US" sz="2000" u="sng" dirty="0"/>
          </a:p>
        </p:txBody>
      </p:sp>
      <p:sp>
        <p:nvSpPr>
          <p:cNvPr id="12" name="TextBox 11"/>
          <p:cNvSpPr txBox="1"/>
          <p:nvPr/>
        </p:nvSpPr>
        <p:spPr>
          <a:xfrm>
            <a:off x="152400" y="1447800"/>
            <a:ext cx="8382000" cy="646331"/>
          </a:xfrm>
          <a:prstGeom prst="rect">
            <a:avLst/>
          </a:prstGeom>
          <a:noFill/>
        </p:spPr>
        <p:txBody>
          <a:bodyPr wrap="square" rtlCol="0">
            <a:spAutoFit/>
          </a:bodyPr>
          <a:lstStyle/>
          <a:p>
            <a:r>
              <a:rPr lang="en-US" dirty="0" smtClean="0"/>
              <a:t>Shows changes in each major component of capital accounts that contribute to owners’ equity over a period of time. </a:t>
            </a:r>
            <a:endParaRPr lang="en-US" dirty="0"/>
          </a:p>
        </p:txBody>
      </p:sp>
      <p:sp>
        <p:nvSpPr>
          <p:cNvPr id="13" name="TextBox 12"/>
          <p:cNvSpPr txBox="1"/>
          <p:nvPr/>
        </p:nvSpPr>
        <p:spPr>
          <a:xfrm>
            <a:off x="685800" y="2057400"/>
            <a:ext cx="8305800" cy="1354217"/>
          </a:xfrm>
          <a:prstGeom prst="rect">
            <a:avLst/>
          </a:prstGeom>
          <a:noFill/>
        </p:spPr>
        <p:txBody>
          <a:bodyPr wrap="square" rtlCol="0">
            <a:spAutoFit/>
          </a:bodyPr>
          <a:lstStyle/>
          <a:p>
            <a:pPr>
              <a:buFont typeface="Arial" pitchFamily="34" charset="0"/>
              <a:buChar char="•"/>
            </a:pPr>
            <a:r>
              <a:rPr lang="en-US" dirty="0" smtClean="0"/>
              <a:t>  </a:t>
            </a:r>
            <a:r>
              <a:rPr lang="en-US" sz="1600" dirty="0" smtClean="0"/>
              <a:t>Paid-In Capital – money raised by issuing stock (par value + amount of par)</a:t>
            </a:r>
          </a:p>
          <a:p>
            <a:pPr>
              <a:buFont typeface="Arial" pitchFamily="34" charset="0"/>
              <a:buChar char="•"/>
            </a:pPr>
            <a:r>
              <a:rPr lang="en-US" sz="1600" dirty="0" smtClean="0"/>
              <a:t>  Retained Earnings – net income not paid out as dividends, but kept for other purposes.</a:t>
            </a:r>
          </a:p>
          <a:p>
            <a:pPr>
              <a:buFont typeface="Arial" pitchFamily="34" charset="0"/>
              <a:buChar char="•"/>
            </a:pPr>
            <a:r>
              <a:rPr lang="en-US" sz="1600" dirty="0" smtClean="0"/>
              <a:t>  Accumulated other Income – unrealized gains or losses, foreign currency gain or loss, and </a:t>
            </a:r>
          </a:p>
          <a:p>
            <a:r>
              <a:rPr lang="en-US" sz="1600" dirty="0" smtClean="0"/>
              <a:t>    changes in minimum pension liability.</a:t>
            </a:r>
          </a:p>
          <a:p>
            <a:pPr>
              <a:buFont typeface="Arial" pitchFamily="34" charset="0"/>
              <a:buChar char="•"/>
            </a:pPr>
            <a:r>
              <a:rPr lang="en-US" sz="1600" dirty="0" smtClean="0"/>
              <a:t>  Treasury Stock – shares of a stock bought back by the issuing corporation.</a:t>
            </a:r>
            <a:endParaRPr lang="en-US" sz="1600" dirty="0"/>
          </a:p>
        </p:txBody>
      </p:sp>
      <p:sp>
        <p:nvSpPr>
          <p:cNvPr id="19" name="TextBox 18"/>
          <p:cNvSpPr txBox="1"/>
          <p:nvPr/>
        </p:nvSpPr>
        <p:spPr>
          <a:xfrm>
            <a:off x="152400" y="3962400"/>
            <a:ext cx="8382000" cy="646331"/>
          </a:xfrm>
          <a:prstGeom prst="rect">
            <a:avLst/>
          </a:prstGeom>
          <a:noFill/>
        </p:spPr>
        <p:txBody>
          <a:bodyPr wrap="square" rtlCol="0">
            <a:spAutoFit/>
          </a:bodyPr>
          <a:lstStyle/>
          <a:p>
            <a:r>
              <a:rPr lang="en-US" dirty="0" smtClean="0"/>
              <a:t>Identify sources and uses of cash during the year, reconciling difference between beginning and ending balances in the cash account.</a:t>
            </a:r>
            <a:endParaRPr lang="en-US" dirty="0"/>
          </a:p>
        </p:txBody>
      </p:sp>
      <p:sp>
        <p:nvSpPr>
          <p:cNvPr id="20" name="TextBox 19"/>
          <p:cNvSpPr txBox="1"/>
          <p:nvPr/>
        </p:nvSpPr>
        <p:spPr>
          <a:xfrm>
            <a:off x="685800" y="4572000"/>
            <a:ext cx="8305800" cy="1815882"/>
          </a:xfrm>
          <a:prstGeom prst="rect">
            <a:avLst/>
          </a:prstGeom>
          <a:noFill/>
        </p:spPr>
        <p:txBody>
          <a:bodyPr wrap="square" rtlCol="0">
            <a:spAutoFit/>
          </a:bodyPr>
          <a:lstStyle/>
          <a:p>
            <a:pPr>
              <a:buFont typeface="Arial" pitchFamily="34" charset="0"/>
              <a:buChar char="•"/>
            </a:pPr>
            <a:r>
              <a:rPr lang="en-US" sz="1600" dirty="0" smtClean="0"/>
              <a:t>  Operating Activities – starts with net income but includes cash inflows / outflows and non-cash </a:t>
            </a:r>
          </a:p>
          <a:p>
            <a:r>
              <a:rPr lang="en-US" sz="1600" dirty="0" smtClean="0"/>
              <a:t>    revenue / expenses.</a:t>
            </a:r>
          </a:p>
          <a:p>
            <a:pPr>
              <a:buFont typeface="Arial" pitchFamily="34" charset="0"/>
              <a:buChar char="•"/>
            </a:pPr>
            <a:r>
              <a:rPr lang="en-US" sz="1600" dirty="0" smtClean="0"/>
              <a:t>  Investing Activities – shows actual cash inflows / outflows that have occurred as a result of the </a:t>
            </a:r>
          </a:p>
          <a:p>
            <a:r>
              <a:rPr lang="en-US" sz="1600" dirty="0" smtClean="0"/>
              <a:t>    sale or purchase of property, plant, or equipment; the acquisition or disposal or marketable </a:t>
            </a:r>
          </a:p>
          <a:p>
            <a:r>
              <a:rPr lang="en-US" sz="1600" dirty="0" smtClean="0"/>
              <a:t>    securities; and receipt of payments on loans made to others.</a:t>
            </a:r>
          </a:p>
          <a:p>
            <a:pPr>
              <a:buFont typeface="Arial" pitchFamily="34" charset="0"/>
              <a:buChar char="•"/>
            </a:pPr>
            <a:r>
              <a:rPr lang="en-US" sz="1600" dirty="0" smtClean="0"/>
              <a:t>  Financing Activities – reports cash inflows / outflows that have occurred as a result of issuing / </a:t>
            </a:r>
          </a:p>
          <a:p>
            <a:r>
              <a:rPr lang="en-US" sz="1600" dirty="0" smtClean="0"/>
              <a:t>    repurchasing stock, bonds, or mortgages.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2 – GAAP Financial Statements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Differences between GAAP and SAP for Insurers</a:t>
            </a:r>
          </a:p>
          <a:p>
            <a:pPr>
              <a:buNone/>
            </a:pPr>
            <a:endParaRPr lang="en-US" dirty="0" smtClean="0"/>
          </a:p>
        </p:txBody>
      </p:sp>
      <p:sp>
        <p:nvSpPr>
          <p:cNvPr id="4" name="TextBox 3"/>
          <p:cNvSpPr txBox="1"/>
          <p:nvPr/>
        </p:nvSpPr>
        <p:spPr>
          <a:xfrm>
            <a:off x="152400" y="1143000"/>
            <a:ext cx="8763000" cy="400110"/>
          </a:xfrm>
          <a:prstGeom prst="rect">
            <a:avLst/>
          </a:prstGeom>
          <a:noFill/>
        </p:spPr>
        <p:txBody>
          <a:bodyPr wrap="square" rtlCol="0">
            <a:spAutoFit/>
          </a:bodyPr>
          <a:lstStyle/>
          <a:p>
            <a:pPr algn="ctr"/>
            <a:r>
              <a:rPr lang="en-US" sz="2000" dirty="0" smtClean="0"/>
              <a:t>Balance Sheet:  Assets = Liabilities + Policyholders’ Surplus</a:t>
            </a:r>
            <a:endParaRPr lang="en-US" sz="2000" dirty="0"/>
          </a:p>
        </p:txBody>
      </p:sp>
      <p:sp>
        <p:nvSpPr>
          <p:cNvPr id="6" name="TextBox 5"/>
          <p:cNvSpPr txBox="1"/>
          <p:nvPr/>
        </p:nvSpPr>
        <p:spPr>
          <a:xfrm>
            <a:off x="228600" y="1371600"/>
            <a:ext cx="8610600" cy="2646878"/>
          </a:xfrm>
          <a:prstGeom prst="rect">
            <a:avLst/>
          </a:prstGeom>
          <a:noFill/>
        </p:spPr>
        <p:txBody>
          <a:bodyPr wrap="square" rtlCol="0">
            <a:spAutoFit/>
          </a:bodyPr>
          <a:lstStyle/>
          <a:p>
            <a:r>
              <a:rPr lang="en-US" u="sng" dirty="0" smtClean="0"/>
              <a:t>Assets</a:t>
            </a:r>
          </a:p>
          <a:p>
            <a:r>
              <a:rPr lang="en-US" dirty="0" smtClean="0"/>
              <a:t>Investments</a:t>
            </a:r>
          </a:p>
          <a:p>
            <a:pPr>
              <a:buFont typeface="Arial" pitchFamily="34" charset="0"/>
              <a:buChar char="•"/>
            </a:pPr>
            <a:r>
              <a:rPr lang="en-US" sz="1600" dirty="0" smtClean="0"/>
              <a:t>  Short-term investments – investments with maturities of one year or less (like current assets).</a:t>
            </a:r>
          </a:p>
          <a:p>
            <a:pPr>
              <a:buFont typeface="Arial" pitchFamily="34" charset="0"/>
              <a:buChar char="•"/>
            </a:pPr>
            <a:r>
              <a:rPr lang="en-US" sz="1600" dirty="0" smtClean="0"/>
              <a:t>  Fixed Maturity investments – debt instruments with maturity greater than one year.</a:t>
            </a:r>
          </a:p>
          <a:p>
            <a:pPr>
              <a:buFont typeface="Arial" pitchFamily="34" charset="0"/>
              <a:buChar char="•"/>
            </a:pPr>
            <a:r>
              <a:rPr lang="en-US" sz="1600" dirty="0" smtClean="0"/>
              <a:t>  Equity securities – common or preferred stock in publicly traded organizations.</a:t>
            </a:r>
          </a:p>
          <a:p>
            <a:pPr>
              <a:buFont typeface="Arial" pitchFamily="34" charset="0"/>
              <a:buChar char="•"/>
            </a:pPr>
            <a:r>
              <a:rPr lang="en-US" sz="1600" dirty="0" smtClean="0"/>
              <a:t>  Other invested assets – all other assets that do not fall into the other three categories.</a:t>
            </a:r>
          </a:p>
          <a:p>
            <a:r>
              <a:rPr lang="en-US" dirty="0" smtClean="0"/>
              <a:t>Other Assets</a:t>
            </a:r>
          </a:p>
          <a:p>
            <a:pPr>
              <a:buFont typeface="Arial" pitchFamily="34" charset="0"/>
              <a:buChar char="•"/>
            </a:pPr>
            <a:r>
              <a:rPr lang="en-US" sz="1600" dirty="0" smtClean="0"/>
              <a:t>  Premium Receivable – unearned premiums</a:t>
            </a:r>
          </a:p>
          <a:p>
            <a:pPr>
              <a:buFont typeface="Arial" pitchFamily="34" charset="0"/>
              <a:buChar char="•"/>
            </a:pPr>
            <a:r>
              <a:rPr lang="en-US" sz="1600" dirty="0" smtClean="0"/>
              <a:t>  Reinsurance Recoverable – loss payments due from reinsurers</a:t>
            </a:r>
          </a:p>
          <a:p>
            <a:pPr>
              <a:buFont typeface="Arial" pitchFamily="34" charset="0"/>
              <a:buChar char="•"/>
            </a:pPr>
            <a:r>
              <a:rPr lang="en-US" sz="1600" dirty="0" smtClean="0"/>
              <a:t>  Deferred Policy Acquisition Costs – prepaid expenses related to unearned premium</a:t>
            </a:r>
            <a:endParaRPr lang="en-US" sz="1600" dirty="0"/>
          </a:p>
        </p:txBody>
      </p:sp>
      <p:sp>
        <p:nvSpPr>
          <p:cNvPr id="9" name="TextBox 8"/>
          <p:cNvSpPr txBox="1"/>
          <p:nvPr/>
        </p:nvSpPr>
        <p:spPr>
          <a:xfrm>
            <a:off x="228600" y="4038600"/>
            <a:ext cx="8610600" cy="1846659"/>
          </a:xfrm>
          <a:prstGeom prst="rect">
            <a:avLst/>
          </a:prstGeom>
          <a:noFill/>
        </p:spPr>
        <p:txBody>
          <a:bodyPr wrap="square" rtlCol="0">
            <a:spAutoFit/>
          </a:bodyPr>
          <a:lstStyle/>
          <a:p>
            <a:r>
              <a:rPr lang="en-US" u="sng" dirty="0" smtClean="0"/>
              <a:t>Liabilities</a:t>
            </a:r>
          </a:p>
          <a:p>
            <a:pPr>
              <a:buFont typeface="Arial" pitchFamily="34" charset="0"/>
              <a:buChar char="•"/>
            </a:pPr>
            <a:r>
              <a:rPr lang="en-US" sz="1600" dirty="0" smtClean="0"/>
              <a:t>  Unearned Premium Reserve – amount set aside for unearned premium that could be returned to </a:t>
            </a:r>
          </a:p>
          <a:p>
            <a:r>
              <a:rPr lang="en-US" sz="1600" dirty="0" smtClean="0"/>
              <a:t>    policyholder due to cancellation.</a:t>
            </a:r>
          </a:p>
          <a:p>
            <a:pPr>
              <a:buFont typeface="Arial" pitchFamily="34" charset="0"/>
              <a:buChar char="•"/>
            </a:pPr>
            <a:r>
              <a:rPr lang="en-US" sz="1600" dirty="0" smtClean="0"/>
              <a:t>  Unpaid Losses &amp; LAE</a:t>
            </a:r>
          </a:p>
          <a:p>
            <a:pPr lvl="1">
              <a:buFont typeface="Wingdings" pitchFamily="2" charset="2"/>
              <a:buChar char="ü"/>
            </a:pPr>
            <a:r>
              <a:rPr lang="en-US" sz="1600" dirty="0" smtClean="0"/>
              <a:t>  Loss &amp; LAE incurred but not yet paid (outstanding)</a:t>
            </a:r>
          </a:p>
          <a:p>
            <a:pPr lvl="1">
              <a:buFont typeface="Wingdings" pitchFamily="2" charset="2"/>
              <a:buChar char="ü"/>
            </a:pPr>
            <a:r>
              <a:rPr lang="en-US" sz="1600" dirty="0" smtClean="0"/>
              <a:t>  Incurred but not yet reported loss and LAE (IBNR)</a:t>
            </a:r>
          </a:p>
          <a:p>
            <a:pPr lvl="1">
              <a:buFont typeface="Wingdings" pitchFamily="2" charset="2"/>
              <a:buChar char="ü"/>
            </a:pPr>
            <a:r>
              <a:rPr lang="en-US" sz="1600" dirty="0" smtClean="0"/>
              <a:t>  Loss and LAE for settled claims that may be re-opened</a:t>
            </a:r>
          </a:p>
        </p:txBody>
      </p:sp>
      <p:sp>
        <p:nvSpPr>
          <p:cNvPr id="10" name="TextBox 9"/>
          <p:cNvSpPr txBox="1"/>
          <p:nvPr/>
        </p:nvSpPr>
        <p:spPr>
          <a:xfrm>
            <a:off x="228600" y="5867400"/>
            <a:ext cx="8610600" cy="861774"/>
          </a:xfrm>
          <a:prstGeom prst="rect">
            <a:avLst/>
          </a:prstGeom>
          <a:noFill/>
        </p:spPr>
        <p:txBody>
          <a:bodyPr wrap="square" rtlCol="0">
            <a:spAutoFit/>
          </a:bodyPr>
          <a:lstStyle/>
          <a:p>
            <a:r>
              <a:rPr lang="en-US" u="sng" dirty="0" smtClean="0"/>
              <a:t>Policyholders’ Surplus</a:t>
            </a:r>
          </a:p>
          <a:p>
            <a:pPr>
              <a:buFont typeface="Arial" pitchFamily="34" charset="0"/>
              <a:buChar char="•"/>
            </a:pPr>
            <a:r>
              <a:rPr lang="en-US" sz="1600" dirty="0" smtClean="0"/>
              <a:t>  In addition to the difference between Assets and Liabilities, it can include common and preferred </a:t>
            </a:r>
          </a:p>
          <a:p>
            <a:r>
              <a:rPr lang="en-US" sz="1600" dirty="0" smtClean="0"/>
              <a:t>    stock as paid-in capital, retained earnings, and accumulated other comprehensive income.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1+#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1+#ppt_w/2"/>
                                          </p:val>
                                        </p:tav>
                                        <p:tav tm="100000">
                                          <p:val>
                                            <p:strVal val="#ppt_x"/>
                                          </p:val>
                                        </p:tav>
                                      </p:tavLst>
                                    </p:anim>
                                    <p:anim calcmode="lin" valueType="num">
                                      <p:cBhvr additive="base">
                                        <p:cTn id="20"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3024</Words>
  <Application>Microsoft Office PowerPoint</Application>
  <PresentationFormat>On-screen Show (4:3)</PresentationFormat>
  <Paragraphs>248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Chapter 1 – Intro to Corporate Finance &amp; Accounting Chapter 2 – GAAP Financial Statements Chapter 3 – GAAP Financial Analysis</vt:lpstr>
      <vt:lpstr>Chapter 1 – Introduction to Corporate Finance and Accounting</vt:lpstr>
      <vt:lpstr>Chapter 1 – Introduction to Corporate Finance and Accounting</vt:lpstr>
      <vt:lpstr>Chapter 1 – Introduction to Corporate Finance and Accounting</vt:lpstr>
      <vt:lpstr>Chapter 1 – Introduction to Corporate Finance and Accounting</vt:lpstr>
      <vt:lpstr>Chapter 2 – GAAP Financial Statements</vt:lpstr>
      <vt:lpstr>Chapter 2 – GAAP Financial Statements</vt:lpstr>
      <vt:lpstr>Chapter 2 – GAAP Financial Statements</vt:lpstr>
      <vt:lpstr>Chapter 2 – GAAP Financial Statements</vt:lpstr>
      <vt:lpstr>Chapter 2 – GAAP Financial Statements</vt:lpstr>
      <vt:lpstr>Chapter 2 – GAAP Financial Statements</vt:lpstr>
      <vt:lpstr>Chapter 3 – GAAP Financial Statement Analysis</vt:lpstr>
    </vt:vector>
  </TitlesOfParts>
  <Company>Shelter Insurance Companies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 Intro to Corporate Finance &amp; Accounting Chapter 2 – GAAP Financial Statements Chapter 3 – GAAP Financial Analysis</dc:title>
  <dc:creator>rin2727</dc:creator>
  <cp:lastModifiedBy>rin2727</cp:lastModifiedBy>
  <cp:revision>1</cp:revision>
  <dcterms:created xsi:type="dcterms:W3CDTF">2011-02-11T14:34:43Z</dcterms:created>
  <dcterms:modified xsi:type="dcterms:W3CDTF">2011-02-11T14:35:25Z</dcterms:modified>
</cp:coreProperties>
</file>