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87" r:id="rId19"/>
    <p:sldId id="277" r:id="rId20"/>
    <p:sldId id="278" r:id="rId21"/>
    <p:sldId id="279" r:id="rId22"/>
    <p:sldId id="280" r:id="rId23"/>
    <p:sldId id="281" r:id="rId24"/>
    <p:sldId id="288" r:id="rId25"/>
    <p:sldId id="282" r:id="rId26"/>
    <p:sldId id="289"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8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8A1D9-511E-4C1F-A867-31761F879566}" type="datetimeFigureOut">
              <a:rPr lang="en-US" smtClean="0"/>
              <a:pPr/>
              <a:t>6/16/14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BE7C9-3A1C-425A-B8B0-BDE02C6E7AB5}" type="slidenum">
              <a:rPr lang="en-US" smtClean="0"/>
              <a:pPr/>
              <a:t>‹#›</a:t>
            </a:fld>
            <a:endParaRPr lang="en-US"/>
          </a:p>
        </p:txBody>
      </p:sp>
    </p:spTree>
    <p:extLst>
      <p:ext uri="{BB962C8B-B14F-4D97-AF65-F5344CB8AC3E}">
        <p14:creationId xmlns:p14="http://schemas.microsoft.com/office/powerpoint/2010/main" val="405573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and welcome to the first of six free tutoring sessions</a:t>
            </a:r>
            <a:r>
              <a:rPr lang="en-US" baseline="0" dirty="0" smtClean="0"/>
              <a:t> for </a:t>
            </a:r>
            <a:r>
              <a:rPr lang="en-US" dirty="0" smtClean="0"/>
              <a:t>CPCU 540 (Finance and Accounting for Insurance Professionals)</a:t>
            </a:r>
            <a:r>
              <a:rPr lang="en-US" baseline="0" dirty="0" smtClean="0"/>
              <a:t> held here at Shelter Insurance Company, hosted by the Central Missouri Chapter of CPCU, and taught by </a:t>
            </a:r>
            <a:r>
              <a:rPr lang="en-US" baseline="0" dirty="0" smtClean="0"/>
              <a:t>me, </a:t>
            </a:r>
            <a:r>
              <a:rPr lang="en-US" baseline="0" dirty="0" smtClean="0"/>
              <a:t>Clint Smith.</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of the most basic calculations</a:t>
            </a:r>
            <a:r>
              <a:rPr lang="en-US" baseline="0" dirty="0" smtClean="0"/>
              <a:t> are Loss Ratio, Expense Ratio, and Combined Ratio.  Formulas and thinking behind each are shown above.</a:t>
            </a:r>
          </a:p>
        </p:txBody>
      </p:sp>
      <p:sp>
        <p:nvSpPr>
          <p:cNvPr id="4" name="Slide Number Placeholder 3"/>
          <p:cNvSpPr>
            <a:spLocks noGrp="1"/>
          </p:cNvSpPr>
          <p:nvPr>
            <p:ph type="sldNum" sz="quarter" idx="10"/>
          </p:nvPr>
        </p:nvSpPr>
        <p:spPr/>
        <p:txBody>
          <a:bodyPr/>
          <a:lstStyle/>
          <a:p>
            <a:fld id="{288AD50C-86E9-4785-8A52-B9917A5F2D7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 of the calculations that tend to confuse people the most are the Future Valu</a:t>
            </a:r>
            <a:r>
              <a:rPr lang="en-US" baseline="0" dirty="0" smtClean="0"/>
              <a:t>e and Present Value formulas.</a:t>
            </a:r>
          </a:p>
          <a:p>
            <a:endParaRPr lang="en-US" baseline="0" dirty="0" smtClean="0"/>
          </a:p>
          <a:p>
            <a:r>
              <a:rPr lang="en-US" baseline="0" dirty="0" smtClean="0"/>
              <a:t>Put simply, a Future Value formula calculates the value of a certain amount today will be worth in the future.  To calculate this we must know three things:  the amount invested, the interest rate, and the length of time it will be invested.</a:t>
            </a:r>
          </a:p>
          <a:p>
            <a:endParaRPr lang="en-US" baseline="0" dirty="0" smtClean="0"/>
          </a:p>
          <a:p>
            <a:r>
              <a:rPr lang="en-US" baseline="0" dirty="0" smtClean="0"/>
              <a:t>Further, if the interest compounds more than one time per year (semi-annually, quarterly, monthly, etc) we must factor that into our calculations, as shown in the Multiple Compounding formula.  Here we divide the interest rate by the number of times each year it compounds and multiply the number of years by the same number.</a:t>
            </a:r>
          </a:p>
          <a:p>
            <a:endParaRPr lang="en-US" baseline="0" dirty="0" smtClean="0"/>
          </a:p>
          <a:p>
            <a:r>
              <a:rPr lang="en-US" baseline="0" dirty="0" smtClean="0"/>
              <a:t>The last means of calculating the Future Value is by using the Present Value and multiplying it by the </a:t>
            </a:r>
            <a:r>
              <a:rPr lang="en-US" baseline="0" dirty="0" err="1" smtClean="0"/>
              <a:t>FV</a:t>
            </a:r>
            <a:r>
              <a:rPr lang="en-US" i="1" baseline="0" dirty="0" err="1" smtClean="0"/>
              <a:t>factor</a:t>
            </a:r>
            <a:r>
              <a:rPr lang="en-US" baseline="0" dirty="0" smtClean="0"/>
              <a:t> which is found at the intersection of the interest rate and the number of years on the FV table, shown on the next slide.</a:t>
            </a:r>
          </a:p>
          <a:p>
            <a:endParaRPr lang="en-US" baseline="0" dirty="0" smtClean="0"/>
          </a:p>
          <a:p>
            <a:r>
              <a:rPr lang="en-US" baseline="0" dirty="0" smtClean="0"/>
              <a:t>Now that we know the Future Value formula, how do we get to the Present Value?  Looking at the formula for Future Value, we can see that Present Value (PV) can be found if we move the pieces around to get it singled out on the left side of the equals sign.  We start by dividing both sides by (1 + r) </a:t>
            </a:r>
            <a:r>
              <a:rPr lang="en-US" baseline="30000" dirty="0" smtClean="0"/>
              <a:t>n</a:t>
            </a:r>
            <a:r>
              <a:rPr lang="en-US" baseline="0" dirty="0" smtClean="0"/>
              <a:t> so that it cancels out from the PV side and moves over to the FV side.  Simply switching things around to put PV on the left side of the equals sign gives us our new formula for PV = FV ÷ (1 +r) </a:t>
            </a:r>
            <a:r>
              <a:rPr lang="en-US" baseline="30000" dirty="0" smtClean="0"/>
              <a:t>n</a:t>
            </a:r>
            <a:r>
              <a:rPr lang="en-US" baseline="0" dirty="0" smtClean="0"/>
              <a:t>.</a:t>
            </a:r>
          </a:p>
          <a:p>
            <a:endParaRPr lang="en-US" baseline="0" dirty="0" smtClean="0"/>
          </a:p>
          <a:p>
            <a:r>
              <a:rPr lang="en-US" baseline="0" dirty="0" smtClean="0"/>
              <a:t>We can then use this for the Multiple Compounding formula inserting the “m” as we did in the FV formula.</a:t>
            </a:r>
          </a:p>
          <a:p>
            <a:endParaRPr lang="en-US" baseline="0" dirty="0" smtClean="0"/>
          </a:p>
          <a:p>
            <a:r>
              <a:rPr lang="en-US" baseline="0" dirty="0" smtClean="0"/>
              <a:t>The Table formula for PV is exactly as FV table formula, but switching  the F to P.</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view of the Future Value Table</a:t>
            </a:r>
            <a:r>
              <a:rPr lang="en-US" baseline="0" dirty="0" smtClean="0"/>
              <a:t> which you can also use to get an approximation of the Future Value of an amount, given the Period (“n” –  shown on the left column of the table) and the Interest Rate (“r” – shown along the top row of the table).  Once you know these two values you simply look for the place where the two values intersect.</a:t>
            </a:r>
          </a:p>
          <a:p>
            <a:endParaRPr lang="en-US" baseline="0" dirty="0" smtClean="0"/>
          </a:p>
          <a:p>
            <a:r>
              <a:rPr lang="en-US" baseline="0" dirty="0" smtClean="0"/>
              <a:t>We will look at an example of this after the next few slides that cover how to solve the problem using your calculator to highlight the slight difference in answers calculated.</a:t>
            </a:r>
            <a:endParaRPr lang="en-US" dirty="0"/>
          </a:p>
        </p:txBody>
      </p:sp>
      <p:sp>
        <p:nvSpPr>
          <p:cNvPr id="4" name="Slide Number Placeholder 3"/>
          <p:cNvSpPr>
            <a:spLocks noGrp="1"/>
          </p:cNvSpPr>
          <p:nvPr>
            <p:ph type="sldNum" sz="quarter" idx="10"/>
          </p:nvPr>
        </p:nvSpPr>
        <p:spPr/>
        <p:txBody>
          <a:bodyPr/>
          <a:lstStyle/>
          <a:p>
            <a:fld id="{E21CFFDA-5820-4230-9712-D08D436530C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provides some examples of Future Value formulas and how they are entered into the calculator.</a:t>
            </a:r>
            <a:r>
              <a:rPr lang="en-US" baseline="0" dirty="0" smtClean="0"/>
              <a:t>  First is a simple example where you invest $100 for one year in an account earning 5%.</a:t>
            </a:r>
          </a:p>
          <a:p>
            <a:endParaRPr lang="en-US" baseline="0" dirty="0" smtClean="0"/>
          </a:p>
          <a:p>
            <a:r>
              <a:rPr lang="en-US" baseline="0" dirty="0" smtClean="0"/>
              <a:t>Moving down you can see how much the Future Value increases when the money is invested for five years.  That is because the first year the interest is earned on the Present $100, but the second year it is calculated on the $105, and so on.</a:t>
            </a:r>
            <a:endParaRPr lang="en-US" dirty="0" smtClean="0"/>
          </a:p>
          <a:p>
            <a:endParaRPr lang="en-US" baseline="0" dirty="0" smtClean="0"/>
          </a:p>
          <a:p>
            <a:r>
              <a:rPr lang="en-US" baseline="0" dirty="0" smtClean="0"/>
              <a:t>Taken a step further, you can see the effect that multiple compounding has on the ultimate value.  While it may seem like a small increase, the impact on larger sums invested over longer periods can be dramatic.</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look at how we</a:t>
            </a:r>
            <a:r>
              <a:rPr lang="en-US" baseline="0" dirty="0" smtClean="0"/>
              <a:t> enter our previous question about Annual Compounding into the Texas Instruments BAII Plus Financial Calculator.  Here’s a look at our calculator and let’s bring that problem back up along with our variables.</a:t>
            </a:r>
          </a:p>
          <a:p>
            <a:endParaRPr lang="en-US" baseline="0" dirty="0" smtClean="0"/>
          </a:p>
          <a:p>
            <a:r>
              <a:rPr lang="en-US" baseline="0" dirty="0" smtClean="0"/>
              <a:t>The first step we want to perform each time we are going to use the calculator is to Reset.  This will clear out any unwanted variables that may have been left from a previous calculation.  To do this we hit 2</a:t>
            </a:r>
            <a:r>
              <a:rPr lang="en-US" baseline="30000" dirty="0" smtClean="0"/>
              <a:t>nd</a:t>
            </a:r>
            <a:r>
              <a:rPr lang="en-US" baseline="0" dirty="0" smtClean="0"/>
              <a:t>, then the +/- button which will ask us if we want to Reset the calculator.  To say “yes” we hit the ENTER button, and then hit 2</a:t>
            </a:r>
            <a:r>
              <a:rPr lang="en-US" baseline="30000" dirty="0" smtClean="0"/>
              <a:t>nd</a:t>
            </a:r>
            <a:r>
              <a:rPr lang="en-US" baseline="0" dirty="0" smtClean="0"/>
              <a:t> and CPT to QUIT and get back to our home screen.</a:t>
            </a:r>
          </a:p>
          <a:p>
            <a:endParaRPr lang="en-US" baseline="0" dirty="0" smtClean="0"/>
          </a:p>
          <a:p>
            <a:r>
              <a:rPr lang="en-US" baseline="0" dirty="0" smtClean="0"/>
              <a:t>Since we are using Annual Compounding we want to make sure our calculator is set to one payment per year.  To do this we hit 2</a:t>
            </a:r>
            <a:r>
              <a:rPr lang="en-US" baseline="30000" dirty="0" smtClean="0"/>
              <a:t>nd</a:t>
            </a:r>
            <a:r>
              <a:rPr lang="en-US" baseline="0" dirty="0" smtClean="0"/>
              <a:t>, then I/Y to access the P/Y screen.  To set our P/Y you press 1, then hit ENTER to set the P/Y to 1.  To get back to the home screen again we hit 2</a:t>
            </a:r>
            <a:r>
              <a:rPr lang="en-US" baseline="30000" dirty="0" smtClean="0"/>
              <a:t>nd</a:t>
            </a:r>
            <a:r>
              <a:rPr lang="en-US" baseline="0" dirty="0" smtClean="0"/>
              <a:t> and CPT to QUIT.</a:t>
            </a:r>
          </a:p>
          <a:p>
            <a:endParaRPr lang="en-US" baseline="0" dirty="0" smtClean="0"/>
          </a:p>
          <a:p>
            <a:r>
              <a:rPr lang="en-US" baseline="0" dirty="0" smtClean="0"/>
              <a:t>Now we are ready to enter the Time Value of Money variables we noted above.  To start, type in 100 and hit the +/- button to make the PV a negative number, and then hit PV.  Note, we enter the PV as a negative because this tells the calculator the money is going away from us to be invested; when the money comes back to us after the five years of being invested, it is then a positive.  Then hit 5 and I/Y to set our interest rate.  Then 1 and N to set our Number of Payments.  Finally, hit CPT and FV to compute our Future Value, which in this case is 105.00.</a:t>
            </a:r>
            <a:endParaRPr lang="en-US" dirty="0"/>
          </a:p>
        </p:txBody>
      </p:sp>
      <p:sp>
        <p:nvSpPr>
          <p:cNvPr id="4" name="Slide Number Placeholder 3"/>
          <p:cNvSpPr>
            <a:spLocks noGrp="1"/>
          </p:cNvSpPr>
          <p:nvPr>
            <p:ph type="sldNum" sz="quarter" idx="10"/>
          </p:nvPr>
        </p:nvSpPr>
        <p:spPr/>
        <p:txBody>
          <a:bodyPr/>
          <a:lstStyle/>
          <a:p>
            <a:fld id="{E21CFFDA-5820-4230-9712-D08D436530C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those of you who have the HP 10bII,</a:t>
            </a:r>
            <a:r>
              <a:rPr lang="en-US" baseline="0" dirty="0" smtClean="0"/>
              <a:t> l</a:t>
            </a:r>
            <a:r>
              <a:rPr lang="en-US" dirty="0" smtClean="0"/>
              <a:t>et’s look at how we</a:t>
            </a:r>
            <a:r>
              <a:rPr lang="en-US" baseline="0" dirty="0" smtClean="0"/>
              <a:t> enter the same problem.  Here’s a look at our calculator and let’s bring that problem back up along with our variables.</a:t>
            </a:r>
          </a:p>
          <a:p>
            <a:endParaRPr lang="en-US" baseline="0" dirty="0" smtClean="0"/>
          </a:p>
          <a:p>
            <a:r>
              <a:rPr lang="en-US" baseline="0" dirty="0" smtClean="0"/>
              <a:t>The first step we want to perform each time we are going to use the calculator is to Reset.  This will clear out any unwanted variables that may have been left from a previous calculation.  To do this we hit Orange, then the C button which will Clear All (reset) the calculator.  Hit C again to get back to our home screen.</a:t>
            </a:r>
          </a:p>
          <a:p>
            <a:endParaRPr lang="en-US" baseline="0" dirty="0" smtClean="0"/>
          </a:p>
          <a:p>
            <a:r>
              <a:rPr lang="en-US" baseline="0" dirty="0" smtClean="0"/>
              <a:t>Since we are using Annual Compounding we want to make sure our calculator is set to one payment per year.  To do this we hit 1, then Orange button and PMT set out P/YR to 1.  Hitting C again takes us back to the home screen.</a:t>
            </a:r>
          </a:p>
          <a:p>
            <a:endParaRPr lang="en-US" baseline="0" dirty="0" smtClean="0"/>
          </a:p>
          <a:p>
            <a:r>
              <a:rPr lang="en-US" baseline="0" dirty="0" smtClean="0"/>
              <a:t>Now we are ready to enter the Time Value of Money variables we noted above.  To start, type in 100, hit Orange button, and then the decimal point “.” button to access the +/- and make the PV a negative number, and then hit PV.  Then hit 5 and I/Y to set our interest rate.  Then 1 and N to set our Number of Payments.  Finally, hit FV to compute our Future Value, which in this case is 105.00.</a:t>
            </a:r>
            <a:endParaRPr lang="en-US" dirty="0" smtClean="0"/>
          </a:p>
        </p:txBody>
      </p:sp>
      <p:sp>
        <p:nvSpPr>
          <p:cNvPr id="4" name="Slide Number Placeholder 3"/>
          <p:cNvSpPr>
            <a:spLocks noGrp="1"/>
          </p:cNvSpPr>
          <p:nvPr>
            <p:ph type="sldNum" sz="quarter" idx="10"/>
          </p:nvPr>
        </p:nvSpPr>
        <p:spPr/>
        <p:txBody>
          <a:bodyPr/>
          <a:lstStyle/>
          <a:p>
            <a:fld id="{E21CFFDA-5820-4230-9712-D08D436530C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bring back</a:t>
            </a:r>
            <a:r>
              <a:rPr lang="en-US" baseline="0" dirty="0" smtClean="0"/>
              <a:t> the Future Value table to look at how we answer this question.  In our first example we invested $100 for 1 year (n = 1) at a 5% interest rate (r = 5%).  If we look in the Period column for “1”, then scan over to the column under “5%” we can see it gives us a factor of 1.0500.  This is then multiplied by the $100 we invested ($100 x 1.0500) to give us an answer of $105.00.  Easy, right?!</a:t>
            </a:r>
          </a:p>
          <a:p>
            <a:endParaRPr lang="en-US" baseline="0" dirty="0" smtClean="0"/>
          </a:p>
          <a:p>
            <a:r>
              <a:rPr lang="en-US" dirty="0" smtClean="0"/>
              <a:t>Now let’s take it a little further with our</a:t>
            </a:r>
            <a:r>
              <a:rPr lang="en-US" baseline="0" dirty="0" smtClean="0"/>
              <a:t> second example, where we extended the period to 5 years (n = 5).  Again, we scroll down the Period column until we get to “5”, then scan over to the “5%” column under Interest Rate, and we get a </a:t>
            </a:r>
            <a:r>
              <a:rPr lang="en-US" baseline="0" dirty="0" err="1" smtClean="0"/>
              <a:t>Fv</a:t>
            </a:r>
            <a:r>
              <a:rPr lang="en-US" i="1" baseline="0" dirty="0" err="1" smtClean="0"/>
              <a:t>factor</a:t>
            </a:r>
            <a:r>
              <a:rPr lang="en-US" i="0" baseline="0" dirty="0" smtClean="0"/>
              <a:t> of 1.2763.  If we multiply this by the $100 we invested ($100 x 1.2763) we get an answer of $127.63.  Again, this exactly matches the answer we got using the formulas and the calculator</a:t>
            </a:r>
            <a:r>
              <a:rPr lang="en-US" i="0" baseline="0" dirty="0" smtClean="0"/>
              <a:t>.</a:t>
            </a:r>
            <a:endParaRPr lang="en-US" i="0" baseline="0" dirty="0" smtClean="0"/>
          </a:p>
        </p:txBody>
      </p:sp>
      <p:sp>
        <p:nvSpPr>
          <p:cNvPr id="4" name="Slide Number Placeholder 3"/>
          <p:cNvSpPr>
            <a:spLocks noGrp="1"/>
          </p:cNvSpPr>
          <p:nvPr>
            <p:ph type="sldNum" sz="quarter" idx="10"/>
          </p:nvPr>
        </p:nvSpPr>
        <p:spPr/>
        <p:txBody>
          <a:bodyPr/>
          <a:lstStyle/>
          <a:p>
            <a:fld id="{E21CFFDA-5820-4230-9712-D08D436530C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a:t>
            </a:r>
            <a:r>
              <a:rPr lang="en-US" baseline="0" dirty="0" smtClean="0"/>
              <a:t> some examples of Present Value formulas and how they are identified in the calculator.  The end result is $95.24.  In real world terms, this tells us that you would have to invest $95.24 today to get $100 back at the end of the year if invested in an account earning 5%.</a:t>
            </a:r>
          </a:p>
          <a:p>
            <a:endParaRPr lang="en-US" baseline="0" dirty="0" smtClean="0"/>
          </a:p>
          <a:p>
            <a:r>
              <a:rPr lang="en-US" baseline="0" dirty="0" smtClean="0"/>
              <a:t>If you had five years to invest the money, then you need significantly less ($78.35) to have the same $100.</a:t>
            </a:r>
          </a:p>
          <a:p>
            <a:endParaRPr lang="en-US" baseline="0" dirty="0" smtClean="0"/>
          </a:p>
          <a:p>
            <a:r>
              <a:rPr lang="en-US" baseline="0" dirty="0" smtClean="0"/>
              <a:t>You can see the effect that multiple compounding has on the ultimate value.</a:t>
            </a:r>
          </a:p>
          <a:p>
            <a:endParaRPr lang="en-US" baseline="0" dirty="0" smtClean="0"/>
          </a:p>
          <a:p>
            <a:r>
              <a:rPr lang="en-US" baseline="0" dirty="0" smtClean="0"/>
              <a:t>One thing I always recommend is that students read the problem, outline what information they know and then determine what they are looking for.  This helps you keep outlined what your variables are and what you don’t know so that you can solve for it.</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Like we did with the Future Value table, now let’s look at the Present Value table to calculate the answers.</a:t>
            </a:r>
          </a:p>
          <a:p>
            <a:endParaRPr lang="en-US" i="0" baseline="0" dirty="0" smtClean="0"/>
          </a:p>
          <a:p>
            <a:r>
              <a:rPr lang="en-US" i="0" baseline="0" dirty="0" smtClean="0"/>
              <a:t>In our first example we expected a Future Value of $100 and wanted to know what the Present Value would be if it was invested for one year (n = 1) at 5% interest (r = 5%).  As we did before, scan down the Period column for “1”, then go right until you reach the 5% interest column.  Here we find a value of 0.9524.  Multiplying this by our $100 and we get an answer of $95.24 Present Value, matching what we calculated with the formula.</a:t>
            </a:r>
            <a:endParaRPr lang="en-US" i="0" baseline="0" dirty="0" smtClean="0"/>
          </a:p>
        </p:txBody>
      </p:sp>
      <p:sp>
        <p:nvSpPr>
          <p:cNvPr id="4" name="Slide Number Placeholder 3"/>
          <p:cNvSpPr>
            <a:spLocks noGrp="1"/>
          </p:cNvSpPr>
          <p:nvPr>
            <p:ph type="sldNum" sz="quarter" idx="10"/>
          </p:nvPr>
        </p:nvSpPr>
        <p:spPr/>
        <p:txBody>
          <a:bodyPr/>
          <a:lstStyle/>
          <a:p>
            <a:fld id="{E21CFFDA-5820-4230-9712-D08D436530C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Now let’s look at how we</a:t>
            </a:r>
            <a:r>
              <a:rPr lang="en-US" baseline="0" dirty="0" smtClean="0"/>
              <a:t> enter our previous question about Monthly Compounding into the Texas Instruments BAII Plus Financial Calculator.  Again we will look at our calculator and bring the problem back up along with our variables.</a:t>
            </a:r>
          </a:p>
          <a:p>
            <a:endParaRPr lang="en-US" baseline="0" dirty="0" smtClean="0"/>
          </a:p>
          <a:p>
            <a:r>
              <a:rPr lang="en-US" baseline="0" dirty="0" smtClean="0"/>
              <a:t>To start, you want to Reset the calculator, clearing out any unwanted variables that may have been left from a previous calculation.  To do this we hit 2</a:t>
            </a:r>
            <a:r>
              <a:rPr lang="en-US" baseline="30000" dirty="0" smtClean="0"/>
              <a:t>nd</a:t>
            </a:r>
            <a:r>
              <a:rPr lang="en-US" baseline="0" dirty="0" smtClean="0"/>
              <a:t>, then the +/- button which will ask us if we want to Reset the calculator.  To say yes we hit the ENTER button, and then hit 2</a:t>
            </a:r>
            <a:r>
              <a:rPr lang="en-US" baseline="30000" dirty="0" smtClean="0"/>
              <a:t>nd</a:t>
            </a:r>
            <a:r>
              <a:rPr lang="en-US" baseline="0" dirty="0" smtClean="0"/>
              <a:t> and CPT to QUIT and get back to our home screen.</a:t>
            </a:r>
          </a:p>
          <a:p>
            <a:endParaRPr lang="en-US" baseline="0" dirty="0" smtClean="0"/>
          </a:p>
          <a:p>
            <a:r>
              <a:rPr lang="en-US" baseline="0" dirty="0" smtClean="0"/>
              <a:t>Since we are using Monthly Compounding we want to make sure our calculator is set to twelve payments per year (assuming your calculator doesn’t automatically reset to this).  To do this we hit 2</a:t>
            </a:r>
            <a:r>
              <a:rPr lang="en-US" baseline="30000" dirty="0" smtClean="0"/>
              <a:t>nd</a:t>
            </a:r>
            <a:r>
              <a:rPr lang="en-US" baseline="0" dirty="0" smtClean="0"/>
              <a:t>, then I/Y to access the P/Y screen.  If your P/Y is already set to 12, simply hit 2</a:t>
            </a:r>
            <a:r>
              <a:rPr lang="en-US" baseline="30000" dirty="0" smtClean="0"/>
              <a:t>nd</a:t>
            </a:r>
            <a:r>
              <a:rPr lang="en-US" baseline="0" dirty="0" smtClean="0"/>
              <a:t> and CPT to Quit.  If you need to set the P/Y you press 12 and hit ENTER.  To get back to the home screen again we hit 2</a:t>
            </a:r>
            <a:r>
              <a:rPr lang="en-US" baseline="30000" dirty="0" smtClean="0"/>
              <a:t>nd</a:t>
            </a:r>
            <a:r>
              <a:rPr lang="en-US" baseline="0" dirty="0" smtClean="0"/>
              <a:t> and CPT to QUIT.</a:t>
            </a:r>
          </a:p>
          <a:p>
            <a:endParaRPr lang="en-US" baseline="0" dirty="0" smtClean="0"/>
          </a:p>
          <a:p>
            <a:r>
              <a:rPr lang="en-US" baseline="0" dirty="0" smtClean="0"/>
              <a:t>Now we are ready to enter the Time Value of Money variables we noted above.  To start, type in 100 and hit FV.  Note, here we enter the FV as a positive because the money comes back to us in the Future, but goes away from us in the Present, being a negative transaction.  Then hit 5 and I/Y to set our interest rate (the calculator automatically divides the I/Y by 12 like we did in our formulas).  Next, you enter 5 and hit 2</a:t>
            </a:r>
            <a:r>
              <a:rPr lang="en-US" baseline="30000" dirty="0" smtClean="0"/>
              <a:t>nd</a:t>
            </a:r>
            <a:r>
              <a:rPr lang="en-US" baseline="0" dirty="0" smtClean="0"/>
              <a:t> followed by N to use the xP/Y function, which will multiply our five years by the number of payments per year we set earlier (12).  To set this as our N you must hit N again.  Finally, hit CPT and PV to compute our Present Value, which in this case is -77.92.</a:t>
            </a:r>
            <a:endParaRPr lang="en-US" dirty="0"/>
          </a:p>
        </p:txBody>
      </p:sp>
      <p:sp>
        <p:nvSpPr>
          <p:cNvPr id="4" name="Slide Number Placeholder 3"/>
          <p:cNvSpPr>
            <a:spLocks noGrp="1"/>
          </p:cNvSpPr>
          <p:nvPr>
            <p:ph type="sldNum" sz="quarter" idx="10"/>
          </p:nvPr>
        </p:nvSpPr>
        <p:spPr/>
        <p:txBody>
          <a:bodyPr/>
          <a:lstStyle/>
          <a:p>
            <a:fld id="{E21CFFDA-5820-4230-9712-D08D436530C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to let you know a little about me, my name is Clint Smith.</a:t>
            </a:r>
            <a:r>
              <a:rPr lang="en-US" baseline="0" dirty="0" smtClean="0"/>
              <a:t>  I am a graduate from the University of Missouri-Columbia with a BS in Personal Financial Planning.  After graduating I worked at Shelter Insurance for six years with the last five spent as a Reinsurance Underwriter with Shelter Re.  During my time at Shelter I completed the AINS, Are, and finally my CPCU designation in 2012.  Before I officially earned my designation I began teaching the CPCU 540 classes, served on the Website Committee to post and edit information about this course and other goings-on with the Central MO CPCU Chapter, and on the I-Day Committee where I helped develop the theme, create the copy for the I-Day Booklet, and create and run the I-Day AV media (presenter slides, etc).</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part of the introduction, how many students have completed at least one other CPCU Course?  For</a:t>
            </a:r>
            <a:r>
              <a:rPr lang="en-US" baseline="0" dirty="0" smtClean="0"/>
              <a:t> how many people is this the last CPCU course?  What other designations have students have attained?  Further, get to know what departments they work in and for which companies.</a:t>
            </a:r>
            <a:endParaRPr lang="en-US" dirty="0" smtClean="0"/>
          </a:p>
        </p:txBody>
      </p:sp>
      <p:sp>
        <p:nvSpPr>
          <p:cNvPr id="4" name="Slide Number Placeholder 3"/>
          <p:cNvSpPr>
            <a:spLocks noGrp="1"/>
          </p:cNvSpPr>
          <p:nvPr>
            <p:ph type="sldNum" sz="quarter" idx="10"/>
          </p:nvPr>
        </p:nvSpPr>
        <p:spPr/>
        <p:txBody>
          <a:bodyPr/>
          <a:lstStyle/>
          <a:p>
            <a:fld id="{288AD50C-86E9-4785-8A52-B9917A5F2D7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those of you who have the HP 10bII,</a:t>
            </a:r>
            <a:r>
              <a:rPr lang="en-US" baseline="0" dirty="0" smtClean="0"/>
              <a:t> l</a:t>
            </a:r>
            <a:r>
              <a:rPr lang="en-US" dirty="0" smtClean="0"/>
              <a:t>et’s look at how we</a:t>
            </a:r>
            <a:r>
              <a:rPr lang="en-US" baseline="0" dirty="0" smtClean="0"/>
              <a:t> enter the same problem.  Here’s a look at our calculator and let’s bring that problem back up along with our variables.</a:t>
            </a:r>
          </a:p>
          <a:p>
            <a:endParaRPr lang="en-US" baseline="0" dirty="0" smtClean="0"/>
          </a:p>
          <a:p>
            <a:r>
              <a:rPr lang="en-US" baseline="0" dirty="0" smtClean="0"/>
              <a:t>The first step we want to perform each time we are going to use the calculator is to Reset.  This will clear out any unwanted variables that may have been left from a previous calculation.  To do this we hit Orange, then the C button which will Clear All (reset) the calculator.  Hit C again to get back to our home screen.</a:t>
            </a:r>
          </a:p>
          <a:p>
            <a:endParaRPr lang="en-US" baseline="0" dirty="0" smtClean="0"/>
          </a:p>
          <a:p>
            <a:r>
              <a:rPr lang="en-US" baseline="0" dirty="0" smtClean="0"/>
              <a:t>Since we are using Monthly Compounding we want to make sure our calculator is set to twelve payments per year.  To do this we hit 12, then Orange button and PMT set out P/YR to 12.  Hitting C again takes us back to the home screen.</a:t>
            </a:r>
          </a:p>
          <a:p>
            <a:endParaRPr lang="en-US" baseline="0" dirty="0" smtClean="0"/>
          </a:p>
          <a:p>
            <a:r>
              <a:rPr lang="en-US" baseline="0" dirty="0" smtClean="0"/>
              <a:t>Now we are ready to enter the Time Value of Money variables we noted above.  To start, type in 100 and hit FV.  Then hit 5 and I/Y to set our interest rate.  Then 5, the Orange button and N to multiply our five years by the number of payments per year we set earlier (12).  Like the TI BAII Plus, you must hit N again to set this value.  Finally, hit PV to compute our Present Value, which in this case is -77.92.</a:t>
            </a:r>
            <a:endParaRPr lang="en-US" dirty="0" smtClean="0"/>
          </a:p>
          <a:p>
            <a:endParaRPr lang="en-US" dirty="0"/>
          </a:p>
        </p:txBody>
      </p:sp>
      <p:sp>
        <p:nvSpPr>
          <p:cNvPr id="4" name="Slide Number Placeholder 3"/>
          <p:cNvSpPr>
            <a:spLocks noGrp="1"/>
          </p:cNvSpPr>
          <p:nvPr>
            <p:ph type="sldNum" sz="quarter" idx="10"/>
          </p:nvPr>
        </p:nvSpPr>
        <p:spPr/>
        <p:txBody>
          <a:bodyPr/>
          <a:lstStyle/>
          <a:p>
            <a:fld id="{E21CFFDA-5820-4230-9712-D08D436530C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look at the results of our formula with the different compounding amounts,</a:t>
            </a:r>
            <a:r>
              <a:rPr lang="en-US" baseline="0" dirty="0" smtClean="0"/>
              <a:t> we can see that the value of our money slowly increases as we increase the number of compounds per year.  This is because of the Effective Annual Rate (EAR).</a:t>
            </a:r>
          </a:p>
          <a:p>
            <a:endParaRPr lang="en-US" baseline="0" dirty="0" smtClean="0"/>
          </a:p>
          <a:p>
            <a:r>
              <a:rPr lang="en-US" baseline="0" dirty="0" smtClean="0"/>
              <a:t>Looking at each of our formulas, 500 stays the same each time, but we get a different result.  The part changing is the section after the PV that includes the interest rate and number of years, referred to as the EAR.  By removing the 500 from the formula and only calculating the part to the right, we can calculate our EAR.  You can see that each of our results includes a leading 1, but we want to see this as an interest rate.  To do this, you take your result and subtract one, then multiply by 100.  This gives us the percentages we are looking for.</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outlines how you find other variables in</a:t>
            </a:r>
            <a:r>
              <a:rPr lang="en-US" baseline="0" dirty="0" smtClean="0"/>
              <a:t> the FV or PV formula using the calculator and using the formula to solve for the “r” and the “n”.  To solve Time Value of Money problems using your calculator you need to know all the variables except the one you are looking for.</a:t>
            </a:r>
          </a:p>
          <a:p>
            <a:endParaRPr lang="en-US" baseline="0" dirty="0" smtClean="0"/>
          </a:p>
          <a:p>
            <a:r>
              <a:rPr lang="en-US" baseline="0" dirty="0" smtClean="0"/>
              <a:t>You can see here in our first example our Future Value is 1,000, the Present Value is -100 (and must be set as a negative so your calculator doesn’t return an error), our Interest Rate is 10%, and we are looking for our N.  Assume the compounding is annual if the question doesn’t mention anything different.  So we enter these values into our calculator and your N will be 24.16 years.</a:t>
            </a:r>
          </a:p>
          <a:p>
            <a:endParaRPr lang="en-US" baseline="0" dirty="0" smtClean="0"/>
          </a:p>
          <a:p>
            <a:r>
              <a:rPr lang="en-US" baseline="0" dirty="0" smtClean="0"/>
              <a:t>You can try this a number of different ways by using this N and removing the value you are looking for which you will ultimately compute.  You can see that for each value you compute it returns the value we input in the original formula.</a:t>
            </a:r>
          </a:p>
          <a:p>
            <a:endParaRPr lang="en-US" baseline="0" dirty="0" smtClean="0"/>
          </a:p>
          <a:p>
            <a:r>
              <a:rPr lang="en-US" baseline="0" dirty="0" smtClean="0"/>
              <a:t>To find our r or n values using the formula is a little more complex, so the calculator is recommended.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start with the FV formula where FV = </a:t>
            </a:r>
            <a:r>
              <a:rPr lang="en-US" dirty="0" smtClean="0"/>
              <a:t>PV x (1 + r) </a:t>
            </a:r>
            <a:r>
              <a:rPr lang="en-US" baseline="30000" dirty="0" smtClean="0"/>
              <a:t>n</a:t>
            </a:r>
            <a:r>
              <a:rPr lang="en-US" dirty="0" smtClean="0"/>
              <a:t> and divide both sides by PV so our formula is now FV ÷ PV = (1 + r) </a:t>
            </a:r>
            <a:r>
              <a:rPr lang="en-US" baseline="30000" dirty="0" smtClean="0"/>
              <a:t>n</a:t>
            </a:r>
            <a:r>
              <a:rPr lang="en-US" dirty="0" smtClean="0"/>
              <a:t>.</a:t>
            </a:r>
            <a:r>
              <a:rPr lang="en-US" baseline="0" dirty="0" smtClean="0"/>
              <a:t>  To get rid of our power we multiply the left side of the equation to the 1/n power so our equation is now </a:t>
            </a:r>
            <a:r>
              <a:rPr lang="en-US" dirty="0" smtClean="0"/>
              <a:t>(FV ÷ PV) </a:t>
            </a:r>
            <a:r>
              <a:rPr lang="en-US" baseline="30000" dirty="0" smtClean="0"/>
              <a:t>1 / n</a:t>
            </a:r>
            <a:r>
              <a:rPr lang="en-US" dirty="0" smtClean="0"/>
              <a:t> = 1 + r.  Now to get the r alone we subtract 1 and now r = ( FV ÷ PV ) </a:t>
            </a:r>
            <a:r>
              <a:rPr lang="en-US" baseline="30000" dirty="0" smtClean="0"/>
              <a:t>1 / n</a:t>
            </a:r>
            <a:r>
              <a:rPr lang="en-US" dirty="0" smtClean="0"/>
              <a:t> – 1.  Like I said, not the easiest formula to use, but it can be done.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Finding “n” is even more awkward as we bring in the natural log button.  Without going into how it is done, our ultimate formula is </a:t>
            </a:r>
            <a:r>
              <a:rPr lang="en-US" dirty="0" smtClean="0"/>
              <a:t>n = </a:t>
            </a:r>
            <a:r>
              <a:rPr lang="en-US" dirty="0" err="1" smtClean="0"/>
              <a:t>ln</a:t>
            </a:r>
            <a:r>
              <a:rPr lang="en-US" dirty="0" smtClean="0"/>
              <a:t> (FV ÷ PV) ÷ </a:t>
            </a:r>
            <a:r>
              <a:rPr lang="en-US" dirty="0" err="1" smtClean="0"/>
              <a:t>ln</a:t>
            </a:r>
            <a:r>
              <a:rPr lang="en-US" dirty="0" smtClean="0"/>
              <a:t> (1 + r).</a:t>
            </a:r>
            <a:endParaRPr lang="en-US" baseline="30000" dirty="0" smtClean="0"/>
          </a:p>
        </p:txBody>
      </p:sp>
      <p:sp>
        <p:nvSpPr>
          <p:cNvPr id="4" name="Slide Number Placeholder 3"/>
          <p:cNvSpPr>
            <a:spLocks noGrp="1"/>
          </p:cNvSpPr>
          <p:nvPr>
            <p:ph type="sldNum" sz="quarter" idx="10"/>
          </p:nvPr>
        </p:nvSpPr>
        <p:spPr/>
        <p:txBody>
          <a:bodyPr/>
          <a:lstStyle/>
          <a:p>
            <a:fld id="{288AD50C-86E9-4785-8A52-B9917A5F2D7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 Future</a:t>
            </a:r>
            <a:r>
              <a:rPr lang="en-US" baseline="0" dirty="0" smtClean="0"/>
              <a:t> Value and Time Value of Money</a:t>
            </a:r>
            <a:r>
              <a:rPr lang="en-US" dirty="0" smtClean="0"/>
              <a:t> one step further, here</a:t>
            </a:r>
            <a:r>
              <a:rPr lang="en-US" baseline="0" dirty="0" smtClean="0"/>
              <a:t> we look at</a:t>
            </a:r>
            <a:r>
              <a:rPr lang="en-US" dirty="0" smtClean="0"/>
              <a:t> the Future</a:t>
            </a:r>
            <a:r>
              <a:rPr lang="en-US" baseline="0" dirty="0" smtClean="0"/>
              <a:t> Value of an Annuity, which is a series of payments over time with payments made either at the end of the period (Ordinary Annuity) or beginning of the period (Annuity Due).</a:t>
            </a:r>
          </a:p>
          <a:p>
            <a:endParaRPr lang="en-US" baseline="0" dirty="0" smtClean="0"/>
          </a:p>
          <a:p>
            <a:r>
              <a:rPr lang="en-US" baseline="0" dirty="0" smtClean="0"/>
              <a:t>In this example we are looking at what the future value of $500 is worth at the end of the first year.  Because the money is paid at the end of the year it hasn’t been able to earn any interest over the year and is therefore worth simply the $500.  Another way of looking at this is using our FV formula and entering 0 for the n.</a:t>
            </a:r>
          </a:p>
          <a:p>
            <a:endParaRPr lang="en-US" baseline="0" dirty="0" smtClean="0"/>
          </a:p>
          <a:p>
            <a:r>
              <a:rPr lang="en-US" baseline="0" dirty="0" smtClean="0"/>
              <a:t>The simplest way to think of it is in a real life situation.  If someone says they are going to give you $500 one year from now, what is that $500 worth in the future?  The answer is simply $500.  From here, what is $500 worth a year from that point?  Here we apply our factor and get $525.  This is repeated until all of the payments have been made.</a:t>
            </a:r>
          </a:p>
          <a:p>
            <a:endParaRPr lang="en-US" baseline="0" dirty="0" smtClean="0"/>
          </a:p>
          <a:p>
            <a:r>
              <a:rPr lang="en-US" baseline="0" dirty="0" smtClean="0"/>
              <a:t>From this point we are looking at that $500 another year out each time, up to the point where we reach our n, in this case 5, which is then entered into n – 1, or 4.  Once we do that we add up all of the Future Values we calculated and get our total of $2,762.81.</a:t>
            </a:r>
          </a:p>
          <a:p>
            <a:endParaRPr lang="en-US" baseline="0" dirty="0" smtClean="0"/>
          </a:p>
          <a:p>
            <a:r>
              <a:rPr lang="en-US" baseline="0" dirty="0" smtClean="0"/>
              <a:t>To do this on your calculator, again start by resetting, and then make sure your P/Y is set to 1.  In this case our PV is replaced by a set payment of $500 (PMT).  So we set our PMT at 500, our I/Y at 5%, and our N at 5 (remains at 5 because there is only one payment per year).  Note, that for this type of annuity your payments must be set to the END, which is automatically the setting for both calculators.</a:t>
            </a:r>
          </a:p>
          <a:p>
            <a:endParaRPr lang="en-US" baseline="0" dirty="0" smtClean="0"/>
          </a:p>
          <a:p>
            <a:r>
              <a:rPr lang="en-US" baseline="0" dirty="0" smtClean="0"/>
              <a:t>Once these values are input you calculate your FV, which is very close to our formulated answer at $2,762.82.</a:t>
            </a:r>
            <a:endParaRPr lang="en-US" dirty="0" smtClean="0"/>
          </a:p>
        </p:txBody>
      </p:sp>
      <p:sp>
        <p:nvSpPr>
          <p:cNvPr id="4" name="Slide Number Placeholder 3"/>
          <p:cNvSpPr>
            <a:spLocks noGrp="1"/>
          </p:cNvSpPr>
          <p:nvPr>
            <p:ph type="sldNum" sz="quarter" idx="10"/>
          </p:nvPr>
        </p:nvSpPr>
        <p:spPr/>
        <p:txBody>
          <a:bodyPr/>
          <a:lstStyle/>
          <a:p>
            <a:fld id="{288AD50C-86E9-4785-8A52-B9917A5F2D7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The Future Value of an Annuity table works exactly like the Future Value table when calculating the answer for an Ordinary Annuity.  In our Future Value of an Ordinary Annuity example we were given a series of $500 payments over 5 years (n = 5) in an account earning 5% (r = 5%).  Because it is an Ordinary Annuity you simply scan down the Period column until you reach “5”, then right until you reach the “5%” Interest Rate column, where you find a value of 5.5256.  You multiply this by the $500 and you get an answer of $2,762.80.  While this does not exactly match our calculated answer of $2,762.81 due to rounding, it is still very close and you would be able to select the right answer on the test with this.</a:t>
            </a:r>
            <a:endParaRPr lang="en-US" i="0" baseline="0" dirty="0" smtClean="0"/>
          </a:p>
        </p:txBody>
      </p:sp>
      <p:sp>
        <p:nvSpPr>
          <p:cNvPr id="4" name="Slide Number Placeholder 3"/>
          <p:cNvSpPr>
            <a:spLocks noGrp="1"/>
          </p:cNvSpPr>
          <p:nvPr>
            <p:ph type="sldNum" sz="quarter" idx="10"/>
          </p:nvPr>
        </p:nvSpPr>
        <p:spPr/>
        <p:txBody>
          <a:bodyPr/>
          <a:lstStyle/>
          <a:p>
            <a:fld id="{E21CFFDA-5820-4230-9712-D08D436530C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example we are looking at what the present value of $500 that is paid at the end of the year.  Because the money is paid at the end of the year it has earned interest and must be reduced by our interest rate factor.  Another way of looking at this is using our PV formula, starting with 1.  Essentially, we are looking at how much would have to be deposited today to generate a $500 payment one year from now, two years from now, and so on.</a:t>
            </a:r>
          </a:p>
          <a:p>
            <a:endParaRPr lang="en-US" baseline="0" dirty="0" smtClean="0"/>
          </a:p>
          <a:p>
            <a:r>
              <a:rPr lang="en-US" baseline="0" dirty="0" smtClean="0"/>
              <a:t>From this point we are looking at that $500 backwards another year out each time, up to the point where we reach our n, in this case 5.  Once we do that we add up all of the Future Values we calculated and get our total of $2,164.73.</a:t>
            </a:r>
          </a:p>
          <a:p>
            <a:endParaRPr lang="en-US" baseline="0" dirty="0" smtClean="0"/>
          </a:p>
          <a:p>
            <a:r>
              <a:rPr lang="en-US" baseline="0" dirty="0" smtClean="0"/>
              <a:t>To do this on your calculator, again start by resetting, and then make sure your P/Y is set to 1.  In this case our FV is replaced by a set payment of $500 (PMT).  So we set our PMT at 500, our I/Y at 5%, and our N at 5 (remains at 5 because there is only one payment per year).  Note, that for this type of annuity your payments must be set to the END, which is automatically the setting for both calculators.</a:t>
            </a:r>
          </a:p>
          <a:p>
            <a:endParaRPr lang="en-US" baseline="0" dirty="0" smtClean="0"/>
          </a:p>
          <a:p>
            <a:r>
              <a:rPr lang="en-US" baseline="0" dirty="0" smtClean="0"/>
              <a:t>Once these values are input you calculate your PV, which is very close to our formulated answer at $2,164.73.</a:t>
            </a:r>
            <a:endParaRPr lang="en-US" dirty="0" smtClean="0"/>
          </a:p>
        </p:txBody>
      </p:sp>
      <p:sp>
        <p:nvSpPr>
          <p:cNvPr id="4" name="Slide Number Placeholder 3"/>
          <p:cNvSpPr>
            <a:spLocks noGrp="1"/>
          </p:cNvSpPr>
          <p:nvPr>
            <p:ph type="sldNum" sz="quarter" idx="10"/>
          </p:nvPr>
        </p:nvSpPr>
        <p:spPr/>
        <p:txBody>
          <a:bodyPr/>
          <a:lstStyle/>
          <a:p>
            <a:fld id="{288AD50C-86E9-4785-8A52-B9917A5F2D7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Like the Future Value of Annuity table, here we have one for the Present Value of an Annuity.  Looking at our example, we wanted to know what is the Present Value of a series of $500 payments made over 5 years (n = 5) if the money could be invested in an account earning 5% (r = 5%).  As it is an Ordinary Annuity you work your way down the Period column until you reach “5”, then scan right until you reach the “5%” column under the Interest Rate header, where you find the value of 4.3295.  If you multiply this by the $500 payment you get $2,164.75.  Again, this is very close to the answer we calculated using the formula and calculator, which was $2,164.74.</a:t>
            </a:r>
            <a:endParaRPr lang="en-US" i="0" baseline="0" dirty="0" smtClean="0"/>
          </a:p>
        </p:txBody>
      </p:sp>
      <p:sp>
        <p:nvSpPr>
          <p:cNvPr id="4" name="Slide Number Placeholder 3"/>
          <p:cNvSpPr>
            <a:spLocks noGrp="1"/>
          </p:cNvSpPr>
          <p:nvPr>
            <p:ph type="sldNum" sz="quarter" idx="10"/>
          </p:nvPr>
        </p:nvSpPr>
        <p:spPr/>
        <p:txBody>
          <a:bodyPr/>
          <a:lstStyle/>
          <a:p>
            <a:fld id="{E21CFFDA-5820-4230-9712-D08D436530C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Compared to an Ordinary Annuity, where payments are made at the end of each</a:t>
            </a:r>
            <a:r>
              <a:rPr lang="en-US" baseline="0" dirty="0" smtClean="0"/>
              <a:t> period, an Annuity Due makes its payment at the beginning of each period.  Because of that, interest can be earned on the first payment, resulting in interest for the first year and each year thereafter, resulting in a total that is higher than an Ordinary Annuity.</a:t>
            </a:r>
          </a:p>
          <a:p>
            <a:endParaRPr lang="en-US" baseline="0" dirty="0" smtClean="0"/>
          </a:p>
          <a:p>
            <a:r>
              <a:rPr lang="en-US" baseline="0" dirty="0" smtClean="0"/>
              <a:t>In this case, a real life example is that someone offers to pay you $500 payments each year for five years, and they will pay you that at the beginning of each year.  Since you receive your $500 up front, you can invest it for the year and end the year with $525.  For each year thereafter, we are essentially taking that $500 at the beginning of the agreement and investing it for two years, three years, four years, and five years.  Totaling these values gets our Future Value of $2,900.95, which is higher than our previous Future Value of $2,762.81 because the payments have had more time to earn interest.</a:t>
            </a:r>
          </a:p>
          <a:p>
            <a:endParaRPr lang="en-US" baseline="0" dirty="0" smtClean="0"/>
          </a:p>
          <a:p>
            <a:r>
              <a:rPr lang="en-US" baseline="0" dirty="0" smtClean="0"/>
              <a:t>To do this on your calculator, again start by resetting, and then make sure your P/Y is set to 1.  In this case our PV is replaced by a set payment of $500 (PMT).  Because the payments are made at the beginning of the year, you have to change the way your calculator is set by default, with payments at the end of the year.</a:t>
            </a:r>
          </a:p>
          <a:p>
            <a:endParaRPr lang="en-US" baseline="0" dirty="0" smtClean="0"/>
          </a:p>
          <a:p>
            <a:r>
              <a:rPr lang="en-US" baseline="0" dirty="0" smtClean="0"/>
              <a:t>Each calculator changes this a different, but similar way.  For the Texas Instruments BAII Plus you hit 2</a:t>
            </a:r>
            <a:r>
              <a:rPr lang="en-US" baseline="30000" dirty="0" smtClean="0"/>
              <a:t>nd</a:t>
            </a:r>
            <a:r>
              <a:rPr lang="en-US" baseline="0" dirty="0" smtClean="0"/>
              <a:t>, then PMT and your screen will display END as it is set by default.  To change this you hit 2</a:t>
            </a:r>
            <a:r>
              <a:rPr lang="en-US" baseline="30000" dirty="0" smtClean="0"/>
              <a:t>nd</a:t>
            </a:r>
            <a:r>
              <a:rPr lang="en-US" baseline="0" dirty="0" smtClean="0"/>
              <a:t> and ENTER (SET) and it will change to BGN.  From there you can hit 2</a:t>
            </a:r>
            <a:r>
              <a:rPr lang="en-US" baseline="30000" dirty="0" smtClean="0"/>
              <a:t>nd</a:t>
            </a:r>
            <a:r>
              <a:rPr lang="en-US" baseline="0" dirty="0" smtClean="0"/>
              <a:t> and CPT (QUIT) and get back to your home screen, where you will see BGN displayed in the upper right hand portion of the screen.</a:t>
            </a:r>
          </a:p>
          <a:p>
            <a:endParaRPr lang="en-US" baseline="0" dirty="0" smtClean="0"/>
          </a:p>
          <a:p>
            <a:r>
              <a:rPr lang="en-US" baseline="0" dirty="0" smtClean="0"/>
              <a:t>On the HP 10bII calculator the steps are quite a bit easier as you simply hit the Orange button and then hit MAR to toggle back and forth between BEG and END.</a:t>
            </a:r>
          </a:p>
          <a:p>
            <a:endParaRPr lang="en-US" baseline="0" dirty="0" smtClean="0"/>
          </a:p>
          <a:p>
            <a:r>
              <a:rPr lang="en-US" baseline="0" dirty="0" smtClean="0"/>
              <a:t>From here you enter your TVM values as before, hitting 500 and then PMT, 5 and then N, 5 and then I/YR.  Once those are entered you hit FV and get your value of $2,900.96.</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let’s look at the Present Value of an Annuity Due.  Because the payment is made at the beginning of the year, there is no reduction made to the $500 payment.  In simple terms, what money would have you deposit today to have $500 today?  Simply put, $500.  This is expressed in our formula by replacing n with n – 1.</a:t>
            </a:r>
          </a:p>
          <a:p>
            <a:endParaRPr lang="en-US" baseline="0" dirty="0" smtClean="0"/>
          </a:p>
          <a:p>
            <a:r>
              <a:rPr lang="en-US" baseline="0" dirty="0" smtClean="0"/>
              <a:t>However, for each payment after that, where payments are made at the beginning of the year, you have to reduce that $500 by the amount of time passed because you would have to deposit a reduced amount today because it would have time to grow, until the fifth payment is made at the beginning of the fifth year, meaning it had four years to grow.</a:t>
            </a:r>
          </a:p>
          <a:p>
            <a:endParaRPr lang="en-US" baseline="0" dirty="0" smtClean="0"/>
          </a:p>
          <a:p>
            <a:r>
              <a:rPr lang="en-US" baseline="0" dirty="0" smtClean="0"/>
              <a:t>In this case, a real life example is that someone offers to pay you $500 payments each year for five years, and they will pay you that at the beginning of each year.  If instead of collecting that $500 at the beginning of the year you had the money in hand, how much would you need to have that $500 at the end of each of those years? Totaling these values gets our Present Value of $2,272.97, which was higher than our previous Present Value of $2,164.73, because the money was reduced fewer times.</a:t>
            </a:r>
          </a:p>
          <a:p>
            <a:endParaRPr lang="en-US" baseline="0" dirty="0" smtClean="0"/>
          </a:p>
          <a:p>
            <a:r>
              <a:rPr lang="en-US" baseline="0" dirty="0" smtClean="0"/>
              <a:t>To do this on your calculator, again start by resetting, and then make sure your P/Y is set to 1.  In this case our FV is replaced by a set payment of $500 (PMT).  Because the payments are made at the beginning of the year, you have to change the way your calculator is set by default, with payments at the end of the year.</a:t>
            </a:r>
          </a:p>
          <a:p>
            <a:endParaRPr lang="en-US" baseline="0" dirty="0" smtClean="0"/>
          </a:p>
          <a:p>
            <a:r>
              <a:rPr lang="en-US" baseline="0" dirty="0" smtClean="0"/>
              <a:t>Follow the same steps for each calculator as it was explained in the previous slide.  From there you enter your TVM values as before, hitting 500 and then PMT, 5 and then N, 5 and then I/YR.  Once those are entered you hit PV and get your result of -$2,272.98.</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other basic calculations that will come up later are Mean, Median, and Mode.</a:t>
            </a:r>
            <a:r>
              <a:rPr lang="en-US" baseline="0" dirty="0" smtClean="0"/>
              <a:t>  Shown above are examples of each and the calculations to find each.</a:t>
            </a:r>
          </a:p>
          <a:p>
            <a:endParaRPr lang="en-US" baseline="0" dirty="0" smtClean="0"/>
          </a:p>
          <a:p>
            <a:r>
              <a:rPr lang="en-US" baseline="0" dirty="0" smtClean="0"/>
              <a:t>Mean is simply another word for average, so for our data set you add up the values and divide by the total number of data points.  In this case we have a total of 54 for the nine values.  Dividing 54 by 9 gives you a Mean of 6.</a:t>
            </a:r>
          </a:p>
          <a:p>
            <a:endParaRPr lang="en-US" baseline="0" dirty="0" smtClean="0"/>
          </a:p>
          <a:p>
            <a:r>
              <a:rPr lang="en-US" baseline="0" dirty="0" smtClean="0"/>
              <a:t>Median is simply the middle number in a data set.  To determine this you arrange your values from smallest to largest and select the data point that falls exactly in the middle.  Here we rearrange our nine value data set to 4, 5, 5, 5, 6, 6, 7, 7, 9 making the middle data point 6.</a:t>
            </a:r>
          </a:p>
          <a:p>
            <a:endParaRPr lang="en-US" baseline="0" dirty="0" smtClean="0"/>
          </a:p>
          <a:p>
            <a:r>
              <a:rPr lang="en-US" baseline="0" dirty="0" smtClean="0"/>
              <a:t>But what if we have an even number of values, like 10?  Here we have another set of data points exactly like the first, but now we had an additional value of 3.  We again rearrange our set to be 3, 4, 5, 5, 5, 6, 6, 7, 7, 9.  In this example we have ten digits, so the middle is somewhere in between 5 and 6.  To find that we simply add the two together and divide by two to find the average, which is 5.5.</a:t>
            </a:r>
          </a:p>
          <a:p>
            <a:endParaRPr lang="en-US" baseline="0" dirty="0" smtClean="0"/>
          </a:p>
          <a:p>
            <a:r>
              <a:rPr lang="en-US" baseline="0" dirty="0" smtClean="0"/>
              <a:t>Mode is quite simply the most common, or repeated, number in a data set.  In our original data set we rearrange our values from smallest to largest as </a:t>
            </a:r>
            <a:r>
              <a:rPr lang="en-US" dirty="0" smtClean="0"/>
              <a:t>4, 5, 5, 5, 6, 6, 7, 7, 9.  Here we can see that we have one 4,</a:t>
            </a:r>
            <a:r>
              <a:rPr lang="en-US" baseline="0" dirty="0" smtClean="0"/>
              <a:t> three 5s, two 6s, two 7s, and one 9, making 5 the most repeated number and therefore our mode.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what if we have more than one number that is most repeated?  Here we can look at the example to the right of our original set which is </a:t>
            </a:r>
            <a:r>
              <a:rPr lang="en-US" dirty="0" smtClean="0"/>
              <a:t>5, 6, 7, 5, 4, 6, 7, 5, 9, 6.  Rearranging</a:t>
            </a:r>
            <a:r>
              <a:rPr lang="en-US" baseline="0" dirty="0" smtClean="0"/>
              <a:t> this from smallest to largest we have </a:t>
            </a:r>
            <a:r>
              <a:rPr lang="en-US" dirty="0" smtClean="0"/>
              <a:t>4, 5, 5, 5, 6, 6, 6, 7, 7, 9</a:t>
            </a:r>
            <a:r>
              <a:rPr lang="en-US" baseline="0" dirty="0"/>
              <a:t> </a:t>
            </a:r>
            <a:r>
              <a:rPr lang="en-US" baseline="0" dirty="0" smtClean="0"/>
              <a:t>with one 4, three 5s, three 6s, two 7s, and one 9.  Because 5 and 6 are the most repeated number, the set can either be said to have no mode, or be bi-</a:t>
            </a:r>
            <a:r>
              <a:rPr lang="en-US" baseline="0" dirty="0" err="1" smtClean="0"/>
              <a:t>modial</a:t>
            </a:r>
            <a:r>
              <a:rPr lang="en-US" baseline="0" dirty="0" smtClean="0"/>
              <a:t> with modes of 5 and 6.</a:t>
            </a:r>
            <a:endParaRPr lang="en-US" dirty="0" smtClean="0"/>
          </a:p>
        </p:txBody>
      </p:sp>
      <p:sp>
        <p:nvSpPr>
          <p:cNvPr id="4" name="Slide Number Placeholder 3"/>
          <p:cNvSpPr>
            <a:spLocks noGrp="1"/>
          </p:cNvSpPr>
          <p:nvPr>
            <p:ph type="sldNum" sz="quarter" idx="10"/>
          </p:nvPr>
        </p:nvSpPr>
        <p:spPr/>
        <p:txBody>
          <a:bodyPr/>
          <a:lstStyle/>
          <a:p>
            <a:fld id="{288AD50C-86E9-4785-8A52-B9917A5F2D7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is, of course, our first session and it</a:t>
            </a:r>
            <a:r>
              <a:rPr lang="en-US" baseline="0" dirty="0" smtClean="0"/>
              <a:t> will cover an overview of the important CPCU 540 calculations using both the formulas and the financial calculator.</a:t>
            </a:r>
          </a:p>
          <a:p>
            <a:endParaRPr lang="en-US" baseline="0" dirty="0" smtClean="0"/>
          </a:p>
          <a:p>
            <a:r>
              <a:rPr lang="en-US" baseline="0" dirty="0" smtClean="0"/>
              <a:t>Following today’s session we will have five more sessions.  The next four sessions will cover three chapters each and the final session will be a final review to answer any lingering questions you may have and will be based both upon what I note students struggle with most during our sessions and your feedback.</a:t>
            </a:r>
          </a:p>
          <a:p>
            <a:endParaRPr lang="en-US" baseline="0" dirty="0" smtClean="0"/>
          </a:p>
          <a:p>
            <a:r>
              <a:rPr lang="en-US" baseline="0" dirty="0" smtClean="0"/>
              <a:t>I would ask that as we go through each of these lessons you keep track of what is giving you the greatest difficult.  If there are any topics you are struggling with you can obviously ask me during class, but I also hope you save these and let me know via email so I can build the Final Review session material ahead of time.</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a:t>
            </a:r>
            <a:r>
              <a:rPr lang="en-US" baseline="0" dirty="0" smtClean="0"/>
              <a:t> we have our basic calculations of a data set, but what if we want to see how much variation we have within the set and then compare two data sets?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measure of variation is called Variance.  Here, we find the difference between each of the data points (</a:t>
            </a:r>
            <a:r>
              <a:rPr lang="en-US" dirty="0" smtClean="0"/>
              <a:t>5, 6, 7, 5, 4, 6, 7, 5, 9) </a:t>
            </a:r>
            <a:r>
              <a:rPr lang="en-US" baseline="0" dirty="0" smtClean="0"/>
              <a:t>from the mean (6) and then square the result of each.  By squaring the result, you further exaggerate how far each data point is from the mean, plus it turns each result into a positive number (so you don’t have positive and negative results cancelling each other out). You then find the total of this (35) and take the average, giving you a result of 3.889.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measure of variation is called the Standard Deviation.  It is very similar to the Variance in that it measures how far the average data point is from the mean.  Simply put, the Standard Deviation is the square root of the Variance.  So you can take the square root of our previous result, 3.889, for a Standard Deviation of 1.972.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the Standard Deviation, we can compare two data sets which have similar means, but different standard deviations.  The set with the larger standard deviation has a greater variation between each value and the mean.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what if we want to compare two data sets which have a similar standard deviations, but very different means?  For that we find our Coefficient of Variation.  Here we simply divide our Standard Deviation by the Mean.  If we were comparing two data sets which had vastly different means, the one with a higher coefficient of variation has more variability among data values relative to the overall mean.</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wanted to start out this first session going over some of the bigger math problems that you will encounter in this course and g</a:t>
            </a:r>
            <a:r>
              <a:rPr lang="en-US" baseline="0" dirty="0" smtClean="0"/>
              <a:t>o over how you enter those into the calculator to help ensure that we are all on the page.  I know that for many people math can be a confounding topic - you may know how to do the functions in your day-to-day work, but when it comes to testing things just go haywire and your brain shorts out.  While the vocabulary and concepts are a big part of the test, I want to make sure that you fully understand how the formulas are calculated so you can at least ace this portion and don’t end up with answers like those above.</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start with the basic Order of Operations.  While</a:t>
            </a:r>
            <a:r>
              <a:rPr lang="en-US" baseline="0" dirty="0" smtClean="0"/>
              <a:t> we are all likely familiar with these symbols, I want to make sure everyone knows how they are used when combined into a single formula as some of the Future Value and Present Value formulas will use these extensively.</a:t>
            </a:r>
          </a:p>
          <a:p>
            <a:endParaRPr lang="en-US" baseline="0" dirty="0" smtClean="0"/>
          </a:p>
          <a:p>
            <a:r>
              <a:rPr lang="en-US" baseline="0" dirty="0" smtClean="0"/>
              <a:t>While there are many out there, one of the most common mnemonic devices for Order of Operations is “Pretty Please My Dear Aunt Sally”, which stands for: Parenthesis, Powers, Multiplication, Division, Addition, and Subtraction.</a:t>
            </a:r>
          </a:p>
          <a:p>
            <a:endParaRPr lang="en-US" baseline="0" dirty="0" smtClean="0"/>
          </a:p>
          <a:p>
            <a:r>
              <a:rPr lang="en-US" baseline="0" dirty="0" smtClean="0"/>
              <a:t>As noted in the example at the bottom, please remember that Roots (square root, cubed root, etc) are treated as Powers as they are technically represented as x</a:t>
            </a:r>
            <a:r>
              <a:rPr lang="en-US" baseline="30000" dirty="0" smtClean="0"/>
              <a:t>½</a:t>
            </a:r>
            <a:r>
              <a:rPr lang="en-US" baseline="0" dirty="0" smtClean="0"/>
              <a:t> .</a:t>
            </a:r>
          </a:p>
          <a:p>
            <a:endParaRPr lang="en-US" baseline="0" dirty="0" smtClean="0"/>
          </a:p>
          <a:p>
            <a:r>
              <a:rPr lang="en-US" baseline="0" dirty="0" smtClean="0"/>
              <a:t>To the right is an example of a formula that includes all of the operations.</a:t>
            </a:r>
            <a:endParaRPr lang="en-US" baseline="0"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important aid for making our calculations is the Financial Calculator.  Shown here is the Texas BA-II Plus that I will be using to teach this class.  Included are the standard numeral and arithmetic keys, but also on this calculator are important financial calculation keys including those shown in the lower right.</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Shown here is the HP 10bII that many others use. Where the Texas Instruments calculator uses a 2</a:t>
            </a:r>
            <a:r>
              <a:rPr lang="en-US" baseline="30000" dirty="0" smtClean="0"/>
              <a:t>nd</a:t>
            </a:r>
            <a:r>
              <a:rPr lang="en-US" baseline="0" dirty="0" smtClean="0"/>
              <a:t> button to access the other functions associated with each key, this calculator uses Orange and Blue buttons.  However, only the Orange will be used for our purposes.  All of the other buttons are similar to the Texas Instruments calculator, but may have slightly different abbreviations (P/Y compared to P/YR).</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basic equation of a company’s balance sheet is that</a:t>
            </a:r>
            <a:r>
              <a:rPr lang="en-US" baseline="0" dirty="0" smtClean="0"/>
              <a:t> shown above, the Standard Accounting Equation where Assets are equal to Liabilities plus Owners’ Equity.  In insurance, Owners’ Equity is referred to as Policyholders’ Surplus, so we simply exchange the two terms.</a:t>
            </a:r>
          </a:p>
          <a:p>
            <a:endParaRPr lang="en-US" baseline="0" dirty="0" smtClean="0"/>
          </a:p>
          <a:p>
            <a:r>
              <a:rPr lang="en-US" baseline="0" dirty="0" smtClean="0"/>
              <a:t>If we want to determine what a company’s Policyholders’ Surplus we restate the formula as shown.  The example below is a real example from Shelter Reinsurance Company’s 2010 Balance Sheet.</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important calculation is that of Written Premium and</a:t>
            </a:r>
            <a:r>
              <a:rPr lang="en-US" baseline="0" dirty="0" smtClean="0"/>
              <a:t> Earned Premium.  Shown above is the definition of each, with the formula for Earned Premium shown below that with an example to help illustrate how it works in real life.</a:t>
            </a:r>
            <a:endParaRPr lang="en-US" dirty="0"/>
          </a:p>
        </p:txBody>
      </p:sp>
      <p:sp>
        <p:nvSpPr>
          <p:cNvPr id="4" name="Slide Number Placeholder 3"/>
          <p:cNvSpPr>
            <a:spLocks noGrp="1"/>
          </p:cNvSpPr>
          <p:nvPr>
            <p:ph type="sldNum" sz="quarter" idx="10"/>
          </p:nvPr>
        </p:nvSpPr>
        <p:spPr/>
        <p:txBody>
          <a:bodyPr/>
          <a:lstStyle/>
          <a:p>
            <a:fld id="{288AD50C-86E9-4785-8A52-B9917A5F2D7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426C8E-6AF1-40D5-91DF-47EFC44F8D71}"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66B01-3368-407C-8683-C30A83D893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26C8E-6AF1-40D5-91DF-47EFC44F8D71}"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66B01-3368-407C-8683-C30A83D893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26C8E-6AF1-40D5-91DF-47EFC44F8D71}"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66B01-3368-407C-8683-C30A83D893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26C8E-6AF1-40D5-91DF-47EFC44F8D71}"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66B01-3368-407C-8683-C30A83D893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26C8E-6AF1-40D5-91DF-47EFC44F8D71}"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66B01-3368-407C-8683-C30A83D893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426C8E-6AF1-40D5-91DF-47EFC44F8D71}" type="datetimeFigureOut">
              <a:rPr lang="en-US" smtClean="0"/>
              <a:pPr/>
              <a:t>6/16/14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66B01-3368-407C-8683-C30A83D893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426C8E-6AF1-40D5-91DF-47EFC44F8D71}" type="datetimeFigureOut">
              <a:rPr lang="en-US" smtClean="0"/>
              <a:pPr/>
              <a:t>6/16/14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66B01-3368-407C-8683-C30A83D893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426C8E-6AF1-40D5-91DF-47EFC44F8D71}" type="datetimeFigureOut">
              <a:rPr lang="en-US" smtClean="0"/>
              <a:pPr/>
              <a:t>6/16/14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66B01-3368-407C-8683-C30A83D893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26C8E-6AF1-40D5-91DF-47EFC44F8D71}" type="datetimeFigureOut">
              <a:rPr lang="en-US" smtClean="0"/>
              <a:pPr/>
              <a:t>6/16/14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66B01-3368-407C-8683-C30A83D893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26C8E-6AF1-40D5-91DF-47EFC44F8D71}" type="datetimeFigureOut">
              <a:rPr lang="en-US" smtClean="0"/>
              <a:pPr/>
              <a:t>6/16/14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66B01-3368-407C-8683-C30A83D893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26C8E-6AF1-40D5-91DF-47EFC44F8D71}" type="datetimeFigureOut">
              <a:rPr lang="en-US" smtClean="0"/>
              <a:pPr/>
              <a:t>6/16/14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66B01-3368-407C-8683-C30A83D893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26C8E-6AF1-40D5-91DF-47EFC44F8D71}" type="datetimeFigureOut">
              <a:rPr lang="en-US" smtClean="0"/>
              <a:pPr/>
              <a:t>6/16/14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66B01-3368-407C-8683-C30A83D893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rporate-Finance.jpg"/>
          <p:cNvPicPr>
            <a:picLocks noChangeAspect="1"/>
          </p:cNvPicPr>
          <p:nvPr/>
        </p:nvPicPr>
        <p:blipFill>
          <a:blip r:embed="rId3" cstate="print"/>
          <a:stretch>
            <a:fillRect/>
          </a:stretch>
        </p:blipFill>
        <p:spPr>
          <a:xfrm>
            <a:off x="0" y="0"/>
            <a:ext cx="9097935" cy="6858000"/>
          </a:xfrm>
          <a:prstGeom prst="rect">
            <a:avLst/>
          </a:prstGeom>
        </p:spPr>
      </p:pic>
      <p:sp>
        <p:nvSpPr>
          <p:cNvPr id="2" name="Title 1"/>
          <p:cNvSpPr>
            <a:spLocks noGrp="1"/>
          </p:cNvSpPr>
          <p:nvPr>
            <p:ph type="ctrTitle"/>
          </p:nvPr>
        </p:nvSpPr>
        <p:spPr>
          <a:solidFill>
            <a:schemeClr val="bg1"/>
          </a:solidFill>
        </p:spPr>
        <p:txBody>
          <a:bodyPr>
            <a:normAutofit fontScale="90000"/>
          </a:bodyPr>
          <a:lstStyle/>
          <a:p>
            <a:r>
              <a:rPr lang="en-US" dirty="0" smtClean="0"/>
              <a:t>CPCU 540 – Finance and Accounting for Insurance Professionals</a:t>
            </a:r>
            <a:endParaRPr lang="en-US" dirty="0"/>
          </a:p>
        </p:txBody>
      </p:sp>
      <p:sp>
        <p:nvSpPr>
          <p:cNvPr id="3" name="Subtitle 2"/>
          <p:cNvSpPr>
            <a:spLocks noGrp="1"/>
          </p:cNvSpPr>
          <p:nvPr>
            <p:ph type="subTitle" idx="1"/>
          </p:nvPr>
        </p:nvSpPr>
        <p:spPr>
          <a:xfrm>
            <a:off x="1371600" y="3886200"/>
            <a:ext cx="6400800" cy="2133600"/>
          </a:xfrm>
          <a:solidFill>
            <a:schemeClr val="bg1"/>
          </a:solidFill>
        </p:spPr>
        <p:txBody>
          <a:bodyPr>
            <a:noAutofit/>
          </a:bodyPr>
          <a:lstStyle/>
          <a:p>
            <a:r>
              <a:rPr lang="en-US" sz="2300" dirty="0" smtClean="0">
                <a:solidFill>
                  <a:schemeClr val="tx1"/>
                </a:solidFill>
              </a:rPr>
              <a:t>Tutoring Sessions</a:t>
            </a:r>
          </a:p>
          <a:p>
            <a:r>
              <a:rPr lang="en-US" sz="2300" dirty="0" smtClean="0">
                <a:solidFill>
                  <a:schemeClr val="tx1"/>
                </a:solidFill>
              </a:rPr>
              <a:t>June 16 – July 21, 2014</a:t>
            </a:r>
          </a:p>
          <a:p>
            <a:r>
              <a:rPr lang="en-US" sz="2300" dirty="0" smtClean="0">
                <a:solidFill>
                  <a:schemeClr val="tx1"/>
                </a:solidFill>
              </a:rPr>
              <a:t>Hosted by the Central Missouri Chapter of CPCU</a:t>
            </a:r>
          </a:p>
          <a:p>
            <a:r>
              <a:rPr lang="en-US" sz="2300" dirty="0" smtClean="0">
                <a:solidFill>
                  <a:schemeClr val="tx1"/>
                </a:solidFill>
              </a:rPr>
              <a:t>at Shelter Insurance Company</a:t>
            </a:r>
          </a:p>
          <a:p>
            <a:r>
              <a:rPr lang="en-US" sz="2300" dirty="0" smtClean="0">
                <a:solidFill>
                  <a:schemeClr val="tx1"/>
                </a:solidFill>
              </a:rPr>
              <a:t>and taught by Clint Smith</a:t>
            </a:r>
            <a:endParaRPr lang="en-US" sz="2300" dirty="0">
              <a:solidFill>
                <a:schemeClr val="tx1"/>
              </a:solidFill>
            </a:endParaRPr>
          </a:p>
        </p:txBody>
      </p:sp>
      <p:sp>
        <p:nvSpPr>
          <p:cNvPr id="6" name="Slide Number Placeholder 5"/>
          <p:cNvSpPr>
            <a:spLocks noGrp="1"/>
          </p:cNvSpPr>
          <p:nvPr>
            <p:ph type="sldNum" sz="quarter" idx="12"/>
          </p:nvPr>
        </p:nvSpPr>
        <p:spPr/>
        <p:txBody>
          <a:bodyPr/>
          <a:lstStyle/>
          <a:p>
            <a:fld id="{DD26710F-096F-40E8-B76B-EF69C67F41A1}"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28" name="Slide Number Placeholder 27"/>
          <p:cNvSpPr>
            <a:spLocks noGrp="1"/>
          </p:cNvSpPr>
          <p:nvPr>
            <p:ph type="sldNum" sz="quarter" idx="12"/>
          </p:nvPr>
        </p:nvSpPr>
        <p:spPr/>
        <p:txBody>
          <a:bodyPr/>
          <a:lstStyle/>
          <a:p>
            <a:fld id="{DD26710F-096F-40E8-B76B-EF69C67F41A1}" type="slidenum">
              <a:rPr lang="en-US" smtClean="0"/>
              <a:pPr/>
              <a:t>10</a:t>
            </a:fld>
            <a:endParaRPr lang="en-US"/>
          </a:p>
        </p:txBody>
      </p:sp>
      <p:sp>
        <p:nvSpPr>
          <p:cNvPr id="14" name="TextBox 13"/>
          <p:cNvSpPr txBox="1"/>
          <p:nvPr/>
        </p:nvSpPr>
        <p:spPr>
          <a:xfrm>
            <a:off x="0" y="685800"/>
            <a:ext cx="9144000" cy="430887"/>
          </a:xfrm>
          <a:prstGeom prst="rect">
            <a:avLst/>
          </a:prstGeom>
          <a:noFill/>
        </p:spPr>
        <p:txBody>
          <a:bodyPr wrap="square" rtlCol="0">
            <a:spAutoFit/>
          </a:bodyPr>
          <a:lstStyle/>
          <a:p>
            <a:pPr algn="ctr"/>
            <a:r>
              <a:rPr lang="en-US" sz="2200" dirty="0" smtClean="0"/>
              <a:t>Loss Ratio, Expense Ratio, &amp; Combined Ratio</a:t>
            </a:r>
            <a:endParaRPr lang="en-US" sz="2200" dirty="0"/>
          </a:p>
        </p:txBody>
      </p:sp>
      <p:sp>
        <p:nvSpPr>
          <p:cNvPr id="18" name="TextBox 17"/>
          <p:cNvSpPr txBox="1"/>
          <p:nvPr/>
        </p:nvSpPr>
        <p:spPr>
          <a:xfrm>
            <a:off x="381000" y="1295400"/>
            <a:ext cx="7162800" cy="1354217"/>
          </a:xfrm>
          <a:prstGeom prst="rect">
            <a:avLst/>
          </a:prstGeom>
          <a:noFill/>
        </p:spPr>
        <p:txBody>
          <a:bodyPr wrap="square" rtlCol="0">
            <a:spAutoFit/>
          </a:bodyPr>
          <a:lstStyle/>
          <a:p>
            <a:r>
              <a:rPr lang="en-US" dirty="0" smtClean="0"/>
              <a:t>Loss Ratio = ( Incurred Loss + LAE ) ÷ Earned Premiums</a:t>
            </a:r>
          </a:p>
          <a:p>
            <a:pPr lvl="1">
              <a:buFont typeface="Arial" pitchFamily="34" charset="0"/>
              <a:buChar char="•"/>
            </a:pPr>
            <a:r>
              <a:rPr lang="en-US" sz="1600" dirty="0" smtClean="0"/>
              <a:t>  Incurred Losses include Paid Losses and Outstanding Losses</a:t>
            </a:r>
          </a:p>
          <a:p>
            <a:pPr lvl="1">
              <a:buFont typeface="Arial" pitchFamily="34" charset="0"/>
              <a:buChar char="•"/>
            </a:pPr>
            <a:r>
              <a:rPr lang="en-US" sz="1600" dirty="0" smtClean="0"/>
              <a:t>  Earned Premiums are used because Losses are only paid if coverage is   </a:t>
            </a:r>
          </a:p>
          <a:p>
            <a:pPr lvl="1"/>
            <a:r>
              <a:rPr lang="en-US" sz="1600" dirty="0" smtClean="0"/>
              <a:t>    provided, meaning that the premium has been earned.</a:t>
            </a:r>
          </a:p>
          <a:p>
            <a:pPr lvl="1">
              <a:buFont typeface="Arial" pitchFamily="34" charset="0"/>
              <a:buChar char="•"/>
            </a:pPr>
            <a:r>
              <a:rPr lang="en-US" sz="1600" dirty="0" smtClean="0"/>
              <a:t>  Used to express what percentage of premium went toward losses.</a:t>
            </a:r>
            <a:endParaRPr lang="en-US" sz="1600" dirty="0"/>
          </a:p>
        </p:txBody>
      </p:sp>
      <p:sp>
        <p:nvSpPr>
          <p:cNvPr id="19" name="TextBox 18"/>
          <p:cNvSpPr txBox="1"/>
          <p:nvPr/>
        </p:nvSpPr>
        <p:spPr>
          <a:xfrm>
            <a:off x="381000" y="2667000"/>
            <a:ext cx="7162800" cy="1354217"/>
          </a:xfrm>
          <a:prstGeom prst="rect">
            <a:avLst/>
          </a:prstGeom>
          <a:noFill/>
        </p:spPr>
        <p:txBody>
          <a:bodyPr wrap="square" rtlCol="0">
            <a:spAutoFit/>
          </a:bodyPr>
          <a:lstStyle/>
          <a:p>
            <a:r>
              <a:rPr lang="en-US" dirty="0" smtClean="0"/>
              <a:t>Expense Ratio = Underwriting Expenses ÷ Written Premiums</a:t>
            </a:r>
          </a:p>
          <a:p>
            <a:pPr lvl="1">
              <a:buFont typeface="Arial" pitchFamily="34" charset="0"/>
              <a:buChar char="•"/>
            </a:pPr>
            <a:r>
              <a:rPr lang="en-US" sz="1600" dirty="0" smtClean="0"/>
              <a:t>  Underwriting expenses include all costs of underwriting the business</a:t>
            </a:r>
          </a:p>
          <a:p>
            <a:pPr lvl="1">
              <a:buFont typeface="Arial" pitchFamily="34" charset="0"/>
              <a:buChar char="•"/>
            </a:pPr>
            <a:r>
              <a:rPr lang="en-US" sz="1600" dirty="0" smtClean="0"/>
              <a:t>  Written Premium is used because this measures the cost of underwriting the     </a:t>
            </a:r>
          </a:p>
          <a:p>
            <a:pPr lvl="1"/>
            <a:r>
              <a:rPr lang="en-US" sz="1600" dirty="0" smtClean="0"/>
              <a:t>    business, before any premium has been earned.</a:t>
            </a:r>
          </a:p>
          <a:p>
            <a:pPr lvl="1">
              <a:buFont typeface="Arial" pitchFamily="34" charset="0"/>
              <a:buChar char="•"/>
            </a:pPr>
            <a:r>
              <a:rPr lang="en-US" sz="1600" dirty="0" smtClean="0"/>
              <a:t>  Used to express what percentage of business went towards underwriting.</a:t>
            </a:r>
            <a:endParaRPr lang="en-US" sz="1600" dirty="0"/>
          </a:p>
        </p:txBody>
      </p:sp>
      <p:sp>
        <p:nvSpPr>
          <p:cNvPr id="22" name="TextBox 21"/>
          <p:cNvSpPr txBox="1"/>
          <p:nvPr/>
        </p:nvSpPr>
        <p:spPr>
          <a:xfrm>
            <a:off x="381000" y="3962400"/>
            <a:ext cx="7162800" cy="1107996"/>
          </a:xfrm>
          <a:prstGeom prst="rect">
            <a:avLst/>
          </a:prstGeom>
          <a:noFill/>
        </p:spPr>
        <p:txBody>
          <a:bodyPr wrap="square" rtlCol="0">
            <a:spAutoFit/>
          </a:bodyPr>
          <a:lstStyle/>
          <a:p>
            <a:r>
              <a:rPr lang="en-US" dirty="0" smtClean="0"/>
              <a:t>Combined Ratio = Expense Ratio + Loss Ratio</a:t>
            </a:r>
          </a:p>
          <a:p>
            <a:pPr lvl="1">
              <a:buFont typeface="Arial" pitchFamily="34" charset="0"/>
              <a:buChar char="•"/>
            </a:pPr>
            <a:r>
              <a:rPr lang="en-US" sz="1600" dirty="0" smtClean="0"/>
              <a:t>  Combines the two formulas to determine if the company made an    </a:t>
            </a:r>
          </a:p>
          <a:p>
            <a:pPr lvl="1"/>
            <a:r>
              <a:rPr lang="en-US" sz="1600" dirty="0" smtClean="0"/>
              <a:t>    underwriting profit by combining underwriting expense and losses.  Anything below 100% indicates an underwriting profit.</a:t>
            </a:r>
            <a:endParaRPr lang="en-US" sz="1600" dirty="0"/>
          </a:p>
        </p:txBody>
      </p:sp>
      <p:sp>
        <p:nvSpPr>
          <p:cNvPr id="8" name="TextBox 7"/>
          <p:cNvSpPr txBox="1"/>
          <p:nvPr/>
        </p:nvSpPr>
        <p:spPr>
          <a:xfrm>
            <a:off x="381000" y="5029200"/>
            <a:ext cx="7162800" cy="1107996"/>
          </a:xfrm>
          <a:prstGeom prst="rect">
            <a:avLst/>
          </a:prstGeom>
          <a:noFill/>
        </p:spPr>
        <p:txBody>
          <a:bodyPr wrap="square" rtlCol="0">
            <a:spAutoFit/>
          </a:bodyPr>
          <a:lstStyle/>
          <a:p>
            <a:r>
              <a:rPr lang="en-US" dirty="0" smtClean="0"/>
              <a:t>Operating Ratio = Combined Ratio – Investment Income Ratio</a:t>
            </a:r>
          </a:p>
          <a:p>
            <a:pPr lvl="1">
              <a:buFont typeface="Arial" pitchFamily="34" charset="0"/>
              <a:buChar char="•"/>
            </a:pPr>
            <a:r>
              <a:rPr lang="en-US" sz="1600" dirty="0" smtClean="0"/>
              <a:t>  Measures overall pre-tax profit from underwriting activities and investments.  </a:t>
            </a:r>
          </a:p>
          <a:p>
            <a:pPr lvl="1"/>
            <a:r>
              <a:rPr lang="en-US" sz="1600" dirty="0" smtClean="0"/>
              <a:t>    Because positive investment return improves the overall results it is    </a:t>
            </a:r>
          </a:p>
          <a:p>
            <a:pPr lvl="1"/>
            <a:r>
              <a:rPr lang="en-US" sz="1600" dirty="0" smtClean="0"/>
              <a:t>    subtracted from the Combined Ratio.</a:t>
            </a:r>
            <a:endParaRPr lang="en-US" sz="1600" dirty="0"/>
          </a:p>
        </p:txBody>
      </p:sp>
      <p:sp>
        <p:nvSpPr>
          <p:cNvPr id="9" name="TextBox 8"/>
          <p:cNvSpPr txBox="1"/>
          <p:nvPr/>
        </p:nvSpPr>
        <p:spPr>
          <a:xfrm>
            <a:off x="990600" y="6172200"/>
            <a:ext cx="6400800" cy="369332"/>
          </a:xfrm>
          <a:prstGeom prst="rect">
            <a:avLst/>
          </a:prstGeom>
          <a:noFill/>
        </p:spPr>
        <p:txBody>
          <a:bodyPr wrap="square" rtlCol="0">
            <a:spAutoFit/>
          </a:bodyPr>
          <a:lstStyle/>
          <a:p>
            <a:r>
              <a:rPr lang="en-US" dirty="0" smtClean="0"/>
              <a:t>Investment Income Ratio = Investment Income ÷ Earned Premium</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2"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Future and Present Value Calculations by Hand</a:t>
            </a:r>
          </a:p>
          <a:p>
            <a:pPr>
              <a:buNone/>
            </a:pPr>
            <a:endParaRPr lang="en-US" dirty="0" smtClean="0"/>
          </a:p>
        </p:txBody>
      </p:sp>
      <p:sp>
        <p:nvSpPr>
          <p:cNvPr id="28" name="Slide Number Placeholder 27"/>
          <p:cNvSpPr>
            <a:spLocks noGrp="1"/>
          </p:cNvSpPr>
          <p:nvPr>
            <p:ph type="sldNum" sz="quarter" idx="12"/>
          </p:nvPr>
        </p:nvSpPr>
        <p:spPr/>
        <p:txBody>
          <a:bodyPr/>
          <a:lstStyle/>
          <a:p>
            <a:fld id="{DD26710F-096F-40E8-B76B-EF69C67F41A1}" type="slidenum">
              <a:rPr lang="en-US" smtClean="0"/>
              <a:pPr/>
              <a:t>11</a:t>
            </a:fld>
            <a:endParaRPr lang="en-US"/>
          </a:p>
        </p:txBody>
      </p:sp>
      <p:sp>
        <p:nvSpPr>
          <p:cNvPr id="6" name="TextBox 5"/>
          <p:cNvSpPr txBox="1"/>
          <p:nvPr/>
        </p:nvSpPr>
        <p:spPr>
          <a:xfrm>
            <a:off x="457200" y="1219200"/>
            <a:ext cx="8153400" cy="369332"/>
          </a:xfrm>
          <a:prstGeom prst="rect">
            <a:avLst/>
          </a:prstGeom>
          <a:noFill/>
        </p:spPr>
        <p:txBody>
          <a:bodyPr wrap="square" rtlCol="0">
            <a:spAutoFit/>
          </a:bodyPr>
          <a:lstStyle/>
          <a:p>
            <a:r>
              <a:rPr lang="en-US" dirty="0" smtClean="0"/>
              <a:t>Future Value = how much a given amount of money today will be worth in the future.</a:t>
            </a:r>
            <a:endParaRPr lang="en-US" dirty="0"/>
          </a:p>
        </p:txBody>
      </p:sp>
      <p:sp>
        <p:nvSpPr>
          <p:cNvPr id="37" name="TextBox 36"/>
          <p:cNvSpPr txBox="1"/>
          <p:nvPr/>
        </p:nvSpPr>
        <p:spPr>
          <a:xfrm>
            <a:off x="457200" y="4191000"/>
            <a:ext cx="8153400" cy="369332"/>
          </a:xfrm>
          <a:prstGeom prst="rect">
            <a:avLst/>
          </a:prstGeom>
          <a:noFill/>
        </p:spPr>
        <p:txBody>
          <a:bodyPr wrap="square" rtlCol="0">
            <a:spAutoFit/>
          </a:bodyPr>
          <a:lstStyle/>
          <a:p>
            <a:r>
              <a:rPr lang="en-US" dirty="0" smtClean="0"/>
              <a:t>Present Value = how much a given amount of money in the future is worth today.</a:t>
            </a:r>
            <a:endParaRPr lang="en-US" dirty="0"/>
          </a:p>
        </p:txBody>
      </p:sp>
      <p:sp>
        <p:nvSpPr>
          <p:cNvPr id="38" name="TextBox 37"/>
          <p:cNvSpPr txBox="1"/>
          <p:nvPr/>
        </p:nvSpPr>
        <p:spPr>
          <a:xfrm>
            <a:off x="533400" y="1600200"/>
            <a:ext cx="2362200" cy="2031325"/>
          </a:xfrm>
          <a:prstGeom prst="rect">
            <a:avLst/>
          </a:prstGeom>
          <a:noFill/>
        </p:spPr>
        <p:txBody>
          <a:bodyPr wrap="square" rtlCol="0">
            <a:spAutoFit/>
          </a:bodyPr>
          <a:lstStyle/>
          <a:p>
            <a:r>
              <a:rPr lang="en-US" u="sng" dirty="0" smtClean="0"/>
              <a:t>Annual Compounding</a:t>
            </a:r>
          </a:p>
          <a:p>
            <a:r>
              <a:rPr lang="en-US" dirty="0" smtClean="0"/>
              <a:t>FV = PV x ( 1 + r ) </a:t>
            </a:r>
            <a:r>
              <a:rPr lang="en-US" baseline="30000" dirty="0" smtClean="0"/>
              <a:t>n</a:t>
            </a:r>
            <a:endParaRPr lang="en-US" dirty="0" smtClean="0"/>
          </a:p>
          <a:p>
            <a:endParaRPr lang="en-US" dirty="0" smtClean="0"/>
          </a:p>
          <a:p>
            <a:r>
              <a:rPr lang="en-US" dirty="0" smtClean="0"/>
              <a:t>FV = Future Value</a:t>
            </a:r>
          </a:p>
          <a:p>
            <a:r>
              <a:rPr lang="en-US" dirty="0" smtClean="0"/>
              <a:t>PV = Present Value</a:t>
            </a:r>
          </a:p>
          <a:p>
            <a:r>
              <a:rPr lang="en-US" dirty="0" smtClean="0"/>
              <a:t>r = Interest Rate</a:t>
            </a:r>
          </a:p>
          <a:p>
            <a:r>
              <a:rPr lang="en-US" dirty="0" smtClean="0"/>
              <a:t>n = Number of Years</a:t>
            </a:r>
            <a:endParaRPr lang="en-US" dirty="0"/>
          </a:p>
        </p:txBody>
      </p:sp>
      <p:sp>
        <p:nvSpPr>
          <p:cNvPr id="39" name="TextBox 38"/>
          <p:cNvSpPr txBox="1"/>
          <p:nvPr/>
        </p:nvSpPr>
        <p:spPr>
          <a:xfrm>
            <a:off x="3429000" y="1600200"/>
            <a:ext cx="3200400" cy="2585323"/>
          </a:xfrm>
          <a:prstGeom prst="rect">
            <a:avLst/>
          </a:prstGeom>
          <a:noFill/>
        </p:spPr>
        <p:txBody>
          <a:bodyPr wrap="square" rtlCol="0">
            <a:spAutoFit/>
          </a:bodyPr>
          <a:lstStyle/>
          <a:p>
            <a:r>
              <a:rPr lang="en-US" u="sng" dirty="0" smtClean="0"/>
              <a:t>Multiple Compounding</a:t>
            </a:r>
          </a:p>
          <a:p>
            <a:r>
              <a:rPr lang="en-US" dirty="0" smtClean="0"/>
              <a:t>FV = PV x ( 1 + r ÷ m) </a:t>
            </a:r>
            <a:r>
              <a:rPr lang="en-US" baseline="30000" dirty="0" smtClean="0"/>
              <a:t>n x m</a:t>
            </a:r>
          </a:p>
          <a:p>
            <a:endParaRPr lang="en-US" dirty="0" smtClean="0"/>
          </a:p>
          <a:p>
            <a:r>
              <a:rPr lang="en-US" dirty="0" smtClean="0"/>
              <a:t>FV = Future Value</a:t>
            </a:r>
          </a:p>
          <a:p>
            <a:r>
              <a:rPr lang="en-US" dirty="0" smtClean="0"/>
              <a:t>PV = Present Value</a:t>
            </a:r>
          </a:p>
          <a:p>
            <a:r>
              <a:rPr lang="en-US" dirty="0" smtClean="0"/>
              <a:t>r = Interest Rate</a:t>
            </a:r>
          </a:p>
          <a:p>
            <a:r>
              <a:rPr lang="en-US" dirty="0" smtClean="0"/>
              <a:t>n = Number of Years</a:t>
            </a:r>
          </a:p>
          <a:p>
            <a:r>
              <a:rPr lang="en-US" dirty="0" smtClean="0"/>
              <a:t>m = number of times per year   </a:t>
            </a:r>
          </a:p>
          <a:p>
            <a:r>
              <a:rPr lang="en-US" dirty="0" smtClean="0"/>
              <a:t>        interest is paid.</a:t>
            </a:r>
            <a:endParaRPr lang="en-US" dirty="0"/>
          </a:p>
        </p:txBody>
      </p:sp>
      <p:sp>
        <p:nvSpPr>
          <p:cNvPr id="40" name="TextBox 39"/>
          <p:cNvSpPr txBox="1"/>
          <p:nvPr/>
        </p:nvSpPr>
        <p:spPr>
          <a:xfrm>
            <a:off x="533400" y="5638800"/>
            <a:ext cx="2362200" cy="646331"/>
          </a:xfrm>
          <a:prstGeom prst="rect">
            <a:avLst/>
          </a:prstGeom>
          <a:noFill/>
        </p:spPr>
        <p:txBody>
          <a:bodyPr wrap="square" rtlCol="0">
            <a:spAutoFit/>
          </a:bodyPr>
          <a:lstStyle/>
          <a:p>
            <a:r>
              <a:rPr lang="en-US" u="sng" dirty="0" smtClean="0"/>
              <a:t>Annual Compounding</a:t>
            </a:r>
          </a:p>
          <a:p>
            <a:r>
              <a:rPr lang="en-US" dirty="0" smtClean="0"/>
              <a:t>PV = FV ÷ ( 1 + r ) </a:t>
            </a:r>
            <a:r>
              <a:rPr lang="en-US" baseline="30000" dirty="0" smtClean="0"/>
              <a:t>n</a:t>
            </a:r>
            <a:endParaRPr lang="en-US" dirty="0" smtClean="0"/>
          </a:p>
        </p:txBody>
      </p:sp>
      <p:sp>
        <p:nvSpPr>
          <p:cNvPr id="43" name="TextBox 42"/>
          <p:cNvSpPr txBox="1"/>
          <p:nvPr/>
        </p:nvSpPr>
        <p:spPr>
          <a:xfrm>
            <a:off x="3429000" y="5638800"/>
            <a:ext cx="3200400" cy="646331"/>
          </a:xfrm>
          <a:prstGeom prst="rect">
            <a:avLst/>
          </a:prstGeom>
          <a:noFill/>
        </p:spPr>
        <p:txBody>
          <a:bodyPr wrap="square" rtlCol="0">
            <a:spAutoFit/>
          </a:bodyPr>
          <a:lstStyle/>
          <a:p>
            <a:r>
              <a:rPr lang="en-US" u="sng" dirty="0" smtClean="0"/>
              <a:t>Multiple Compounding</a:t>
            </a:r>
          </a:p>
          <a:p>
            <a:r>
              <a:rPr lang="en-US" dirty="0" smtClean="0"/>
              <a:t>PV = FV ÷ ( 1 + r ÷ m) </a:t>
            </a:r>
            <a:r>
              <a:rPr lang="en-US" baseline="30000" dirty="0" smtClean="0"/>
              <a:t>n x m</a:t>
            </a:r>
          </a:p>
        </p:txBody>
      </p:sp>
      <p:sp>
        <p:nvSpPr>
          <p:cNvPr id="44" name="TextBox 43"/>
          <p:cNvSpPr txBox="1"/>
          <p:nvPr/>
        </p:nvSpPr>
        <p:spPr>
          <a:xfrm>
            <a:off x="3429000" y="4572000"/>
            <a:ext cx="2362200" cy="923330"/>
          </a:xfrm>
          <a:prstGeom prst="rect">
            <a:avLst/>
          </a:prstGeom>
          <a:noFill/>
        </p:spPr>
        <p:txBody>
          <a:bodyPr wrap="square" rtlCol="0">
            <a:spAutoFit/>
          </a:bodyPr>
          <a:lstStyle/>
          <a:p>
            <a:r>
              <a:rPr lang="en-US" dirty="0" smtClean="0"/>
              <a:t>FV = PV x ( 1 + r ) </a:t>
            </a:r>
            <a:r>
              <a:rPr lang="en-US" baseline="30000" dirty="0" smtClean="0"/>
              <a:t>n</a:t>
            </a:r>
            <a:endParaRPr lang="en-US" dirty="0" smtClean="0"/>
          </a:p>
          <a:p>
            <a:r>
              <a:rPr lang="en-US" dirty="0" smtClean="0"/>
              <a:t>FV ÷ ( 1 + r ) </a:t>
            </a:r>
            <a:r>
              <a:rPr lang="en-US" baseline="30000" dirty="0" smtClean="0"/>
              <a:t>n</a:t>
            </a:r>
            <a:r>
              <a:rPr lang="en-US" dirty="0" smtClean="0"/>
              <a:t> = PV</a:t>
            </a:r>
          </a:p>
          <a:p>
            <a:r>
              <a:rPr lang="en-US" dirty="0" smtClean="0"/>
              <a:t>PV = FV ÷ ( 1 + r ) </a:t>
            </a:r>
            <a:r>
              <a:rPr lang="en-US" baseline="30000" dirty="0" smtClean="0"/>
              <a:t>n</a:t>
            </a:r>
            <a:endParaRPr lang="en-US" dirty="0" smtClean="0"/>
          </a:p>
        </p:txBody>
      </p:sp>
      <p:sp>
        <p:nvSpPr>
          <p:cNvPr id="12" name="TextBox 11"/>
          <p:cNvSpPr txBox="1"/>
          <p:nvPr/>
        </p:nvSpPr>
        <p:spPr>
          <a:xfrm>
            <a:off x="6400800" y="1600200"/>
            <a:ext cx="1981200" cy="646331"/>
          </a:xfrm>
          <a:prstGeom prst="rect">
            <a:avLst/>
          </a:prstGeom>
          <a:noFill/>
        </p:spPr>
        <p:txBody>
          <a:bodyPr wrap="square" rtlCol="0">
            <a:spAutoFit/>
          </a:bodyPr>
          <a:lstStyle/>
          <a:p>
            <a:r>
              <a:rPr lang="en-US" u="sng" dirty="0" smtClean="0"/>
              <a:t>Using Table</a:t>
            </a:r>
          </a:p>
          <a:p>
            <a:r>
              <a:rPr lang="en-US" dirty="0" smtClean="0"/>
              <a:t>FV = PV</a:t>
            </a:r>
            <a:r>
              <a:rPr lang="en-US" baseline="-25000" dirty="0" smtClean="0"/>
              <a:t>n</a:t>
            </a:r>
            <a:r>
              <a:rPr lang="en-US" dirty="0" smtClean="0"/>
              <a:t> x </a:t>
            </a:r>
            <a:r>
              <a:rPr lang="en-US" dirty="0" err="1" smtClean="0"/>
              <a:t>FV</a:t>
            </a:r>
            <a:r>
              <a:rPr lang="en-US" i="1" dirty="0" err="1" smtClean="0"/>
              <a:t>factor</a:t>
            </a:r>
            <a:endParaRPr lang="en-US" i="1" dirty="0"/>
          </a:p>
        </p:txBody>
      </p:sp>
      <p:sp>
        <p:nvSpPr>
          <p:cNvPr id="13" name="TextBox 12"/>
          <p:cNvSpPr txBox="1"/>
          <p:nvPr/>
        </p:nvSpPr>
        <p:spPr>
          <a:xfrm>
            <a:off x="6400800" y="5638800"/>
            <a:ext cx="2286000" cy="646331"/>
          </a:xfrm>
          <a:prstGeom prst="rect">
            <a:avLst/>
          </a:prstGeom>
          <a:noFill/>
        </p:spPr>
        <p:txBody>
          <a:bodyPr wrap="square" rtlCol="0">
            <a:spAutoFit/>
          </a:bodyPr>
          <a:lstStyle/>
          <a:p>
            <a:r>
              <a:rPr lang="en-US" u="sng" dirty="0" smtClean="0"/>
              <a:t>Using Table</a:t>
            </a:r>
          </a:p>
          <a:p>
            <a:r>
              <a:rPr lang="en-US" dirty="0" smtClean="0"/>
              <a:t>PV = FV</a:t>
            </a:r>
            <a:r>
              <a:rPr lang="en-US" baseline="-25000" dirty="0" smtClean="0"/>
              <a:t>n</a:t>
            </a:r>
            <a:r>
              <a:rPr lang="en-US" dirty="0" smtClean="0"/>
              <a:t> x PV</a:t>
            </a:r>
            <a:r>
              <a:rPr lang="en-US" i="1" dirty="0" smtClean="0"/>
              <a:t>factor</a:t>
            </a:r>
            <a:endParaRPr lang="en-US"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1000"/>
                                        <p:tgtEl>
                                          <p:spTgt spid="3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xEl>
                                              <p:pRg st="1" end="1"/>
                                            </p:txEl>
                                          </p:spTgt>
                                        </p:tgtEl>
                                        <p:attrNameLst>
                                          <p:attrName>style.visibility</p:attrName>
                                        </p:attrNameLst>
                                      </p:cBhvr>
                                      <p:to>
                                        <p:strVal val="visible"/>
                                      </p:to>
                                    </p:set>
                                    <p:animEffect transition="in" filter="fade">
                                      <p:cBhvr>
                                        <p:cTn id="10" dur="1000"/>
                                        <p:tgtEl>
                                          <p:spTgt spid="3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xEl>
                                              <p:pRg st="3" end="3"/>
                                            </p:txEl>
                                          </p:spTgt>
                                        </p:tgtEl>
                                        <p:attrNameLst>
                                          <p:attrName>style.visibility</p:attrName>
                                        </p:attrNameLst>
                                      </p:cBhvr>
                                      <p:to>
                                        <p:strVal val="visible"/>
                                      </p:to>
                                    </p:set>
                                    <p:animEffect transition="in" filter="fade">
                                      <p:cBhvr>
                                        <p:cTn id="13" dur="1000"/>
                                        <p:tgtEl>
                                          <p:spTgt spid="38">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xEl>
                                              <p:pRg st="4" end="4"/>
                                            </p:txEl>
                                          </p:spTgt>
                                        </p:tgtEl>
                                        <p:attrNameLst>
                                          <p:attrName>style.visibility</p:attrName>
                                        </p:attrNameLst>
                                      </p:cBhvr>
                                      <p:to>
                                        <p:strVal val="visible"/>
                                      </p:to>
                                    </p:set>
                                    <p:animEffect transition="in" filter="fade">
                                      <p:cBhvr>
                                        <p:cTn id="16" dur="1000"/>
                                        <p:tgtEl>
                                          <p:spTgt spid="3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xEl>
                                              <p:pRg st="5" end="5"/>
                                            </p:txEl>
                                          </p:spTgt>
                                        </p:tgtEl>
                                        <p:attrNameLst>
                                          <p:attrName>style.visibility</p:attrName>
                                        </p:attrNameLst>
                                      </p:cBhvr>
                                      <p:to>
                                        <p:strVal val="visible"/>
                                      </p:to>
                                    </p:set>
                                    <p:animEffect transition="in" filter="fade">
                                      <p:cBhvr>
                                        <p:cTn id="19" dur="1000"/>
                                        <p:tgtEl>
                                          <p:spTgt spid="38">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xEl>
                                              <p:pRg st="6" end="6"/>
                                            </p:txEl>
                                          </p:spTgt>
                                        </p:tgtEl>
                                        <p:attrNameLst>
                                          <p:attrName>style.visibility</p:attrName>
                                        </p:attrNameLst>
                                      </p:cBhvr>
                                      <p:to>
                                        <p:strVal val="visible"/>
                                      </p:to>
                                    </p:set>
                                    <p:animEffect transition="in" filter="fade">
                                      <p:cBhvr>
                                        <p:cTn id="22" dur="1000"/>
                                        <p:tgtEl>
                                          <p:spTgt spid="3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xEl>
                                              <p:pRg st="0" end="0"/>
                                            </p:txEl>
                                          </p:spTgt>
                                        </p:tgtEl>
                                        <p:attrNameLst>
                                          <p:attrName>style.visibility</p:attrName>
                                        </p:attrNameLst>
                                      </p:cBhvr>
                                      <p:to>
                                        <p:strVal val="visible"/>
                                      </p:to>
                                    </p:set>
                                    <p:animEffect transition="in" filter="fade">
                                      <p:cBhvr>
                                        <p:cTn id="27" dur="1000"/>
                                        <p:tgtEl>
                                          <p:spTgt spid="3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xEl>
                                              <p:pRg st="1" end="1"/>
                                            </p:txEl>
                                          </p:spTgt>
                                        </p:tgtEl>
                                        <p:attrNameLst>
                                          <p:attrName>style.visibility</p:attrName>
                                        </p:attrNameLst>
                                      </p:cBhvr>
                                      <p:to>
                                        <p:strVal val="visible"/>
                                      </p:to>
                                    </p:set>
                                    <p:animEffect transition="in" filter="fade">
                                      <p:cBhvr>
                                        <p:cTn id="30" dur="1000"/>
                                        <p:tgtEl>
                                          <p:spTgt spid="39">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txEl>
                                              <p:pRg st="3" end="3"/>
                                            </p:txEl>
                                          </p:spTgt>
                                        </p:tgtEl>
                                        <p:attrNameLst>
                                          <p:attrName>style.visibility</p:attrName>
                                        </p:attrNameLst>
                                      </p:cBhvr>
                                      <p:to>
                                        <p:strVal val="visible"/>
                                      </p:to>
                                    </p:set>
                                    <p:animEffect transition="in" filter="fade">
                                      <p:cBhvr>
                                        <p:cTn id="33" dur="1000"/>
                                        <p:tgtEl>
                                          <p:spTgt spid="39">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xEl>
                                              <p:pRg st="4" end="4"/>
                                            </p:txEl>
                                          </p:spTgt>
                                        </p:tgtEl>
                                        <p:attrNameLst>
                                          <p:attrName>style.visibility</p:attrName>
                                        </p:attrNameLst>
                                      </p:cBhvr>
                                      <p:to>
                                        <p:strVal val="visible"/>
                                      </p:to>
                                    </p:set>
                                    <p:animEffect transition="in" filter="fade">
                                      <p:cBhvr>
                                        <p:cTn id="36" dur="1000"/>
                                        <p:tgtEl>
                                          <p:spTgt spid="39">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xEl>
                                              <p:pRg st="5" end="5"/>
                                            </p:txEl>
                                          </p:spTgt>
                                        </p:tgtEl>
                                        <p:attrNameLst>
                                          <p:attrName>style.visibility</p:attrName>
                                        </p:attrNameLst>
                                      </p:cBhvr>
                                      <p:to>
                                        <p:strVal val="visible"/>
                                      </p:to>
                                    </p:set>
                                    <p:animEffect transition="in" filter="fade">
                                      <p:cBhvr>
                                        <p:cTn id="39" dur="1000"/>
                                        <p:tgtEl>
                                          <p:spTgt spid="39">
                                            <p:txEl>
                                              <p:pRg st="5" end="5"/>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xEl>
                                              <p:pRg st="6" end="6"/>
                                            </p:txEl>
                                          </p:spTgt>
                                        </p:tgtEl>
                                        <p:attrNameLst>
                                          <p:attrName>style.visibility</p:attrName>
                                        </p:attrNameLst>
                                      </p:cBhvr>
                                      <p:to>
                                        <p:strVal val="visible"/>
                                      </p:to>
                                    </p:set>
                                    <p:animEffect transition="in" filter="fade">
                                      <p:cBhvr>
                                        <p:cTn id="42" dur="1000"/>
                                        <p:tgtEl>
                                          <p:spTgt spid="39">
                                            <p:txEl>
                                              <p:pRg st="6" end="6"/>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xEl>
                                              <p:pRg st="7" end="7"/>
                                            </p:txEl>
                                          </p:spTgt>
                                        </p:tgtEl>
                                        <p:attrNameLst>
                                          <p:attrName>style.visibility</p:attrName>
                                        </p:attrNameLst>
                                      </p:cBhvr>
                                      <p:to>
                                        <p:strVal val="visible"/>
                                      </p:to>
                                    </p:set>
                                    <p:animEffect transition="in" filter="fade">
                                      <p:cBhvr>
                                        <p:cTn id="45" dur="1000"/>
                                        <p:tgtEl>
                                          <p:spTgt spid="39">
                                            <p:txEl>
                                              <p:pRg st="7" end="7"/>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xEl>
                                              <p:pRg st="8" end="8"/>
                                            </p:txEl>
                                          </p:spTgt>
                                        </p:tgtEl>
                                        <p:attrNameLst>
                                          <p:attrName>style.visibility</p:attrName>
                                        </p:attrNameLst>
                                      </p:cBhvr>
                                      <p:to>
                                        <p:strVal val="visible"/>
                                      </p:to>
                                    </p:set>
                                    <p:animEffect transition="in" filter="fade">
                                      <p:cBhvr>
                                        <p:cTn id="48" dur="1000"/>
                                        <p:tgtEl>
                                          <p:spTgt spid="39">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4">
                                            <p:txEl>
                                              <p:pRg st="0" end="0"/>
                                            </p:txEl>
                                          </p:spTgt>
                                        </p:tgtEl>
                                        <p:attrNameLst>
                                          <p:attrName>style.visibility</p:attrName>
                                        </p:attrNameLst>
                                      </p:cBhvr>
                                      <p:to>
                                        <p:strVal val="visible"/>
                                      </p:to>
                                    </p:set>
                                    <p:animEffect transition="in" filter="fade">
                                      <p:cBhvr>
                                        <p:cTn id="58" dur="1000"/>
                                        <p:tgtEl>
                                          <p:spTgt spid="44">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
                                            <p:txEl>
                                              <p:pRg st="1" end="1"/>
                                            </p:txEl>
                                          </p:spTgt>
                                        </p:tgtEl>
                                        <p:attrNameLst>
                                          <p:attrName>style.visibility</p:attrName>
                                        </p:attrNameLst>
                                      </p:cBhvr>
                                      <p:to>
                                        <p:strVal val="visible"/>
                                      </p:to>
                                    </p:set>
                                    <p:animEffect transition="in" filter="fade">
                                      <p:cBhvr>
                                        <p:cTn id="61" dur="1000"/>
                                        <p:tgtEl>
                                          <p:spTgt spid="44">
                                            <p:txEl>
                                              <p:pRg st="1" end="1"/>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xEl>
                                              <p:pRg st="2" end="2"/>
                                            </p:txEl>
                                          </p:spTgt>
                                        </p:tgtEl>
                                        <p:attrNameLst>
                                          <p:attrName>style.visibility</p:attrName>
                                        </p:attrNameLst>
                                      </p:cBhvr>
                                      <p:to>
                                        <p:strVal val="visible"/>
                                      </p:to>
                                    </p:set>
                                    <p:animEffect transition="in" filter="fade">
                                      <p:cBhvr>
                                        <p:cTn id="64" dur="1000"/>
                                        <p:tgtEl>
                                          <p:spTgt spid="44">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0">
                                            <p:txEl>
                                              <p:pRg st="0" end="0"/>
                                            </p:txEl>
                                          </p:spTgt>
                                        </p:tgtEl>
                                        <p:attrNameLst>
                                          <p:attrName>style.visibility</p:attrName>
                                        </p:attrNameLst>
                                      </p:cBhvr>
                                      <p:to>
                                        <p:strVal val="visible"/>
                                      </p:to>
                                    </p:set>
                                    <p:animEffect transition="in" filter="fade">
                                      <p:cBhvr>
                                        <p:cTn id="69" dur="1000"/>
                                        <p:tgtEl>
                                          <p:spTgt spid="40">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0">
                                            <p:txEl>
                                              <p:pRg st="1" end="1"/>
                                            </p:txEl>
                                          </p:spTgt>
                                        </p:tgtEl>
                                        <p:attrNameLst>
                                          <p:attrName>style.visibility</p:attrName>
                                        </p:attrNameLst>
                                      </p:cBhvr>
                                      <p:to>
                                        <p:strVal val="visible"/>
                                      </p:to>
                                    </p:set>
                                    <p:animEffect transition="in" filter="fade">
                                      <p:cBhvr>
                                        <p:cTn id="72" dur="1000"/>
                                        <p:tgtEl>
                                          <p:spTgt spid="40">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1000"/>
                                        <p:tgtEl>
                                          <p:spTgt spid="43">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3">
                                            <p:txEl>
                                              <p:pRg st="1" end="1"/>
                                            </p:txEl>
                                          </p:spTgt>
                                        </p:tgtEl>
                                        <p:attrNameLst>
                                          <p:attrName>style.visibility</p:attrName>
                                        </p:attrNameLst>
                                      </p:cBhvr>
                                      <p:to>
                                        <p:strVal val="visible"/>
                                      </p:to>
                                    </p:set>
                                    <p:animEffect transition="in" filter="fade">
                                      <p:cBhvr>
                                        <p:cTn id="80" dur="1000"/>
                                        <p:tgtEl>
                                          <p:spTgt spid="4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P spid="39" grpId="0" build="allAtOnce"/>
      <p:bldP spid="40" grpId="0" build="allAtOnce"/>
      <p:bldP spid="43" grpId="0" build="allAtOnce"/>
      <p:bldP spid="44" grpId="0" build="allAtOnce"/>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5"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Future and Present Value Calculations by Hand</a:t>
            </a:r>
          </a:p>
          <a:p>
            <a:pPr>
              <a:buNone/>
            </a:pPr>
            <a:endParaRPr lang="en-US" dirty="0" smtClean="0"/>
          </a:p>
        </p:txBody>
      </p:sp>
      <p:sp>
        <p:nvSpPr>
          <p:cNvPr id="6" name="TextBox 5"/>
          <p:cNvSpPr txBox="1"/>
          <p:nvPr/>
        </p:nvSpPr>
        <p:spPr>
          <a:xfrm>
            <a:off x="457200" y="1219200"/>
            <a:ext cx="8153400" cy="369332"/>
          </a:xfrm>
          <a:prstGeom prst="rect">
            <a:avLst/>
          </a:prstGeom>
          <a:noFill/>
        </p:spPr>
        <p:txBody>
          <a:bodyPr wrap="square" rtlCol="0">
            <a:spAutoFit/>
          </a:bodyPr>
          <a:lstStyle/>
          <a:p>
            <a:pPr algn="ctr"/>
            <a:r>
              <a:rPr lang="en-US" dirty="0" smtClean="0"/>
              <a:t>Using the Future Value Table and </a:t>
            </a:r>
            <a:r>
              <a:rPr lang="en-US" dirty="0" err="1" smtClean="0"/>
              <a:t>FV</a:t>
            </a:r>
            <a:r>
              <a:rPr lang="en-US" i="1" dirty="0" err="1" smtClean="0"/>
              <a:t>factor</a:t>
            </a:r>
            <a:r>
              <a:rPr lang="en-US" dirty="0" smtClean="0"/>
              <a:t> </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676400"/>
            <a:ext cx="7175665" cy="506904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Future Value Calculations</a:t>
            </a:r>
          </a:p>
          <a:p>
            <a:pPr>
              <a:buNone/>
            </a:pPr>
            <a:endParaRPr lang="en-US" dirty="0" smtClean="0"/>
          </a:p>
        </p:txBody>
      </p:sp>
      <p:sp>
        <p:nvSpPr>
          <p:cNvPr id="28" name="Slide Number Placeholder 27"/>
          <p:cNvSpPr>
            <a:spLocks noGrp="1"/>
          </p:cNvSpPr>
          <p:nvPr>
            <p:ph type="sldNum" sz="quarter" idx="12"/>
          </p:nvPr>
        </p:nvSpPr>
        <p:spPr/>
        <p:txBody>
          <a:bodyPr/>
          <a:lstStyle/>
          <a:p>
            <a:fld id="{DD26710F-096F-40E8-B76B-EF69C67F41A1}" type="slidenum">
              <a:rPr lang="en-US" smtClean="0"/>
              <a:pPr/>
              <a:t>13</a:t>
            </a:fld>
            <a:endParaRPr lang="en-US" dirty="0"/>
          </a:p>
        </p:txBody>
      </p:sp>
      <p:sp>
        <p:nvSpPr>
          <p:cNvPr id="6" name="TextBox 5"/>
          <p:cNvSpPr txBox="1"/>
          <p:nvPr/>
        </p:nvSpPr>
        <p:spPr>
          <a:xfrm>
            <a:off x="457200" y="1219200"/>
            <a:ext cx="8153400" cy="369332"/>
          </a:xfrm>
          <a:prstGeom prst="rect">
            <a:avLst/>
          </a:prstGeom>
          <a:noFill/>
        </p:spPr>
        <p:txBody>
          <a:bodyPr wrap="square" rtlCol="0">
            <a:spAutoFit/>
          </a:bodyPr>
          <a:lstStyle/>
          <a:p>
            <a:r>
              <a:rPr lang="en-US" dirty="0" smtClean="0"/>
              <a:t>Future Value = how much a given amount of money today will be worth in the future.</a:t>
            </a:r>
            <a:endParaRPr lang="en-US" dirty="0"/>
          </a:p>
        </p:txBody>
      </p:sp>
      <p:sp>
        <p:nvSpPr>
          <p:cNvPr id="9" name="TextBox 8"/>
          <p:cNvSpPr txBox="1"/>
          <p:nvPr/>
        </p:nvSpPr>
        <p:spPr>
          <a:xfrm>
            <a:off x="914400" y="1600200"/>
            <a:ext cx="2209800" cy="1708160"/>
          </a:xfrm>
          <a:prstGeom prst="rect">
            <a:avLst/>
          </a:prstGeom>
          <a:noFill/>
        </p:spPr>
        <p:txBody>
          <a:bodyPr wrap="square" rtlCol="0">
            <a:spAutoFit/>
          </a:bodyPr>
          <a:lstStyle/>
          <a:p>
            <a:r>
              <a:rPr lang="en-US" sz="1500" dirty="0" smtClean="0"/>
              <a:t>Example – If I give you $100 today and you put that money into an account earning 5%, how much is it worth in one year, assuming annual compounding?</a:t>
            </a:r>
            <a:endParaRPr lang="en-US" sz="1500" dirty="0"/>
          </a:p>
        </p:txBody>
      </p:sp>
      <p:sp>
        <p:nvSpPr>
          <p:cNvPr id="15" name="TextBox 14"/>
          <p:cNvSpPr txBox="1"/>
          <p:nvPr/>
        </p:nvSpPr>
        <p:spPr>
          <a:xfrm>
            <a:off x="4724400" y="1676400"/>
            <a:ext cx="2209800" cy="369332"/>
          </a:xfrm>
          <a:prstGeom prst="rect">
            <a:avLst/>
          </a:prstGeom>
          <a:noFill/>
        </p:spPr>
        <p:txBody>
          <a:bodyPr wrap="square" rtlCol="0">
            <a:spAutoFit/>
          </a:bodyPr>
          <a:lstStyle/>
          <a:p>
            <a:r>
              <a:rPr lang="en-US" dirty="0" smtClean="0"/>
              <a:t>FV = PV x (1 + r) </a:t>
            </a:r>
            <a:r>
              <a:rPr lang="en-US" baseline="30000" dirty="0" smtClean="0"/>
              <a:t>n</a:t>
            </a:r>
            <a:endParaRPr lang="en-US" baseline="30000" dirty="0"/>
          </a:p>
        </p:txBody>
      </p:sp>
      <p:sp>
        <p:nvSpPr>
          <p:cNvPr id="16" name="TextBox 15"/>
          <p:cNvSpPr txBox="1"/>
          <p:nvPr/>
        </p:nvSpPr>
        <p:spPr>
          <a:xfrm>
            <a:off x="4724400" y="1981200"/>
            <a:ext cx="2209800" cy="369332"/>
          </a:xfrm>
          <a:prstGeom prst="rect">
            <a:avLst/>
          </a:prstGeom>
          <a:noFill/>
        </p:spPr>
        <p:txBody>
          <a:bodyPr wrap="square" rtlCol="0">
            <a:spAutoFit/>
          </a:bodyPr>
          <a:lstStyle/>
          <a:p>
            <a:r>
              <a:rPr lang="en-US" dirty="0" smtClean="0"/>
              <a:t>FV = 100 x (1 + .05) </a:t>
            </a:r>
            <a:r>
              <a:rPr lang="en-US" baseline="30000" dirty="0" smtClean="0"/>
              <a:t>1</a:t>
            </a:r>
            <a:endParaRPr lang="en-US" baseline="30000" dirty="0"/>
          </a:p>
        </p:txBody>
      </p:sp>
      <p:sp>
        <p:nvSpPr>
          <p:cNvPr id="18" name="TextBox 17"/>
          <p:cNvSpPr txBox="1"/>
          <p:nvPr/>
        </p:nvSpPr>
        <p:spPr>
          <a:xfrm>
            <a:off x="4724400" y="2286000"/>
            <a:ext cx="2209800" cy="369332"/>
          </a:xfrm>
          <a:prstGeom prst="rect">
            <a:avLst/>
          </a:prstGeom>
          <a:noFill/>
        </p:spPr>
        <p:txBody>
          <a:bodyPr wrap="square" rtlCol="0">
            <a:spAutoFit/>
          </a:bodyPr>
          <a:lstStyle/>
          <a:p>
            <a:r>
              <a:rPr lang="en-US" dirty="0" smtClean="0"/>
              <a:t>FV = 100 x (1.05) </a:t>
            </a:r>
            <a:r>
              <a:rPr lang="en-US" baseline="30000" dirty="0" smtClean="0"/>
              <a:t>1</a:t>
            </a:r>
            <a:endParaRPr lang="en-US" baseline="30000" dirty="0"/>
          </a:p>
        </p:txBody>
      </p:sp>
      <p:sp>
        <p:nvSpPr>
          <p:cNvPr id="19" name="TextBox 18"/>
          <p:cNvSpPr txBox="1"/>
          <p:nvPr/>
        </p:nvSpPr>
        <p:spPr>
          <a:xfrm>
            <a:off x="4724400" y="2590800"/>
            <a:ext cx="2209800" cy="369332"/>
          </a:xfrm>
          <a:prstGeom prst="rect">
            <a:avLst/>
          </a:prstGeom>
          <a:noFill/>
        </p:spPr>
        <p:txBody>
          <a:bodyPr wrap="square" rtlCol="0">
            <a:spAutoFit/>
          </a:bodyPr>
          <a:lstStyle/>
          <a:p>
            <a:r>
              <a:rPr lang="en-US" dirty="0" smtClean="0"/>
              <a:t>FV = 100 x 1.05</a:t>
            </a:r>
            <a:endParaRPr lang="en-US" baseline="30000" dirty="0"/>
          </a:p>
        </p:txBody>
      </p:sp>
      <p:sp>
        <p:nvSpPr>
          <p:cNvPr id="20" name="TextBox 19"/>
          <p:cNvSpPr txBox="1"/>
          <p:nvPr/>
        </p:nvSpPr>
        <p:spPr>
          <a:xfrm>
            <a:off x="4724400" y="2895600"/>
            <a:ext cx="2209800" cy="369332"/>
          </a:xfrm>
          <a:prstGeom prst="rect">
            <a:avLst/>
          </a:prstGeom>
          <a:noFill/>
        </p:spPr>
        <p:txBody>
          <a:bodyPr wrap="square" rtlCol="0">
            <a:spAutoFit/>
          </a:bodyPr>
          <a:lstStyle/>
          <a:p>
            <a:r>
              <a:rPr lang="en-US" dirty="0" smtClean="0"/>
              <a:t>FV = 105</a:t>
            </a:r>
            <a:endParaRPr lang="en-US" baseline="30000" dirty="0"/>
          </a:p>
        </p:txBody>
      </p:sp>
      <p:sp>
        <p:nvSpPr>
          <p:cNvPr id="21" name="TextBox 20"/>
          <p:cNvSpPr txBox="1"/>
          <p:nvPr/>
        </p:nvSpPr>
        <p:spPr>
          <a:xfrm>
            <a:off x="914400" y="4191000"/>
            <a:ext cx="2209800" cy="1708160"/>
          </a:xfrm>
          <a:prstGeom prst="rect">
            <a:avLst/>
          </a:prstGeom>
          <a:noFill/>
        </p:spPr>
        <p:txBody>
          <a:bodyPr wrap="square" rtlCol="0">
            <a:spAutoFit/>
          </a:bodyPr>
          <a:lstStyle/>
          <a:p>
            <a:r>
              <a:rPr lang="en-US" sz="1500" dirty="0" smtClean="0"/>
              <a:t>Example – If I give you $100 today and you put that money into an account earning 5%, how much is it worth in five years, assuming monthly compounding?</a:t>
            </a:r>
            <a:endParaRPr lang="en-US" sz="1500" dirty="0"/>
          </a:p>
        </p:txBody>
      </p:sp>
      <p:sp>
        <p:nvSpPr>
          <p:cNvPr id="31" name="TextBox 30"/>
          <p:cNvSpPr txBox="1"/>
          <p:nvPr/>
        </p:nvSpPr>
        <p:spPr>
          <a:xfrm>
            <a:off x="4724400" y="4267200"/>
            <a:ext cx="2819400" cy="369332"/>
          </a:xfrm>
          <a:prstGeom prst="rect">
            <a:avLst/>
          </a:prstGeom>
          <a:noFill/>
        </p:spPr>
        <p:txBody>
          <a:bodyPr wrap="square" rtlCol="0">
            <a:spAutoFit/>
          </a:bodyPr>
          <a:lstStyle/>
          <a:p>
            <a:r>
              <a:rPr lang="en-US" dirty="0" smtClean="0"/>
              <a:t>FV = PV x (1 + r ÷ m) </a:t>
            </a:r>
            <a:r>
              <a:rPr lang="en-US" baseline="30000" dirty="0" smtClean="0"/>
              <a:t>n x m</a:t>
            </a:r>
            <a:endParaRPr lang="en-US" baseline="30000" dirty="0"/>
          </a:p>
        </p:txBody>
      </p:sp>
      <p:sp>
        <p:nvSpPr>
          <p:cNvPr id="32" name="TextBox 31"/>
          <p:cNvSpPr txBox="1"/>
          <p:nvPr/>
        </p:nvSpPr>
        <p:spPr>
          <a:xfrm>
            <a:off x="4724400" y="4572001"/>
            <a:ext cx="2971800" cy="369332"/>
          </a:xfrm>
          <a:prstGeom prst="rect">
            <a:avLst/>
          </a:prstGeom>
          <a:noFill/>
        </p:spPr>
        <p:txBody>
          <a:bodyPr wrap="square" rtlCol="0">
            <a:spAutoFit/>
          </a:bodyPr>
          <a:lstStyle/>
          <a:p>
            <a:r>
              <a:rPr lang="en-US" dirty="0" smtClean="0"/>
              <a:t>FV = 100 x (1 + .05 ÷ 12) </a:t>
            </a:r>
            <a:r>
              <a:rPr lang="en-US" baseline="30000" dirty="0" smtClean="0"/>
              <a:t>5 x 12</a:t>
            </a:r>
            <a:endParaRPr lang="en-US" baseline="30000" dirty="0"/>
          </a:p>
        </p:txBody>
      </p:sp>
      <p:sp>
        <p:nvSpPr>
          <p:cNvPr id="33" name="TextBox 32"/>
          <p:cNvSpPr txBox="1"/>
          <p:nvPr/>
        </p:nvSpPr>
        <p:spPr>
          <a:xfrm>
            <a:off x="4724400" y="4876800"/>
            <a:ext cx="2819400" cy="369332"/>
          </a:xfrm>
          <a:prstGeom prst="rect">
            <a:avLst/>
          </a:prstGeom>
          <a:noFill/>
        </p:spPr>
        <p:txBody>
          <a:bodyPr wrap="square" rtlCol="0">
            <a:spAutoFit/>
          </a:bodyPr>
          <a:lstStyle/>
          <a:p>
            <a:r>
              <a:rPr lang="en-US" dirty="0" smtClean="0"/>
              <a:t>FV = 100 x (1 + .0041667) </a:t>
            </a:r>
            <a:r>
              <a:rPr lang="en-US" baseline="30000" dirty="0" smtClean="0"/>
              <a:t>60</a:t>
            </a:r>
            <a:endParaRPr lang="en-US" baseline="30000" dirty="0"/>
          </a:p>
        </p:txBody>
      </p:sp>
      <p:sp>
        <p:nvSpPr>
          <p:cNvPr id="34" name="TextBox 33"/>
          <p:cNvSpPr txBox="1"/>
          <p:nvPr/>
        </p:nvSpPr>
        <p:spPr>
          <a:xfrm>
            <a:off x="4724400" y="5181600"/>
            <a:ext cx="2819400" cy="369332"/>
          </a:xfrm>
          <a:prstGeom prst="rect">
            <a:avLst/>
          </a:prstGeom>
          <a:noFill/>
        </p:spPr>
        <p:txBody>
          <a:bodyPr wrap="square" rtlCol="0">
            <a:spAutoFit/>
          </a:bodyPr>
          <a:lstStyle/>
          <a:p>
            <a:r>
              <a:rPr lang="en-US" dirty="0" smtClean="0"/>
              <a:t>FV = 100 x (1.0041667) </a:t>
            </a:r>
            <a:r>
              <a:rPr lang="en-US" baseline="30000" dirty="0" smtClean="0"/>
              <a:t>60</a:t>
            </a:r>
            <a:endParaRPr lang="en-US" baseline="30000" dirty="0"/>
          </a:p>
        </p:txBody>
      </p:sp>
      <p:sp>
        <p:nvSpPr>
          <p:cNvPr id="35" name="TextBox 34"/>
          <p:cNvSpPr txBox="1"/>
          <p:nvPr/>
        </p:nvSpPr>
        <p:spPr>
          <a:xfrm>
            <a:off x="4724400" y="5486400"/>
            <a:ext cx="2209800" cy="369332"/>
          </a:xfrm>
          <a:prstGeom prst="rect">
            <a:avLst/>
          </a:prstGeom>
          <a:noFill/>
        </p:spPr>
        <p:txBody>
          <a:bodyPr wrap="square" rtlCol="0">
            <a:spAutoFit/>
          </a:bodyPr>
          <a:lstStyle/>
          <a:p>
            <a:r>
              <a:rPr lang="en-US" dirty="0" smtClean="0"/>
              <a:t>FV = 100 x 1.2833</a:t>
            </a:r>
            <a:endParaRPr lang="en-US" baseline="30000" dirty="0"/>
          </a:p>
        </p:txBody>
      </p:sp>
      <p:sp>
        <p:nvSpPr>
          <p:cNvPr id="36" name="TextBox 35"/>
          <p:cNvSpPr txBox="1"/>
          <p:nvPr/>
        </p:nvSpPr>
        <p:spPr>
          <a:xfrm>
            <a:off x="4724400" y="5791200"/>
            <a:ext cx="2209800" cy="369332"/>
          </a:xfrm>
          <a:prstGeom prst="rect">
            <a:avLst/>
          </a:prstGeom>
          <a:noFill/>
        </p:spPr>
        <p:txBody>
          <a:bodyPr wrap="square" rtlCol="0">
            <a:spAutoFit/>
          </a:bodyPr>
          <a:lstStyle/>
          <a:p>
            <a:r>
              <a:rPr lang="en-US" dirty="0" smtClean="0"/>
              <a:t>FV = 128.33</a:t>
            </a:r>
            <a:endParaRPr lang="en-US" baseline="30000" dirty="0"/>
          </a:p>
        </p:txBody>
      </p:sp>
      <p:sp>
        <p:nvSpPr>
          <p:cNvPr id="39" name="TextBox 38"/>
          <p:cNvSpPr txBox="1"/>
          <p:nvPr/>
        </p:nvSpPr>
        <p:spPr>
          <a:xfrm>
            <a:off x="914400" y="3429000"/>
            <a:ext cx="2057400" cy="553998"/>
          </a:xfrm>
          <a:prstGeom prst="rect">
            <a:avLst/>
          </a:prstGeom>
          <a:noFill/>
        </p:spPr>
        <p:txBody>
          <a:bodyPr wrap="square" rtlCol="0">
            <a:spAutoFit/>
          </a:bodyPr>
          <a:lstStyle/>
          <a:p>
            <a:r>
              <a:rPr lang="en-US" sz="1500" dirty="0" smtClean="0"/>
              <a:t>What if invested for five years?</a:t>
            </a:r>
            <a:endParaRPr lang="en-US" sz="1500" dirty="0"/>
          </a:p>
        </p:txBody>
      </p:sp>
      <p:sp>
        <p:nvSpPr>
          <p:cNvPr id="40" name="TextBox 39"/>
          <p:cNvSpPr txBox="1"/>
          <p:nvPr/>
        </p:nvSpPr>
        <p:spPr>
          <a:xfrm>
            <a:off x="3276600" y="3505200"/>
            <a:ext cx="2209800" cy="369332"/>
          </a:xfrm>
          <a:prstGeom prst="rect">
            <a:avLst/>
          </a:prstGeom>
          <a:noFill/>
        </p:spPr>
        <p:txBody>
          <a:bodyPr wrap="square" rtlCol="0">
            <a:spAutoFit/>
          </a:bodyPr>
          <a:lstStyle/>
          <a:p>
            <a:r>
              <a:rPr lang="en-US" dirty="0" smtClean="0"/>
              <a:t>PV = 100 x (1 + .05) </a:t>
            </a:r>
            <a:r>
              <a:rPr lang="en-US" baseline="30000" dirty="0" smtClean="0"/>
              <a:t>5</a:t>
            </a:r>
            <a:endParaRPr lang="en-US" baseline="30000" dirty="0"/>
          </a:p>
        </p:txBody>
      </p:sp>
      <p:sp>
        <p:nvSpPr>
          <p:cNvPr id="41" name="TextBox 40"/>
          <p:cNvSpPr txBox="1"/>
          <p:nvPr/>
        </p:nvSpPr>
        <p:spPr>
          <a:xfrm>
            <a:off x="5562600" y="3505200"/>
            <a:ext cx="1447800" cy="369332"/>
          </a:xfrm>
          <a:prstGeom prst="rect">
            <a:avLst/>
          </a:prstGeom>
          <a:noFill/>
        </p:spPr>
        <p:txBody>
          <a:bodyPr wrap="square" rtlCol="0">
            <a:spAutoFit/>
          </a:bodyPr>
          <a:lstStyle/>
          <a:p>
            <a:r>
              <a:rPr lang="en-US" dirty="0" smtClean="0"/>
              <a:t>PV = 127.63</a:t>
            </a:r>
            <a:endParaRPr lang="en-US" dirty="0"/>
          </a:p>
        </p:txBody>
      </p:sp>
      <p:sp>
        <p:nvSpPr>
          <p:cNvPr id="24" name="TextBox 23"/>
          <p:cNvSpPr txBox="1"/>
          <p:nvPr/>
        </p:nvSpPr>
        <p:spPr>
          <a:xfrm>
            <a:off x="3276600" y="1676400"/>
            <a:ext cx="1143000" cy="1200329"/>
          </a:xfrm>
          <a:prstGeom prst="rect">
            <a:avLst/>
          </a:prstGeom>
          <a:noFill/>
        </p:spPr>
        <p:txBody>
          <a:bodyPr wrap="square" rtlCol="0">
            <a:spAutoFit/>
          </a:bodyPr>
          <a:lstStyle/>
          <a:p>
            <a:r>
              <a:rPr lang="en-US" dirty="0" smtClean="0"/>
              <a:t>PV = 100</a:t>
            </a:r>
          </a:p>
          <a:p>
            <a:r>
              <a:rPr lang="en-US" dirty="0" smtClean="0"/>
              <a:t>r = .05</a:t>
            </a:r>
          </a:p>
          <a:p>
            <a:r>
              <a:rPr lang="en-US" dirty="0" smtClean="0"/>
              <a:t>n = 1</a:t>
            </a:r>
          </a:p>
          <a:p>
            <a:r>
              <a:rPr lang="en-US" dirty="0" smtClean="0"/>
              <a:t>FV = ?</a:t>
            </a:r>
            <a:endParaRPr lang="en-US" dirty="0"/>
          </a:p>
        </p:txBody>
      </p:sp>
      <p:sp>
        <p:nvSpPr>
          <p:cNvPr id="25" name="TextBox 24"/>
          <p:cNvSpPr txBox="1"/>
          <p:nvPr/>
        </p:nvSpPr>
        <p:spPr>
          <a:xfrm>
            <a:off x="3276600" y="4267200"/>
            <a:ext cx="1066800" cy="1477328"/>
          </a:xfrm>
          <a:prstGeom prst="rect">
            <a:avLst/>
          </a:prstGeom>
          <a:noFill/>
        </p:spPr>
        <p:txBody>
          <a:bodyPr wrap="square" rtlCol="0">
            <a:spAutoFit/>
          </a:bodyPr>
          <a:lstStyle/>
          <a:p>
            <a:r>
              <a:rPr lang="en-US" dirty="0" smtClean="0"/>
              <a:t>PV = 100</a:t>
            </a:r>
          </a:p>
          <a:p>
            <a:r>
              <a:rPr lang="en-US" dirty="0" smtClean="0"/>
              <a:t>r = .05</a:t>
            </a:r>
          </a:p>
          <a:p>
            <a:r>
              <a:rPr lang="en-US" dirty="0" smtClean="0"/>
              <a:t>n = 5</a:t>
            </a:r>
          </a:p>
          <a:p>
            <a:r>
              <a:rPr lang="en-US" dirty="0" smtClean="0"/>
              <a:t>m = 12</a:t>
            </a:r>
          </a:p>
          <a:p>
            <a:r>
              <a:rPr lang="en-US" dirty="0" smtClean="0"/>
              <a:t>FV =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wipe(left)">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left)">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left)">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wipe(left)">
                                      <p:cBhvr>
                                        <p:cTn id="42" dur="500"/>
                                        <p:tgtEl>
                                          <p:spTgt spid="3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wipe(left)">
                                      <p:cBhvr>
                                        <p:cTn id="47" dur="500"/>
                                        <p:tgtEl>
                                          <p:spTgt spid="4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1">
                                            <p:txEl>
                                              <p:pRg st="0" end="0"/>
                                            </p:txEl>
                                          </p:spTgt>
                                        </p:tgtEl>
                                        <p:attrNameLst>
                                          <p:attrName>style.visibility</p:attrName>
                                        </p:attrNameLst>
                                      </p:cBhvr>
                                      <p:to>
                                        <p:strVal val="visible"/>
                                      </p:to>
                                    </p:set>
                                    <p:animEffect transition="in" filter="wipe(left)">
                                      <p:cBhvr>
                                        <p:cTn id="52" dur="500"/>
                                        <p:tgtEl>
                                          <p:spTgt spid="4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wipe(left)">
                                      <p:cBhvr>
                                        <p:cTn id="57" dur="500"/>
                                        <p:tgtEl>
                                          <p:spTgt spid="2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10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wipe(left)">
                                      <p:cBhvr>
                                        <p:cTn id="67" dur="500"/>
                                        <p:tgtEl>
                                          <p:spTgt spid="3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Effect transition="in" filter="wipe(left)">
                                      <p:cBhvr>
                                        <p:cTn id="72" dur="500"/>
                                        <p:tgtEl>
                                          <p:spTgt spid="32">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wipe(left)">
                                      <p:cBhvr>
                                        <p:cTn id="77" dur="500"/>
                                        <p:tgtEl>
                                          <p:spTgt spid="33">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4">
                                            <p:txEl>
                                              <p:pRg st="0" end="0"/>
                                            </p:txEl>
                                          </p:spTgt>
                                        </p:tgtEl>
                                        <p:attrNameLst>
                                          <p:attrName>style.visibility</p:attrName>
                                        </p:attrNameLst>
                                      </p:cBhvr>
                                      <p:to>
                                        <p:strVal val="visible"/>
                                      </p:to>
                                    </p:set>
                                    <p:animEffect transition="in" filter="wipe(left)">
                                      <p:cBhvr>
                                        <p:cTn id="82" dur="500"/>
                                        <p:tgtEl>
                                          <p:spTgt spid="34">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5">
                                            <p:txEl>
                                              <p:pRg st="0" end="0"/>
                                            </p:txEl>
                                          </p:spTgt>
                                        </p:tgtEl>
                                        <p:attrNameLst>
                                          <p:attrName>style.visibility</p:attrName>
                                        </p:attrNameLst>
                                      </p:cBhvr>
                                      <p:to>
                                        <p:strVal val="visible"/>
                                      </p:to>
                                    </p:set>
                                    <p:animEffect transition="in" filter="wipe(left)">
                                      <p:cBhvr>
                                        <p:cTn id="87" dur="500"/>
                                        <p:tgtEl>
                                          <p:spTgt spid="35">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6">
                                            <p:txEl>
                                              <p:pRg st="0" end="0"/>
                                            </p:txEl>
                                          </p:spTgt>
                                        </p:tgtEl>
                                        <p:attrNameLst>
                                          <p:attrName>style.visibility</p:attrName>
                                        </p:attrNameLst>
                                      </p:cBhvr>
                                      <p:to>
                                        <p:strVal val="visible"/>
                                      </p:to>
                                    </p:set>
                                    <p:animEffect transition="in" filter="wipe(left)">
                                      <p:cBhvr>
                                        <p:cTn id="92"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5" grpId="0" build="allAtOnce"/>
      <p:bldP spid="16" grpId="0" build="allAtOnce"/>
      <p:bldP spid="18" grpId="0" build="allAtOnce"/>
      <p:bldP spid="19" grpId="0" build="allAtOnce"/>
      <p:bldP spid="20" grpId="0" build="allAtOnce"/>
      <p:bldP spid="21" grpId="0" build="allAtOnce"/>
      <p:bldP spid="31" grpId="0" build="allAtOnce"/>
      <p:bldP spid="32" grpId="0" build="allAtOnce"/>
      <p:bldP spid="33" grpId="0" build="allAtOnce"/>
      <p:bldP spid="34" grpId="0" build="allAtOnce"/>
      <p:bldP spid="35" grpId="0" build="allAtOnce"/>
      <p:bldP spid="36" grpId="0" build="allAtOnce"/>
      <p:bldP spid="39" grpId="0" build="allAtOnce"/>
      <p:bldP spid="40" grpId="0" build="allAtOnce"/>
      <p:bldP spid="41" grpId="0" build="allAtOnce"/>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II Plus zoom.jpg"/>
          <p:cNvPicPr>
            <a:picLocks noChangeAspect="1"/>
          </p:cNvPicPr>
          <p:nvPr/>
        </p:nvPicPr>
        <p:blipFill>
          <a:blip r:embed="rId3" cstate="print"/>
          <a:stretch>
            <a:fillRect/>
          </a:stretch>
        </p:blipFill>
        <p:spPr>
          <a:xfrm>
            <a:off x="609600" y="1371600"/>
            <a:ext cx="3390192" cy="4876800"/>
          </a:xfrm>
          <a:prstGeom prst="rect">
            <a:avLst/>
          </a:prstGeom>
        </p:spPr>
      </p:pic>
      <p:sp>
        <p:nvSpPr>
          <p:cNvPr id="5"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6"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FV (Annual Compounding) using TI BAII Plus</a:t>
            </a:r>
          </a:p>
          <a:p>
            <a:pPr>
              <a:buNone/>
            </a:pPr>
            <a:endParaRPr lang="en-US" dirty="0" smtClean="0"/>
          </a:p>
        </p:txBody>
      </p:sp>
      <p:sp>
        <p:nvSpPr>
          <p:cNvPr id="7" name="TextBox 6"/>
          <p:cNvSpPr txBox="1"/>
          <p:nvPr/>
        </p:nvSpPr>
        <p:spPr>
          <a:xfrm>
            <a:off x="7543800" y="1295400"/>
            <a:ext cx="1143000" cy="1477328"/>
          </a:xfrm>
          <a:prstGeom prst="rect">
            <a:avLst/>
          </a:prstGeom>
          <a:noFill/>
        </p:spPr>
        <p:txBody>
          <a:bodyPr wrap="square" rtlCol="0">
            <a:spAutoFit/>
          </a:bodyPr>
          <a:lstStyle/>
          <a:p>
            <a:r>
              <a:rPr lang="en-US" dirty="0" smtClean="0"/>
              <a:t>PV = -100</a:t>
            </a:r>
          </a:p>
          <a:p>
            <a:r>
              <a:rPr lang="en-US" dirty="0" smtClean="0"/>
              <a:t>I/Y = 5%</a:t>
            </a:r>
          </a:p>
          <a:p>
            <a:r>
              <a:rPr lang="en-US" dirty="0" smtClean="0"/>
              <a:t>N = 1</a:t>
            </a:r>
          </a:p>
          <a:p>
            <a:r>
              <a:rPr lang="en-US" dirty="0" smtClean="0"/>
              <a:t>P/Y = 1</a:t>
            </a:r>
          </a:p>
          <a:p>
            <a:r>
              <a:rPr lang="en-US" dirty="0" smtClean="0"/>
              <a:t>CPT = FV</a:t>
            </a:r>
            <a:endParaRPr lang="en-US" dirty="0"/>
          </a:p>
        </p:txBody>
      </p:sp>
      <p:sp>
        <p:nvSpPr>
          <p:cNvPr id="8" name="TextBox 7"/>
          <p:cNvSpPr txBox="1"/>
          <p:nvPr/>
        </p:nvSpPr>
        <p:spPr>
          <a:xfrm>
            <a:off x="4953000" y="2971800"/>
            <a:ext cx="3962400" cy="646331"/>
          </a:xfrm>
          <a:prstGeom prst="rect">
            <a:avLst/>
          </a:prstGeom>
          <a:noFill/>
        </p:spPr>
        <p:txBody>
          <a:bodyPr wrap="square" rtlCol="0">
            <a:spAutoFit/>
          </a:bodyPr>
          <a:lstStyle/>
          <a:p>
            <a:r>
              <a:rPr lang="en-US" dirty="0" smtClean="0"/>
              <a:t>Step 1: Reset the calculator</a:t>
            </a:r>
          </a:p>
          <a:p>
            <a:pPr>
              <a:buFont typeface="Arial" pitchFamily="34" charset="0"/>
              <a:buChar char="•"/>
            </a:pPr>
            <a:r>
              <a:rPr lang="en-US" dirty="0" smtClean="0"/>
              <a:t>  2</a:t>
            </a:r>
            <a:r>
              <a:rPr lang="en-US" baseline="30000" dirty="0" smtClean="0"/>
              <a:t>nd</a:t>
            </a:r>
            <a:r>
              <a:rPr lang="en-US" dirty="0" smtClean="0"/>
              <a:t>, +/- (Reset), Enter, 2</a:t>
            </a:r>
            <a:r>
              <a:rPr lang="en-US" baseline="30000" dirty="0" smtClean="0"/>
              <a:t>nd</a:t>
            </a:r>
            <a:r>
              <a:rPr lang="en-US" dirty="0" smtClean="0"/>
              <a:t>, CPT (Quit)</a:t>
            </a:r>
            <a:endParaRPr lang="en-US" dirty="0"/>
          </a:p>
        </p:txBody>
      </p:sp>
      <p:sp>
        <p:nvSpPr>
          <p:cNvPr id="9" name="TextBox 8"/>
          <p:cNvSpPr txBox="1"/>
          <p:nvPr/>
        </p:nvSpPr>
        <p:spPr>
          <a:xfrm>
            <a:off x="4953000" y="4724400"/>
            <a:ext cx="3962400" cy="1477328"/>
          </a:xfrm>
          <a:prstGeom prst="rect">
            <a:avLst/>
          </a:prstGeom>
          <a:noFill/>
        </p:spPr>
        <p:txBody>
          <a:bodyPr wrap="square" rtlCol="0">
            <a:spAutoFit/>
          </a:bodyPr>
          <a:lstStyle/>
          <a:p>
            <a:r>
              <a:rPr lang="en-US" dirty="0" smtClean="0"/>
              <a:t>Step 3: Enter your TVM Variables</a:t>
            </a:r>
          </a:p>
          <a:p>
            <a:pPr>
              <a:buFont typeface="Arial" pitchFamily="34" charset="0"/>
              <a:buChar char="•"/>
            </a:pPr>
            <a:r>
              <a:rPr lang="en-US" dirty="0" smtClean="0"/>
              <a:t>  100, +/-, PV</a:t>
            </a:r>
          </a:p>
          <a:p>
            <a:pPr>
              <a:buFont typeface="Arial" pitchFamily="34" charset="0"/>
              <a:buChar char="•"/>
            </a:pPr>
            <a:r>
              <a:rPr lang="en-US" dirty="0" smtClean="0"/>
              <a:t>  5, I/Y</a:t>
            </a:r>
          </a:p>
          <a:p>
            <a:pPr>
              <a:buFont typeface="Arial" pitchFamily="34" charset="0"/>
              <a:buChar char="•"/>
            </a:pPr>
            <a:r>
              <a:rPr lang="en-US" dirty="0" smtClean="0"/>
              <a:t>  1, N</a:t>
            </a:r>
          </a:p>
          <a:p>
            <a:pPr>
              <a:buFont typeface="Arial" pitchFamily="34" charset="0"/>
              <a:buChar char="•"/>
            </a:pPr>
            <a:r>
              <a:rPr lang="en-US" dirty="0" smtClean="0"/>
              <a:t>  CPT, FV</a:t>
            </a:r>
            <a:endParaRPr lang="en-US" dirty="0"/>
          </a:p>
        </p:txBody>
      </p:sp>
      <p:sp>
        <p:nvSpPr>
          <p:cNvPr id="10" name="TextBox 9"/>
          <p:cNvSpPr txBox="1"/>
          <p:nvPr/>
        </p:nvSpPr>
        <p:spPr>
          <a:xfrm>
            <a:off x="4953000" y="3810000"/>
            <a:ext cx="3962400" cy="646331"/>
          </a:xfrm>
          <a:prstGeom prst="rect">
            <a:avLst/>
          </a:prstGeom>
          <a:noFill/>
        </p:spPr>
        <p:txBody>
          <a:bodyPr wrap="square" rtlCol="0">
            <a:spAutoFit/>
          </a:bodyPr>
          <a:lstStyle/>
          <a:p>
            <a:r>
              <a:rPr lang="en-US" dirty="0" smtClean="0"/>
              <a:t>Step 2: Set P/Y to 1</a:t>
            </a:r>
          </a:p>
          <a:p>
            <a:pPr>
              <a:buFont typeface="Arial" pitchFamily="34" charset="0"/>
              <a:buChar char="•"/>
            </a:pPr>
            <a:r>
              <a:rPr lang="en-US" dirty="0" smtClean="0"/>
              <a:t>  2</a:t>
            </a:r>
            <a:r>
              <a:rPr lang="en-US" baseline="30000" dirty="0" smtClean="0"/>
              <a:t>nd</a:t>
            </a:r>
            <a:r>
              <a:rPr lang="en-US" dirty="0" smtClean="0"/>
              <a:t>, I/Y (P/Y), 1, Enter, 2</a:t>
            </a:r>
            <a:r>
              <a:rPr lang="en-US" baseline="30000" dirty="0" smtClean="0"/>
              <a:t>nd</a:t>
            </a:r>
            <a:r>
              <a:rPr lang="en-US" dirty="0" smtClean="0"/>
              <a:t>, CPT (Quit)</a:t>
            </a:r>
          </a:p>
        </p:txBody>
      </p:sp>
      <p:sp>
        <p:nvSpPr>
          <p:cNvPr id="11" name="TextBox 10"/>
          <p:cNvSpPr txBox="1"/>
          <p:nvPr/>
        </p:nvSpPr>
        <p:spPr>
          <a:xfrm>
            <a:off x="4953000" y="1295400"/>
            <a:ext cx="2362200" cy="1477328"/>
          </a:xfrm>
          <a:prstGeom prst="rect">
            <a:avLst/>
          </a:prstGeom>
          <a:noFill/>
        </p:spPr>
        <p:txBody>
          <a:bodyPr wrap="square" rtlCol="0">
            <a:spAutoFit/>
          </a:bodyPr>
          <a:lstStyle/>
          <a:p>
            <a:r>
              <a:rPr lang="en-US" sz="1500" dirty="0" smtClean="0"/>
              <a:t>Example – If I give you $100 today and you put that money into an account earning 5%, how much is it worth in one year assuming annual compounding?</a:t>
            </a:r>
            <a:endParaRPr lang="en-US" sz="1500" dirty="0"/>
          </a:p>
        </p:txBody>
      </p:sp>
      <p:sp>
        <p:nvSpPr>
          <p:cNvPr id="12" name="Rounded Rectangle 11"/>
          <p:cNvSpPr/>
          <p:nvPr/>
        </p:nvSpPr>
        <p:spPr>
          <a:xfrm>
            <a:off x="533400" y="2590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590800" y="57912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219200" y="21336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33400" y="2590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33400" y="21336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33400" y="2590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295400" y="3048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219200" y="54102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219200" y="21336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33400" y="2590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33400" y="21336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219200" y="54102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219200" y="57912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219200" y="57912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590800" y="57912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905000" y="3048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905000" y="4876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295400" y="3048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219200" y="54102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33400" y="3048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33400" y="21336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276600" y="3048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934200" y="5410200"/>
            <a:ext cx="1371600" cy="369332"/>
          </a:xfrm>
          <a:prstGeom prst="rect">
            <a:avLst/>
          </a:prstGeom>
          <a:noFill/>
        </p:spPr>
        <p:txBody>
          <a:bodyPr wrap="square" rtlCol="0">
            <a:spAutoFit/>
          </a:bodyPr>
          <a:lstStyle/>
          <a:p>
            <a:r>
              <a:rPr lang="en-US" dirty="0" smtClean="0"/>
              <a:t>FV = 105.00</a:t>
            </a:r>
            <a:endParaRPr lang="en-US" dirty="0"/>
          </a:p>
        </p:txBody>
      </p:sp>
      <p:sp>
        <p:nvSpPr>
          <p:cNvPr id="37" name="Slide Number Placeholder 27"/>
          <p:cNvSpPr>
            <a:spLocks noGrp="1"/>
          </p:cNvSpPr>
          <p:nvPr>
            <p:ph type="sldNum" sz="quarter" idx="12"/>
          </p:nvPr>
        </p:nvSpPr>
        <p:spPr>
          <a:xfrm>
            <a:off x="6553200" y="6356350"/>
            <a:ext cx="2133600" cy="365125"/>
          </a:xfrm>
        </p:spPr>
        <p:txBody>
          <a:bodyPr/>
          <a:lstStyle/>
          <a:p>
            <a:fld id="{DD26710F-096F-40E8-B76B-EF69C67F41A1}"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1" nodeType="afterEffect">
                                  <p:stCondLst>
                                    <p:cond delay="100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grpId="1" nodeType="afterEffect">
                                  <p:stCondLst>
                                    <p:cond delay="100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grpId="1" nodeType="afterEffect">
                                  <p:stCondLst>
                                    <p:cond delay="1000"/>
                                  </p:stCondLst>
                                  <p:childTnLst>
                                    <p:set>
                                      <p:cBhvr>
                                        <p:cTn id="41" dur="1" fill="hold">
                                          <p:stCondLst>
                                            <p:cond delay="0"/>
                                          </p:stCondLst>
                                        </p:cTn>
                                        <p:tgtEl>
                                          <p:spTgt spid="1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0"/>
                            </p:stCondLst>
                            <p:childTnLst>
                              <p:par>
                                <p:cTn id="47" presetID="1" presetClass="exit" presetSubtype="0" fill="hold" grpId="1" nodeType="afterEffect">
                                  <p:stCondLst>
                                    <p:cond delay="1000"/>
                                  </p:stCondLst>
                                  <p:childTnLst>
                                    <p:set>
                                      <p:cBhvr>
                                        <p:cTn id="48" dur="1" fill="hold">
                                          <p:stCondLst>
                                            <p:cond delay="0"/>
                                          </p:stCondLst>
                                        </p:cTn>
                                        <p:tgtEl>
                                          <p:spTgt spid="1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par>
                          <p:cTn id="53" fill="hold">
                            <p:stCondLst>
                              <p:cond delay="0"/>
                            </p:stCondLst>
                            <p:childTnLst>
                              <p:par>
                                <p:cTn id="54" presetID="1" presetClass="exit" presetSubtype="0" fill="hold" grpId="1" nodeType="afterEffect">
                                  <p:stCondLst>
                                    <p:cond delay="1000"/>
                                  </p:stCondLst>
                                  <p:childTnLst>
                                    <p:set>
                                      <p:cBhvr>
                                        <p:cTn id="55" dur="1" fill="hold">
                                          <p:stCondLst>
                                            <p:cond delay="0"/>
                                          </p:stCondLst>
                                        </p:cTn>
                                        <p:tgtEl>
                                          <p:spTgt spid="1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1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par>
                          <p:cTn id="65" fill="hold">
                            <p:stCondLst>
                              <p:cond delay="0"/>
                            </p:stCondLst>
                            <p:childTnLst>
                              <p:par>
                                <p:cTn id="66" presetID="1" presetClass="exit" presetSubtype="0" fill="hold" grpId="1" nodeType="afterEffect">
                                  <p:stCondLst>
                                    <p:cond delay="1000"/>
                                  </p:stCondLst>
                                  <p:childTnLst>
                                    <p:set>
                                      <p:cBhvr>
                                        <p:cTn id="67" dur="1" fill="hold">
                                          <p:stCondLst>
                                            <p:cond delay="0"/>
                                          </p:stCondLst>
                                        </p:cTn>
                                        <p:tgtEl>
                                          <p:spTgt spid="1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par>
                          <p:cTn id="72" fill="hold">
                            <p:stCondLst>
                              <p:cond delay="0"/>
                            </p:stCondLst>
                            <p:childTnLst>
                              <p:par>
                                <p:cTn id="73" presetID="1" presetClass="exit" presetSubtype="0" fill="hold" grpId="1" nodeType="afterEffect">
                                  <p:stCondLst>
                                    <p:cond delay="1000"/>
                                  </p:stCondLst>
                                  <p:childTnLst>
                                    <p:set>
                                      <p:cBhvr>
                                        <p:cTn id="74" dur="1" fill="hold">
                                          <p:stCondLst>
                                            <p:cond delay="0"/>
                                          </p:stCondLst>
                                        </p:cTn>
                                        <p:tgtEl>
                                          <p:spTgt spid="2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par>
                          <p:cTn id="79" fill="hold">
                            <p:stCondLst>
                              <p:cond delay="0"/>
                            </p:stCondLst>
                            <p:childTnLst>
                              <p:par>
                                <p:cTn id="80" presetID="1" presetClass="exit" presetSubtype="0" fill="hold" grpId="1" nodeType="afterEffect">
                                  <p:stCondLst>
                                    <p:cond delay="1000"/>
                                  </p:stCondLst>
                                  <p:childTnLst>
                                    <p:set>
                                      <p:cBhvr>
                                        <p:cTn id="81" dur="1" fill="hold">
                                          <p:stCondLst>
                                            <p:cond delay="0"/>
                                          </p:stCondLst>
                                        </p:cTn>
                                        <p:tgtEl>
                                          <p:spTgt spid="2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childTnLst>
                                </p:cTn>
                              </p:par>
                            </p:childTnLst>
                          </p:cTn>
                        </p:par>
                        <p:par>
                          <p:cTn id="86" fill="hold">
                            <p:stCondLst>
                              <p:cond delay="0"/>
                            </p:stCondLst>
                            <p:childTnLst>
                              <p:par>
                                <p:cTn id="87" presetID="1" presetClass="exit" presetSubtype="0" fill="hold" grpId="1" nodeType="afterEffect">
                                  <p:stCondLst>
                                    <p:cond delay="1000"/>
                                  </p:stCondLst>
                                  <p:childTnLst>
                                    <p:set>
                                      <p:cBhvr>
                                        <p:cTn id="88" dur="1" fill="hold">
                                          <p:stCondLst>
                                            <p:cond delay="0"/>
                                          </p:stCondLst>
                                        </p:cTn>
                                        <p:tgtEl>
                                          <p:spTgt spid="2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childTnLst>
                          </p:cTn>
                        </p:par>
                        <p:par>
                          <p:cTn id="93" fill="hold">
                            <p:stCondLst>
                              <p:cond delay="0"/>
                            </p:stCondLst>
                            <p:childTnLst>
                              <p:par>
                                <p:cTn id="94" presetID="1" presetClass="exit" presetSubtype="0" fill="hold" grpId="1" nodeType="afterEffect">
                                  <p:stCondLst>
                                    <p:cond delay="1000"/>
                                  </p:stCondLst>
                                  <p:childTnLst>
                                    <p:set>
                                      <p:cBhvr>
                                        <p:cTn id="95" dur="1" fill="hold">
                                          <p:stCondLst>
                                            <p:cond delay="0"/>
                                          </p:stCondLst>
                                        </p:cTn>
                                        <p:tgtEl>
                                          <p:spTgt spid="23"/>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childTnLst>
                                </p:cTn>
                              </p:par>
                            </p:childTnLst>
                          </p:cTn>
                        </p:par>
                        <p:par>
                          <p:cTn id="100" fill="hold">
                            <p:stCondLst>
                              <p:cond delay="0"/>
                            </p:stCondLst>
                            <p:childTnLst>
                              <p:par>
                                <p:cTn id="101" presetID="1" presetClass="exit" presetSubtype="0" fill="hold" grpId="1" nodeType="afterEffect">
                                  <p:stCondLst>
                                    <p:cond delay="1000"/>
                                  </p:stCondLst>
                                  <p:childTnLst>
                                    <p:set>
                                      <p:cBhvr>
                                        <p:cTn id="102" dur="1" fill="hold">
                                          <p:stCondLst>
                                            <p:cond delay="0"/>
                                          </p:stCondLst>
                                        </p:cTn>
                                        <p:tgtEl>
                                          <p:spTgt spid="2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wipe(left)">
                                      <p:cBhvr>
                                        <p:cTn id="107" dur="1000"/>
                                        <p:tgtEl>
                                          <p:spTgt spid="9"/>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childTnLst>
                                </p:cTn>
                              </p:par>
                            </p:childTnLst>
                          </p:cTn>
                        </p:par>
                        <p:par>
                          <p:cTn id="112" fill="hold">
                            <p:stCondLst>
                              <p:cond delay="0"/>
                            </p:stCondLst>
                            <p:childTnLst>
                              <p:par>
                                <p:cTn id="113" presetID="1" presetClass="exit" presetSubtype="0" fill="hold" nodeType="afterEffect">
                                  <p:stCondLst>
                                    <p:cond delay="1000"/>
                                  </p:stCondLst>
                                  <p:childTnLst>
                                    <p:set>
                                      <p:cBhvr>
                                        <p:cTn id="114" dur="1" fill="hold">
                                          <p:stCondLst>
                                            <p:cond delay="0"/>
                                          </p:stCondLst>
                                        </p:cTn>
                                        <p:tgtEl>
                                          <p:spTgt spid="2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childTnLst>
                                </p:cTn>
                              </p:par>
                            </p:childTnLst>
                          </p:cTn>
                        </p:par>
                        <p:par>
                          <p:cTn id="119" fill="hold">
                            <p:stCondLst>
                              <p:cond delay="0"/>
                            </p:stCondLst>
                            <p:childTnLst>
                              <p:par>
                                <p:cTn id="120" presetID="1" presetClass="exit" presetSubtype="0" fill="hold" grpId="1" nodeType="afterEffect">
                                  <p:stCondLst>
                                    <p:cond delay="1000"/>
                                  </p:stCondLst>
                                  <p:childTnLst>
                                    <p:set>
                                      <p:cBhvr>
                                        <p:cTn id="121" dur="1" fill="hold">
                                          <p:stCondLst>
                                            <p:cond delay="0"/>
                                          </p:stCondLst>
                                        </p:cTn>
                                        <p:tgtEl>
                                          <p:spTgt spid="26"/>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childTnLst>
                                </p:cTn>
                              </p:par>
                            </p:childTnLst>
                          </p:cTn>
                        </p:par>
                        <p:par>
                          <p:cTn id="126" fill="hold">
                            <p:stCondLst>
                              <p:cond delay="0"/>
                            </p:stCondLst>
                            <p:childTnLst>
                              <p:par>
                                <p:cTn id="127" presetID="1" presetClass="exit" presetSubtype="0" fill="hold" grpId="1" nodeType="afterEffect">
                                  <p:stCondLst>
                                    <p:cond delay="1000"/>
                                  </p:stCondLst>
                                  <p:childTnLst>
                                    <p:set>
                                      <p:cBhvr>
                                        <p:cTn id="128" dur="1" fill="hold">
                                          <p:stCondLst>
                                            <p:cond delay="0"/>
                                          </p:stCondLst>
                                        </p:cTn>
                                        <p:tgtEl>
                                          <p:spTgt spid="27"/>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childTnLst>
                                </p:cTn>
                              </p:par>
                            </p:childTnLst>
                          </p:cTn>
                        </p:par>
                        <p:par>
                          <p:cTn id="133" fill="hold">
                            <p:stCondLst>
                              <p:cond delay="0"/>
                            </p:stCondLst>
                            <p:childTnLst>
                              <p:par>
                                <p:cTn id="134" presetID="1" presetClass="exit" presetSubtype="0" fill="hold" grpId="1" nodeType="afterEffect">
                                  <p:stCondLst>
                                    <p:cond delay="1000"/>
                                  </p:stCondLst>
                                  <p:childTnLst>
                                    <p:set>
                                      <p:cBhvr>
                                        <p:cTn id="135" dur="1" fill="hold">
                                          <p:stCondLst>
                                            <p:cond delay="0"/>
                                          </p:stCondLst>
                                        </p:cTn>
                                        <p:tgtEl>
                                          <p:spTgt spid="28"/>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29"/>
                                        </p:tgtEl>
                                        <p:attrNameLst>
                                          <p:attrName>style.visibility</p:attrName>
                                        </p:attrNameLst>
                                      </p:cBhvr>
                                      <p:to>
                                        <p:strVal val="visible"/>
                                      </p:to>
                                    </p:set>
                                  </p:childTnLst>
                                </p:cTn>
                              </p:par>
                            </p:childTnLst>
                          </p:cTn>
                        </p:par>
                        <p:par>
                          <p:cTn id="140" fill="hold">
                            <p:stCondLst>
                              <p:cond delay="0"/>
                            </p:stCondLst>
                            <p:childTnLst>
                              <p:par>
                                <p:cTn id="141" presetID="1" presetClass="exit" presetSubtype="0" fill="hold" grpId="1" nodeType="afterEffect">
                                  <p:stCondLst>
                                    <p:cond delay="1000"/>
                                  </p:stCondLst>
                                  <p:childTnLst>
                                    <p:set>
                                      <p:cBhvr>
                                        <p:cTn id="142" dur="1" fill="hold">
                                          <p:stCondLst>
                                            <p:cond delay="0"/>
                                          </p:stCondLst>
                                        </p:cTn>
                                        <p:tgtEl>
                                          <p:spTgt spid="29"/>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childTnLst>
                                </p:cTn>
                              </p:par>
                            </p:childTnLst>
                          </p:cTn>
                        </p:par>
                        <p:par>
                          <p:cTn id="147" fill="hold">
                            <p:stCondLst>
                              <p:cond delay="0"/>
                            </p:stCondLst>
                            <p:childTnLst>
                              <p:par>
                                <p:cTn id="148" presetID="1" presetClass="exit" presetSubtype="0" fill="hold" grpId="1" nodeType="afterEffect">
                                  <p:stCondLst>
                                    <p:cond delay="1000"/>
                                  </p:stCondLst>
                                  <p:childTnLst>
                                    <p:set>
                                      <p:cBhvr>
                                        <p:cTn id="149" dur="1" fill="hold">
                                          <p:stCondLst>
                                            <p:cond delay="0"/>
                                          </p:stCondLst>
                                        </p:cTn>
                                        <p:tgtEl>
                                          <p:spTgt spid="30"/>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31"/>
                                        </p:tgtEl>
                                        <p:attrNameLst>
                                          <p:attrName>style.visibility</p:attrName>
                                        </p:attrNameLst>
                                      </p:cBhvr>
                                      <p:to>
                                        <p:strVal val="visible"/>
                                      </p:to>
                                    </p:set>
                                  </p:childTnLst>
                                </p:cTn>
                              </p:par>
                            </p:childTnLst>
                          </p:cTn>
                        </p:par>
                        <p:par>
                          <p:cTn id="154" fill="hold">
                            <p:stCondLst>
                              <p:cond delay="0"/>
                            </p:stCondLst>
                            <p:childTnLst>
                              <p:par>
                                <p:cTn id="155" presetID="1" presetClass="exit" presetSubtype="0" fill="hold" grpId="1" nodeType="afterEffect">
                                  <p:stCondLst>
                                    <p:cond delay="1000"/>
                                  </p:stCondLst>
                                  <p:childTnLst>
                                    <p:set>
                                      <p:cBhvr>
                                        <p:cTn id="156" dur="1" fill="hold">
                                          <p:stCondLst>
                                            <p:cond delay="0"/>
                                          </p:stCondLst>
                                        </p:cTn>
                                        <p:tgtEl>
                                          <p:spTgt spid="31"/>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32"/>
                                        </p:tgtEl>
                                        <p:attrNameLst>
                                          <p:attrName>style.visibility</p:attrName>
                                        </p:attrNameLst>
                                      </p:cBhvr>
                                      <p:to>
                                        <p:strVal val="visible"/>
                                      </p:to>
                                    </p:set>
                                  </p:childTnLst>
                                </p:cTn>
                              </p:par>
                            </p:childTnLst>
                          </p:cTn>
                        </p:par>
                        <p:par>
                          <p:cTn id="161" fill="hold">
                            <p:stCondLst>
                              <p:cond delay="0"/>
                            </p:stCondLst>
                            <p:childTnLst>
                              <p:par>
                                <p:cTn id="162" presetID="1" presetClass="exit" presetSubtype="0" fill="hold" grpId="1" nodeType="afterEffect">
                                  <p:stCondLst>
                                    <p:cond delay="1000"/>
                                  </p:stCondLst>
                                  <p:childTnLst>
                                    <p:set>
                                      <p:cBhvr>
                                        <p:cTn id="163" dur="1" fill="hold">
                                          <p:stCondLst>
                                            <p:cond delay="0"/>
                                          </p:stCondLst>
                                        </p:cTn>
                                        <p:tgtEl>
                                          <p:spTgt spid="32"/>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33"/>
                                        </p:tgtEl>
                                        <p:attrNameLst>
                                          <p:attrName>style.visibility</p:attrName>
                                        </p:attrNameLst>
                                      </p:cBhvr>
                                      <p:to>
                                        <p:strVal val="visible"/>
                                      </p:to>
                                    </p:set>
                                  </p:childTnLst>
                                </p:cTn>
                              </p:par>
                            </p:childTnLst>
                          </p:cTn>
                        </p:par>
                        <p:par>
                          <p:cTn id="168" fill="hold">
                            <p:stCondLst>
                              <p:cond delay="0"/>
                            </p:stCondLst>
                            <p:childTnLst>
                              <p:par>
                                <p:cTn id="169" presetID="1" presetClass="exit" presetSubtype="0" fill="hold" grpId="1" nodeType="afterEffect">
                                  <p:stCondLst>
                                    <p:cond delay="1000"/>
                                  </p:stCondLst>
                                  <p:childTnLst>
                                    <p:set>
                                      <p:cBhvr>
                                        <p:cTn id="170" dur="1" fill="hold">
                                          <p:stCondLst>
                                            <p:cond delay="0"/>
                                          </p:stCondLst>
                                        </p:cTn>
                                        <p:tgtEl>
                                          <p:spTgt spid="33"/>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34"/>
                                        </p:tgtEl>
                                        <p:attrNameLst>
                                          <p:attrName>style.visibility</p:attrName>
                                        </p:attrNameLst>
                                      </p:cBhvr>
                                      <p:to>
                                        <p:strVal val="visible"/>
                                      </p:to>
                                    </p:set>
                                  </p:childTnLst>
                                </p:cTn>
                              </p:par>
                            </p:childTnLst>
                          </p:cTn>
                        </p:par>
                        <p:par>
                          <p:cTn id="175" fill="hold">
                            <p:stCondLst>
                              <p:cond delay="0"/>
                            </p:stCondLst>
                            <p:childTnLst>
                              <p:par>
                                <p:cTn id="176" presetID="1" presetClass="exit" presetSubtype="0" fill="hold" grpId="1" nodeType="afterEffect">
                                  <p:stCondLst>
                                    <p:cond delay="1000"/>
                                  </p:stCondLst>
                                  <p:childTnLst>
                                    <p:set>
                                      <p:cBhvr>
                                        <p:cTn id="177" dur="1" fill="hold">
                                          <p:stCondLst>
                                            <p:cond delay="0"/>
                                          </p:stCondLst>
                                        </p:cTn>
                                        <p:tgtEl>
                                          <p:spTgt spid="34"/>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35"/>
                                        </p:tgtEl>
                                        <p:attrNameLst>
                                          <p:attrName>style.visibility</p:attrName>
                                        </p:attrNameLst>
                                      </p:cBhvr>
                                      <p:to>
                                        <p:strVal val="visible"/>
                                      </p:to>
                                    </p:set>
                                  </p:childTnLst>
                                </p:cTn>
                              </p:par>
                            </p:childTnLst>
                          </p:cTn>
                        </p:par>
                        <p:par>
                          <p:cTn id="182" fill="hold">
                            <p:stCondLst>
                              <p:cond delay="0"/>
                            </p:stCondLst>
                            <p:childTnLst>
                              <p:par>
                                <p:cTn id="183" presetID="1" presetClass="exit" presetSubtype="0" fill="hold" grpId="1" nodeType="afterEffect">
                                  <p:stCondLst>
                                    <p:cond delay="1000"/>
                                  </p:stCondLst>
                                  <p:childTnLst>
                                    <p:set>
                                      <p:cBhvr>
                                        <p:cTn id="184" dur="1" fill="hold">
                                          <p:stCondLst>
                                            <p:cond delay="0"/>
                                          </p:stCondLst>
                                        </p:cTn>
                                        <p:tgtEl>
                                          <p:spTgt spid="35"/>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36"/>
                                        </p:tgtEl>
                                        <p:attrNameLst>
                                          <p:attrName>style.visibility</p:attrName>
                                        </p:attrNameLst>
                                      </p:cBhvr>
                                      <p:to>
                                        <p:strVal val="visible"/>
                                      </p:to>
                                    </p:set>
                                    <p:animEffect transition="in" filter="fade">
                                      <p:cBhvr>
                                        <p:cTn id="18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HP 10bii Front.jpg"/>
          <p:cNvPicPr>
            <a:picLocks noChangeAspect="1"/>
          </p:cNvPicPr>
          <p:nvPr/>
        </p:nvPicPr>
        <p:blipFill>
          <a:blip r:embed="rId3" cstate="print"/>
          <a:stretch>
            <a:fillRect/>
          </a:stretch>
        </p:blipFill>
        <p:spPr>
          <a:xfrm>
            <a:off x="-304800" y="1143000"/>
            <a:ext cx="5638800" cy="5638800"/>
          </a:xfrm>
          <a:prstGeom prst="rect">
            <a:avLst/>
          </a:prstGeom>
        </p:spPr>
      </p:pic>
      <p:sp>
        <p:nvSpPr>
          <p:cNvPr id="5"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6"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FV (Annual Compounding) using the HP 10bII</a:t>
            </a:r>
          </a:p>
          <a:p>
            <a:pPr>
              <a:buNone/>
            </a:pPr>
            <a:endParaRPr lang="en-US" dirty="0" smtClean="0"/>
          </a:p>
        </p:txBody>
      </p:sp>
      <p:sp>
        <p:nvSpPr>
          <p:cNvPr id="7" name="TextBox 6"/>
          <p:cNvSpPr txBox="1"/>
          <p:nvPr/>
        </p:nvSpPr>
        <p:spPr>
          <a:xfrm>
            <a:off x="7543800" y="1295400"/>
            <a:ext cx="1143000" cy="1477328"/>
          </a:xfrm>
          <a:prstGeom prst="rect">
            <a:avLst/>
          </a:prstGeom>
          <a:noFill/>
        </p:spPr>
        <p:txBody>
          <a:bodyPr wrap="square" rtlCol="0">
            <a:spAutoFit/>
          </a:bodyPr>
          <a:lstStyle/>
          <a:p>
            <a:r>
              <a:rPr lang="en-US" dirty="0" smtClean="0"/>
              <a:t>PV = -100</a:t>
            </a:r>
          </a:p>
          <a:p>
            <a:r>
              <a:rPr lang="en-US" dirty="0" smtClean="0"/>
              <a:t>I/YR = 5%</a:t>
            </a:r>
          </a:p>
          <a:p>
            <a:r>
              <a:rPr lang="en-US" dirty="0" smtClean="0"/>
              <a:t>N = 1</a:t>
            </a:r>
          </a:p>
          <a:p>
            <a:r>
              <a:rPr lang="en-US" dirty="0" smtClean="0"/>
              <a:t>P/YR = 1</a:t>
            </a:r>
          </a:p>
          <a:p>
            <a:r>
              <a:rPr lang="en-US" dirty="0" smtClean="0"/>
              <a:t>CPT = FV</a:t>
            </a:r>
            <a:endParaRPr lang="en-US" dirty="0"/>
          </a:p>
        </p:txBody>
      </p:sp>
      <p:sp>
        <p:nvSpPr>
          <p:cNvPr id="8" name="TextBox 7"/>
          <p:cNvSpPr txBox="1"/>
          <p:nvPr/>
        </p:nvSpPr>
        <p:spPr>
          <a:xfrm>
            <a:off x="4953000" y="2971800"/>
            <a:ext cx="3962400" cy="646331"/>
          </a:xfrm>
          <a:prstGeom prst="rect">
            <a:avLst/>
          </a:prstGeom>
          <a:noFill/>
        </p:spPr>
        <p:txBody>
          <a:bodyPr wrap="square" rtlCol="0">
            <a:spAutoFit/>
          </a:bodyPr>
          <a:lstStyle/>
          <a:p>
            <a:r>
              <a:rPr lang="en-US" dirty="0" smtClean="0"/>
              <a:t>Step 1: Reset the calculator</a:t>
            </a:r>
          </a:p>
          <a:p>
            <a:pPr>
              <a:buFont typeface="Arial" pitchFamily="34" charset="0"/>
              <a:buChar char="•"/>
            </a:pPr>
            <a:r>
              <a:rPr lang="en-US" dirty="0" smtClean="0"/>
              <a:t>  Orange, C (C All), C</a:t>
            </a:r>
            <a:endParaRPr lang="en-US" dirty="0"/>
          </a:p>
        </p:txBody>
      </p:sp>
      <p:sp>
        <p:nvSpPr>
          <p:cNvPr id="9" name="TextBox 8"/>
          <p:cNvSpPr txBox="1"/>
          <p:nvPr/>
        </p:nvSpPr>
        <p:spPr>
          <a:xfrm>
            <a:off x="4953000" y="4724400"/>
            <a:ext cx="3962400" cy="1477328"/>
          </a:xfrm>
          <a:prstGeom prst="rect">
            <a:avLst/>
          </a:prstGeom>
          <a:noFill/>
        </p:spPr>
        <p:txBody>
          <a:bodyPr wrap="square" rtlCol="0">
            <a:spAutoFit/>
          </a:bodyPr>
          <a:lstStyle/>
          <a:p>
            <a:r>
              <a:rPr lang="en-US" dirty="0" smtClean="0"/>
              <a:t>Step 3: Enter your TVM Variables</a:t>
            </a:r>
          </a:p>
          <a:p>
            <a:pPr>
              <a:buFont typeface="Arial" pitchFamily="34" charset="0"/>
              <a:buChar char="•"/>
            </a:pPr>
            <a:r>
              <a:rPr lang="en-US" dirty="0" smtClean="0"/>
              <a:t>  100, Orange, Decimal Point . (+/-), PV</a:t>
            </a:r>
          </a:p>
          <a:p>
            <a:pPr>
              <a:buFont typeface="Arial" pitchFamily="34" charset="0"/>
              <a:buChar char="•"/>
            </a:pPr>
            <a:r>
              <a:rPr lang="en-US" dirty="0" smtClean="0"/>
              <a:t>  5, I/YR</a:t>
            </a:r>
          </a:p>
          <a:p>
            <a:pPr>
              <a:buFont typeface="Arial" pitchFamily="34" charset="0"/>
              <a:buChar char="•"/>
            </a:pPr>
            <a:r>
              <a:rPr lang="en-US" dirty="0" smtClean="0"/>
              <a:t>  1, N</a:t>
            </a:r>
          </a:p>
          <a:p>
            <a:pPr>
              <a:buFont typeface="Arial" pitchFamily="34" charset="0"/>
              <a:buChar char="•"/>
            </a:pPr>
            <a:r>
              <a:rPr lang="en-US" dirty="0" smtClean="0"/>
              <a:t>  FV</a:t>
            </a:r>
            <a:endParaRPr lang="en-US" dirty="0"/>
          </a:p>
        </p:txBody>
      </p:sp>
      <p:sp>
        <p:nvSpPr>
          <p:cNvPr id="10" name="TextBox 9"/>
          <p:cNvSpPr txBox="1"/>
          <p:nvPr/>
        </p:nvSpPr>
        <p:spPr>
          <a:xfrm>
            <a:off x="4953000" y="3810000"/>
            <a:ext cx="3962400" cy="646331"/>
          </a:xfrm>
          <a:prstGeom prst="rect">
            <a:avLst/>
          </a:prstGeom>
          <a:noFill/>
        </p:spPr>
        <p:txBody>
          <a:bodyPr wrap="square" rtlCol="0">
            <a:spAutoFit/>
          </a:bodyPr>
          <a:lstStyle/>
          <a:p>
            <a:r>
              <a:rPr lang="en-US" dirty="0" smtClean="0"/>
              <a:t>Step 2: Set P/Y to 1</a:t>
            </a:r>
          </a:p>
          <a:p>
            <a:pPr>
              <a:buFont typeface="Arial" pitchFamily="34" charset="0"/>
              <a:buChar char="•"/>
            </a:pPr>
            <a:r>
              <a:rPr lang="en-US" dirty="0" smtClean="0"/>
              <a:t>  1, Orange, PMT (P/YR), C</a:t>
            </a:r>
          </a:p>
        </p:txBody>
      </p:sp>
      <p:sp>
        <p:nvSpPr>
          <p:cNvPr id="11" name="TextBox 10"/>
          <p:cNvSpPr txBox="1"/>
          <p:nvPr/>
        </p:nvSpPr>
        <p:spPr>
          <a:xfrm>
            <a:off x="4953000" y="1295400"/>
            <a:ext cx="2362200" cy="1477328"/>
          </a:xfrm>
          <a:prstGeom prst="rect">
            <a:avLst/>
          </a:prstGeom>
          <a:noFill/>
        </p:spPr>
        <p:txBody>
          <a:bodyPr wrap="square" rtlCol="0">
            <a:spAutoFit/>
          </a:bodyPr>
          <a:lstStyle/>
          <a:p>
            <a:r>
              <a:rPr lang="en-US" sz="1500" dirty="0" smtClean="0"/>
              <a:t>Example – If I give you $100 today and you put that money into an account earning 5%, how much is it worth in one year assuming annual compounding?</a:t>
            </a:r>
            <a:endParaRPr lang="en-US" sz="1500" dirty="0"/>
          </a:p>
        </p:txBody>
      </p:sp>
      <p:sp>
        <p:nvSpPr>
          <p:cNvPr id="26" name="Rounded Rectangle 25"/>
          <p:cNvSpPr/>
          <p:nvPr/>
        </p:nvSpPr>
        <p:spPr>
          <a:xfrm>
            <a:off x="1295400" y="50292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295400" y="5486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295400" y="5486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752600" y="55626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295400" y="50292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743200" y="2819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295400" y="5486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752600" y="55626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752600" y="60198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752600" y="60198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295400" y="50292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2286000" y="60198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209800" y="2819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286000" y="50292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752600" y="2819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752600" y="55626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295400" y="2819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3200400" y="2819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705600" y="5562600"/>
            <a:ext cx="1371600" cy="369332"/>
          </a:xfrm>
          <a:prstGeom prst="rect">
            <a:avLst/>
          </a:prstGeom>
          <a:noFill/>
        </p:spPr>
        <p:txBody>
          <a:bodyPr wrap="square" rtlCol="0">
            <a:spAutoFit/>
          </a:bodyPr>
          <a:lstStyle/>
          <a:p>
            <a:r>
              <a:rPr lang="en-US" dirty="0" smtClean="0"/>
              <a:t>FV = 105.00</a:t>
            </a:r>
            <a:endParaRPr lang="en-US" dirty="0"/>
          </a:p>
        </p:txBody>
      </p:sp>
      <p:sp>
        <p:nvSpPr>
          <p:cNvPr id="55" name="Slide Number Placeholder 27"/>
          <p:cNvSpPr>
            <a:spLocks noGrp="1"/>
          </p:cNvSpPr>
          <p:nvPr>
            <p:ph type="sldNum" sz="quarter" idx="12"/>
          </p:nvPr>
        </p:nvSpPr>
        <p:spPr>
          <a:xfrm>
            <a:off x="6553200" y="6356350"/>
            <a:ext cx="2133600" cy="365125"/>
          </a:xfrm>
        </p:spPr>
        <p:txBody>
          <a:bodyPr/>
          <a:lstStyle/>
          <a:p>
            <a:fld id="{DD26710F-096F-40E8-B76B-EF69C67F41A1}" type="slidenum">
              <a:rPr lang="en-US" smtClean="0"/>
              <a:pPr/>
              <a:t>15</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grpId="1" nodeType="afterEffect">
                                  <p:stCondLst>
                                    <p:cond delay="1000"/>
                                  </p:stCondLst>
                                  <p:childTnLst>
                                    <p:set>
                                      <p:cBhvr>
                                        <p:cTn id="34" dur="1" fill="hold">
                                          <p:stCondLst>
                                            <p:cond delay="0"/>
                                          </p:stCondLst>
                                        </p:cTn>
                                        <p:tgtEl>
                                          <p:spTgt spid="3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grpId="1" nodeType="afterEffect">
                                  <p:stCondLst>
                                    <p:cond delay="100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par>
                          <p:cTn id="51" fill="hold">
                            <p:stCondLst>
                              <p:cond delay="0"/>
                            </p:stCondLst>
                            <p:childTnLst>
                              <p:par>
                                <p:cTn id="52" presetID="1" presetClass="exit" presetSubtype="0" fill="hold" grpId="1" nodeType="afterEffect">
                                  <p:stCondLst>
                                    <p:cond delay="1000"/>
                                  </p:stCondLst>
                                  <p:childTnLst>
                                    <p:set>
                                      <p:cBhvr>
                                        <p:cTn id="53" dur="1" fill="hold">
                                          <p:stCondLst>
                                            <p:cond delay="0"/>
                                          </p:stCondLst>
                                        </p:cTn>
                                        <p:tgtEl>
                                          <p:spTgt spid="3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childTnLst>
                                </p:cTn>
                              </p:par>
                            </p:childTnLst>
                          </p:cTn>
                        </p:par>
                        <p:par>
                          <p:cTn id="58" fill="hold">
                            <p:stCondLst>
                              <p:cond delay="0"/>
                            </p:stCondLst>
                            <p:childTnLst>
                              <p:par>
                                <p:cTn id="59" presetID="1" presetClass="exit" presetSubtype="0" fill="hold" grpId="1" nodeType="afterEffect">
                                  <p:stCondLst>
                                    <p:cond delay="1000"/>
                                  </p:stCondLst>
                                  <p:childTnLst>
                                    <p:set>
                                      <p:cBhvr>
                                        <p:cTn id="60" dur="1" fill="hold">
                                          <p:stCondLst>
                                            <p:cond delay="0"/>
                                          </p:stCondLst>
                                        </p:cTn>
                                        <p:tgtEl>
                                          <p:spTgt spid="4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par>
                          <p:cTn id="65" fill="hold">
                            <p:stCondLst>
                              <p:cond delay="0"/>
                            </p:stCondLst>
                            <p:childTnLst>
                              <p:par>
                                <p:cTn id="66" presetID="1" presetClass="exit" presetSubtype="0" fill="hold" grpId="1" nodeType="afterEffect">
                                  <p:stCondLst>
                                    <p:cond delay="1000"/>
                                  </p:stCondLst>
                                  <p:childTnLst>
                                    <p:set>
                                      <p:cBhvr>
                                        <p:cTn id="67" dur="1" fill="hold">
                                          <p:stCondLst>
                                            <p:cond delay="0"/>
                                          </p:stCondLst>
                                        </p:cTn>
                                        <p:tgtEl>
                                          <p:spTgt spid="4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childTnLst>
                          </p:cTn>
                        </p:par>
                        <p:par>
                          <p:cTn id="72" fill="hold">
                            <p:stCondLst>
                              <p:cond delay="0"/>
                            </p:stCondLst>
                            <p:childTnLst>
                              <p:par>
                                <p:cTn id="73" presetID="1" presetClass="exit" presetSubtype="0" fill="hold" grpId="1" nodeType="afterEffect">
                                  <p:stCondLst>
                                    <p:cond delay="1000"/>
                                  </p:stCondLst>
                                  <p:childTnLst>
                                    <p:set>
                                      <p:cBhvr>
                                        <p:cTn id="74" dur="1" fill="hold">
                                          <p:stCondLst>
                                            <p:cond delay="0"/>
                                          </p:stCondLst>
                                        </p:cTn>
                                        <p:tgtEl>
                                          <p:spTgt spid="4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10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childTnLst>
                                </p:cTn>
                              </p:par>
                            </p:childTnLst>
                          </p:cTn>
                        </p:par>
                        <p:par>
                          <p:cTn id="84" fill="hold">
                            <p:stCondLst>
                              <p:cond delay="0"/>
                            </p:stCondLst>
                            <p:childTnLst>
                              <p:par>
                                <p:cTn id="85" presetID="1" presetClass="exit" presetSubtype="0" fill="hold" grpId="1" nodeType="afterEffect">
                                  <p:stCondLst>
                                    <p:cond delay="1000"/>
                                  </p:stCondLst>
                                  <p:childTnLst>
                                    <p:set>
                                      <p:cBhvr>
                                        <p:cTn id="86" dur="1" fill="hold">
                                          <p:stCondLst>
                                            <p:cond delay="0"/>
                                          </p:stCondLst>
                                        </p:cTn>
                                        <p:tgtEl>
                                          <p:spTgt spid="4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par>
                          <p:cTn id="91" fill="hold">
                            <p:stCondLst>
                              <p:cond delay="0"/>
                            </p:stCondLst>
                            <p:childTnLst>
                              <p:par>
                                <p:cTn id="92" presetID="1" presetClass="exit" presetSubtype="0" fill="hold" grpId="1" nodeType="afterEffect">
                                  <p:stCondLst>
                                    <p:cond delay="1000"/>
                                  </p:stCondLst>
                                  <p:childTnLst>
                                    <p:set>
                                      <p:cBhvr>
                                        <p:cTn id="93" dur="1" fill="hold">
                                          <p:stCondLst>
                                            <p:cond delay="0"/>
                                          </p:stCondLst>
                                        </p:cTn>
                                        <p:tgtEl>
                                          <p:spTgt spid="4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5"/>
                                        </p:tgtEl>
                                        <p:attrNameLst>
                                          <p:attrName>style.visibility</p:attrName>
                                        </p:attrNameLst>
                                      </p:cBhvr>
                                      <p:to>
                                        <p:strVal val="visible"/>
                                      </p:to>
                                    </p:set>
                                  </p:childTnLst>
                                </p:cTn>
                              </p:par>
                            </p:childTnLst>
                          </p:cTn>
                        </p:par>
                        <p:par>
                          <p:cTn id="98" fill="hold">
                            <p:stCondLst>
                              <p:cond delay="0"/>
                            </p:stCondLst>
                            <p:childTnLst>
                              <p:par>
                                <p:cTn id="99" presetID="1" presetClass="exit" presetSubtype="0" fill="hold" grpId="1" nodeType="afterEffect">
                                  <p:stCondLst>
                                    <p:cond delay="1000"/>
                                  </p:stCondLst>
                                  <p:childTnLst>
                                    <p:set>
                                      <p:cBhvr>
                                        <p:cTn id="100" dur="1" fill="hold">
                                          <p:stCondLst>
                                            <p:cond delay="0"/>
                                          </p:stCondLst>
                                        </p:cTn>
                                        <p:tgtEl>
                                          <p:spTgt spid="4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childTnLst>
                          </p:cTn>
                        </p:par>
                        <p:par>
                          <p:cTn id="105" fill="hold">
                            <p:stCondLst>
                              <p:cond delay="0"/>
                            </p:stCondLst>
                            <p:childTnLst>
                              <p:par>
                                <p:cTn id="106" presetID="1" presetClass="exit" presetSubtype="0" fill="hold" grpId="1" nodeType="afterEffect">
                                  <p:stCondLst>
                                    <p:cond delay="1000"/>
                                  </p:stCondLst>
                                  <p:childTnLst>
                                    <p:set>
                                      <p:cBhvr>
                                        <p:cTn id="107" dur="1" fill="hold">
                                          <p:stCondLst>
                                            <p:cond delay="0"/>
                                          </p:stCondLst>
                                        </p:cTn>
                                        <p:tgtEl>
                                          <p:spTgt spid="4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7"/>
                                        </p:tgtEl>
                                        <p:attrNameLst>
                                          <p:attrName>style.visibility</p:attrName>
                                        </p:attrNameLst>
                                      </p:cBhvr>
                                      <p:to>
                                        <p:strVal val="visible"/>
                                      </p:to>
                                    </p:set>
                                  </p:childTnLst>
                                </p:cTn>
                              </p:par>
                            </p:childTnLst>
                          </p:cTn>
                        </p:par>
                        <p:par>
                          <p:cTn id="112" fill="hold">
                            <p:stCondLst>
                              <p:cond delay="0"/>
                            </p:stCondLst>
                            <p:childTnLst>
                              <p:par>
                                <p:cTn id="113" presetID="1" presetClass="exit" presetSubtype="0" fill="hold" grpId="1" nodeType="afterEffect">
                                  <p:stCondLst>
                                    <p:cond delay="1000"/>
                                  </p:stCondLst>
                                  <p:childTnLst>
                                    <p:set>
                                      <p:cBhvr>
                                        <p:cTn id="114" dur="1" fill="hold">
                                          <p:stCondLst>
                                            <p:cond delay="0"/>
                                          </p:stCondLst>
                                        </p:cTn>
                                        <p:tgtEl>
                                          <p:spTgt spid="4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childTnLst>
                          </p:cTn>
                        </p:par>
                        <p:par>
                          <p:cTn id="119" fill="hold">
                            <p:stCondLst>
                              <p:cond delay="0"/>
                            </p:stCondLst>
                            <p:childTnLst>
                              <p:par>
                                <p:cTn id="120" presetID="1" presetClass="exit" presetSubtype="0" fill="hold" grpId="1" nodeType="afterEffect">
                                  <p:stCondLst>
                                    <p:cond delay="1000"/>
                                  </p:stCondLst>
                                  <p:childTnLst>
                                    <p:set>
                                      <p:cBhvr>
                                        <p:cTn id="121" dur="1" fill="hold">
                                          <p:stCondLst>
                                            <p:cond delay="0"/>
                                          </p:stCondLst>
                                        </p:cTn>
                                        <p:tgtEl>
                                          <p:spTgt spid="4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49"/>
                                        </p:tgtEl>
                                        <p:attrNameLst>
                                          <p:attrName>style.visibility</p:attrName>
                                        </p:attrNameLst>
                                      </p:cBhvr>
                                      <p:to>
                                        <p:strVal val="visible"/>
                                      </p:to>
                                    </p:set>
                                  </p:childTnLst>
                                </p:cTn>
                              </p:par>
                            </p:childTnLst>
                          </p:cTn>
                        </p:par>
                        <p:par>
                          <p:cTn id="126" fill="hold">
                            <p:stCondLst>
                              <p:cond delay="0"/>
                            </p:stCondLst>
                            <p:childTnLst>
                              <p:par>
                                <p:cTn id="127" presetID="1" presetClass="exit" presetSubtype="0" fill="hold" grpId="1" nodeType="afterEffect">
                                  <p:stCondLst>
                                    <p:cond delay="1000"/>
                                  </p:stCondLst>
                                  <p:childTnLst>
                                    <p:set>
                                      <p:cBhvr>
                                        <p:cTn id="128" dur="1" fill="hold">
                                          <p:stCondLst>
                                            <p:cond delay="0"/>
                                          </p:stCondLst>
                                        </p:cTn>
                                        <p:tgtEl>
                                          <p:spTgt spid="49"/>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0"/>
                                        </p:tgtEl>
                                        <p:attrNameLst>
                                          <p:attrName>style.visibility</p:attrName>
                                        </p:attrNameLst>
                                      </p:cBhvr>
                                      <p:to>
                                        <p:strVal val="visible"/>
                                      </p:to>
                                    </p:set>
                                  </p:childTnLst>
                                </p:cTn>
                              </p:par>
                            </p:childTnLst>
                          </p:cTn>
                        </p:par>
                        <p:par>
                          <p:cTn id="133" fill="hold">
                            <p:stCondLst>
                              <p:cond delay="0"/>
                            </p:stCondLst>
                            <p:childTnLst>
                              <p:par>
                                <p:cTn id="134" presetID="1" presetClass="exit" presetSubtype="0" fill="hold" grpId="1" nodeType="afterEffect">
                                  <p:stCondLst>
                                    <p:cond delay="1000"/>
                                  </p:stCondLst>
                                  <p:childTnLst>
                                    <p:set>
                                      <p:cBhvr>
                                        <p:cTn id="135" dur="1" fill="hold">
                                          <p:stCondLst>
                                            <p:cond delay="0"/>
                                          </p:stCondLst>
                                        </p:cTn>
                                        <p:tgtEl>
                                          <p:spTgt spid="50"/>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1"/>
                                        </p:tgtEl>
                                        <p:attrNameLst>
                                          <p:attrName>style.visibility</p:attrName>
                                        </p:attrNameLst>
                                      </p:cBhvr>
                                      <p:to>
                                        <p:strVal val="visible"/>
                                      </p:to>
                                    </p:set>
                                  </p:childTnLst>
                                </p:cTn>
                              </p:par>
                            </p:childTnLst>
                          </p:cTn>
                        </p:par>
                        <p:par>
                          <p:cTn id="140" fill="hold">
                            <p:stCondLst>
                              <p:cond delay="0"/>
                            </p:stCondLst>
                            <p:childTnLst>
                              <p:par>
                                <p:cTn id="141" presetID="1" presetClass="exit" presetSubtype="0" fill="hold" grpId="1" nodeType="afterEffect">
                                  <p:stCondLst>
                                    <p:cond delay="1000"/>
                                  </p:stCondLst>
                                  <p:childTnLst>
                                    <p:set>
                                      <p:cBhvr>
                                        <p:cTn id="142" dur="1" fill="hold">
                                          <p:stCondLst>
                                            <p:cond delay="0"/>
                                          </p:stCondLst>
                                        </p:cTn>
                                        <p:tgtEl>
                                          <p:spTgt spid="51"/>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2"/>
                                        </p:tgtEl>
                                        <p:attrNameLst>
                                          <p:attrName>style.visibility</p:attrName>
                                        </p:attrNameLst>
                                      </p:cBhvr>
                                      <p:to>
                                        <p:strVal val="visible"/>
                                      </p:to>
                                    </p:set>
                                  </p:childTnLst>
                                </p:cTn>
                              </p:par>
                            </p:childTnLst>
                          </p:cTn>
                        </p:par>
                        <p:par>
                          <p:cTn id="147" fill="hold">
                            <p:stCondLst>
                              <p:cond delay="0"/>
                            </p:stCondLst>
                            <p:childTnLst>
                              <p:par>
                                <p:cTn id="148" presetID="1" presetClass="exit" presetSubtype="0" fill="hold" grpId="1" nodeType="afterEffect">
                                  <p:stCondLst>
                                    <p:cond delay="1000"/>
                                  </p:stCondLst>
                                  <p:childTnLst>
                                    <p:set>
                                      <p:cBhvr>
                                        <p:cTn id="149" dur="1" fill="hold">
                                          <p:stCondLst>
                                            <p:cond delay="0"/>
                                          </p:stCondLst>
                                        </p:cTn>
                                        <p:tgtEl>
                                          <p:spTgt spid="52"/>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53"/>
                                        </p:tgtEl>
                                        <p:attrNameLst>
                                          <p:attrName>style.visibility</p:attrName>
                                        </p:attrNameLst>
                                      </p:cBhvr>
                                      <p:to>
                                        <p:strVal val="visible"/>
                                      </p:to>
                                    </p:set>
                                  </p:childTnLst>
                                </p:cTn>
                              </p:par>
                            </p:childTnLst>
                          </p:cTn>
                        </p:par>
                        <p:par>
                          <p:cTn id="154" fill="hold">
                            <p:stCondLst>
                              <p:cond delay="0"/>
                            </p:stCondLst>
                            <p:childTnLst>
                              <p:par>
                                <p:cTn id="155" presetID="1" presetClass="exit" presetSubtype="0" fill="hold" grpId="1" nodeType="afterEffect">
                                  <p:stCondLst>
                                    <p:cond delay="1000"/>
                                  </p:stCondLst>
                                  <p:childTnLst>
                                    <p:set>
                                      <p:cBhvr>
                                        <p:cTn id="156" dur="1" fill="hold">
                                          <p:stCondLst>
                                            <p:cond delay="0"/>
                                          </p:stCondLst>
                                        </p:cTn>
                                        <p:tgtEl>
                                          <p:spTgt spid="53"/>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54"/>
                                        </p:tgtEl>
                                        <p:attrNameLst>
                                          <p:attrName>style.visibility</p:attrName>
                                        </p:attrNameLst>
                                      </p:cBhvr>
                                      <p:to>
                                        <p:strVal val="visible"/>
                                      </p:to>
                                    </p:set>
                                    <p:animEffect transition="in" filter="fade">
                                      <p:cBhvr>
                                        <p:cTn id="16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26" grpId="0" animBg="1"/>
      <p:bldP spid="2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5"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Future and Present Value Calculations by Hand</a:t>
            </a:r>
          </a:p>
          <a:p>
            <a:pPr>
              <a:buNone/>
            </a:pPr>
            <a:endParaRPr lang="en-US" dirty="0" smtClean="0"/>
          </a:p>
        </p:txBody>
      </p:sp>
      <p:sp>
        <p:nvSpPr>
          <p:cNvPr id="6" name="TextBox 5"/>
          <p:cNvSpPr txBox="1"/>
          <p:nvPr/>
        </p:nvSpPr>
        <p:spPr>
          <a:xfrm>
            <a:off x="457200" y="1219200"/>
            <a:ext cx="8153400" cy="369332"/>
          </a:xfrm>
          <a:prstGeom prst="rect">
            <a:avLst/>
          </a:prstGeom>
          <a:noFill/>
        </p:spPr>
        <p:txBody>
          <a:bodyPr wrap="square" rtlCol="0">
            <a:spAutoFit/>
          </a:bodyPr>
          <a:lstStyle/>
          <a:p>
            <a:pPr algn="ctr"/>
            <a:r>
              <a:rPr lang="en-US" dirty="0" smtClean="0"/>
              <a:t>Using the Future Value Table and </a:t>
            </a:r>
            <a:r>
              <a:rPr lang="en-US" dirty="0" err="1" smtClean="0"/>
              <a:t>FV</a:t>
            </a:r>
            <a:r>
              <a:rPr lang="en-US" i="1" dirty="0" err="1" smtClean="0"/>
              <a:t>factor</a:t>
            </a:r>
            <a:r>
              <a:rPr lang="en-US" dirty="0" smtClean="0"/>
              <a:t> </a:t>
            </a:r>
            <a:endParaRPr 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676400"/>
            <a:ext cx="7175665" cy="506904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Present Value Calculations</a:t>
            </a:r>
          </a:p>
          <a:p>
            <a:pPr>
              <a:buNone/>
            </a:pPr>
            <a:endParaRPr lang="en-US" dirty="0" smtClean="0"/>
          </a:p>
        </p:txBody>
      </p:sp>
      <p:sp>
        <p:nvSpPr>
          <p:cNvPr id="28" name="Slide Number Placeholder 27"/>
          <p:cNvSpPr>
            <a:spLocks noGrp="1"/>
          </p:cNvSpPr>
          <p:nvPr>
            <p:ph type="sldNum" sz="quarter" idx="12"/>
          </p:nvPr>
        </p:nvSpPr>
        <p:spPr/>
        <p:txBody>
          <a:bodyPr/>
          <a:lstStyle/>
          <a:p>
            <a:fld id="{DD26710F-096F-40E8-B76B-EF69C67F41A1}" type="slidenum">
              <a:rPr lang="en-US" smtClean="0"/>
              <a:pPr/>
              <a:t>17</a:t>
            </a:fld>
            <a:endParaRPr lang="en-US"/>
          </a:p>
        </p:txBody>
      </p:sp>
      <p:sp>
        <p:nvSpPr>
          <p:cNvPr id="6" name="TextBox 5"/>
          <p:cNvSpPr txBox="1"/>
          <p:nvPr/>
        </p:nvSpPr>
        <p:spPr>
          <a:xfrm>
            <a:off x="457200" y="1219200"/>
            <a:ext cx="8153400" cy="369332"/>
          </a:xfrm>
          <a:prstGeom prst="rect">
            <a:avLst/>
          </a:prstGeom>
          <a:noFill/>
        </p:spPr>
        <p:txBody>
          <a:bodyPr wrap="square" rtlCol="0">
            <a:spAutoFit/>
          </a:bodyPr>
          <a:lstStyle/>
          <a:p>
            <a:r>
              <a:rPr lang="en-US" dirty="0" smtClean="0"/>
              <a:t>Present Value = how much a given amount of money in the future is worth today.</a:t>
            </a:r>
          </a:p>
        </p:txBody>
      </p:sp>
      <p:sp>
        <p:nvSpPr>
          <p:cNvPr id="9" name="TextBox 8"/>
          <p:cNvSpPr txBox="1"/>
          <p:nvPr/>
        </p:nvSpPr>
        <p:spPr>
          <a:xfrm>
            <a:off x="990600" y="1600200"/>
            <a:ext cx="2133600" cy="1477328"/>
          </a:xfrm>
          <a:prstGeom prst="rect">
            <a:avLst/>
          </a:prstGeom>
          <a:noFill/>
        </p:spPr>
        <p:txBody>
          <a:bodyPr wrap="square" rtlCol="0">
            <a:spAutoFit/>
          </a:bodyPr>
          <a:lstStyle/>
          <a:p>
            <a:r>
              <a:rPr lang="en-US" sz="1500" dirty="0" smtClean="0"/>
              <a:t>Example – If I gave you $100 in one year how much is it worth today, assuming 5% interest per year with annual compounding?</a:t>
            </a:r>
            <a:endParaRPr lang="en-US" sz="1500" dirty="0"/>
          </a:p>
        </p:txBody>
      </p:sp>
      <p:sp>
        <p:nvSpPr>
          <p:cNvPr id="15" name="TextBox 14"/>
          <p:cNvSpPr txBox="1"/>
          <p:nvPr/>
        </p:nvSpPr>
        <p:spPr>
          <a:xfrm>
            <a:off x="4876800" y="1676400"/>
            <a:ext cx="2209800" cy="369332"/>
          </a:xfrm>
          <a:prstGeom prst="rect">
            <a:avLst/>
          </a:prstGeom>
          <a:noFill/>
        </p:spPr>
        <p:txBody>
          <a:bodyPr wrap="square" rtlCol="0">
            <a:spAutoFit/>
          </a:bodyPr>
          <a:lstStyle/>
          <a:p>
            <a:r>
              <a:rPr lang="en-US" dirty="0" smtClean="0"/>
              <a:t>PV = FV ÷ (1 + r) </a:t>
            </a:r>
            <a:r>
              <a:rPr lang="en-US" baseline="30000" dirty="0" smtClean="0"/>
              <a:t>n</a:t>
            </a:r>
            <a:endParaRPr lang="en-US" baseline="30000" dirty="0"/>
          </a:p>
        </p:txBody>
      </p:sp>
      <p:sp>
        <p:nvSpPr>
          <p:cNvPr id="16" name="TextBox 15"/>
          <p:cNvSpPr txBox="1"/>
          <p:nvPr/>
        </p:nvSpPr>
        <p:spPr>
          <a:xfrm>
            <a:off x="4876800" y="1981200"/>
            <a:ext cx="2209800" cy="369332"/>
          </a:xfrm>
          <a:prstGeom prst="rect">
            <a:avLst/>
          </a:prstGeom>
          <a:noFill/>
        </p:spPr>
        <p:txBody>
          <a:bodyPr wrap="square" rtlCol="0">
            <a:spAutoFit/>
          </a:bodyPr>
          <a:lstStyle/>
          <a:p>
            <a:r>
              <a:rPr lang="en-US" dirty="0" smtClean="0"/>
              <a:t>PV = 100 ÷ (1 + .05) </a:t>
            </a:r>
            <a:r>
              <a:rPr lang="en-US" baseline="30000" dirty="0" smtClean="0"/>
              <a:t>1</a:t>
            </a:r>
            <a:endParaRPr lang="en-US" baseline="30000" dirty="0"/>
          </a:p>
        </p:txBody>
      </p:sp>
      <p:sp>
        <p:nvSpPr>
          <p:cNvPr id="18" name="TextBox 17"/>
          <p:cNvSpPr txBox="1"/>
          <p:nvPr/>
        </p:nvSpPr>
        <p:spPr>
          <a:xfrm>
            <a:off x="4876800" y="2286000"/>
            <a:ext cx="2209800" cy="369332"/>
          </a:xfrm>
          <a:prstGeom prst="rect">
            <a:avLst/>
          </a:prstGeom>
          <a:noFill/>
        </p:spPr>
        <p:txBody>
          <a:bodyPr wrap="square" rtlCol="0">
            <a:spAutoFit/>
          </a:bodyPr>
          <a:lstStyle/>
          <a:p>
            <a:r>
              <a:rPr lang="en-US" dirty="0" smtClean="0"/>
              <a:t>PV = 100 ÷ (1.05) </a:t>
            </a:r>
            <a:r>
              <a:rPr lang="en-US" baseline="30000" dirty="0" smtClean="0"/>
              <a:t>1</a:t>
            </a:r>
            <a:endParaRPr lang="en-US" baseline="30000" dirty="0"/>
          </a:p>
        </p:txBody>
      </p:sp>
      <p:sp>
        <p:nvSpPr>
          <p:cNvPr id="19" name="TextBox 18"/>
          <p:cNvSpPr txBox="1"/>
          <p:nvPr/>
        </p:nvSpPr>
        <p:spPr>
          <a:xfrm>
            <a:off x="4876800" y="2590800"/>
            <a:ext cx="2209800" cy="369332"/>
          </a:xfrm>
          <a:prstGeom prst="rect">
            <a:avLst/>
          </a:prstGeom>
          <a:noFill/>
        </p:spPr>
        <p:txBody>
          <a:bodyPr wrap="square" rtlCol="0">
            <a:spAutoFit/>
          </a:bodyPr>
          <a:lstStyle/>
          <a:p>
            <a:r>
              <a:rPr lang="en-US" dirty="0" smtClean="0"/>
              <a:t>PV = 100 ÷ 1.05</a:t>
            </a:r>
            <a:endParaRPr lang="en-US" baseline="30000" dirty="0"/>
          </a:p>
        </p:txBody>
      </p:sp>
      <p:sp>
        <p:nvSpPr>
          <p:cNvPr id="20" name="TextBox 19"/>
          <p:cNvSpPr txBox="1"/>
          <p:nvPr/>
        </p:nvSpPr>
        <p:spPr>
          <a:xfrm>
            <a:off x="4876800" y="2895600"/>
            <a:ext cx="2209800" cy="369332"/>
          </a:xfrm>
          <a:prstGeom prst="rect">
            <a:avLst/>
          </a:prstGeom>
          <a:noFill/>
        </p:spPr>
        <p:txBody>
          <a:bodyPr wrap="square" rtlCol="0">
            <a:spAutoFit/>
          </a:bodyPr>
          <a:lstStyle/>
          <a:p>
            <a:r>
              <a:rPr lang="en-US" dirty="0" smtClean="0"/>
              <a:t>PV = 95.24</a:t>
            </a:r>
            <a:endParaRPr lang="en-US" baseline="30000" dirty="0"/>
          </a:p>
        </p:txBody>
      </p:sp>
      <p:sp>
        <p:nvSpPr>
          <p:cNvPr id="21" name="TextBox 20"/>
          <p:cNvSpPr txBox="1"/>
          <p:nvPr/>
        </p:nvSpPr>
        <p:spPr>
          <a:xfrm>
            <a:off x="990600" y="4191000"/>
            <a:ext cx="2133600" cy="1477328"/>
          </a:xfrm>
          <a:prstGeom prst="rect">
            <a:avLst/>
          </a:prstGeom>
          <a:noFill/>
        </p:spPr>
        <p:txBody>
          <a:bodyPr wrap="square" rtlCol="0">
            <a:spAutoFit/>
          </a:bodyPr>
          <a:lstStyle/>
          <a:p>
            <a:r>
              <a:rPr lang="en-US" sz="1500" dirty="0" smtClean="0"/>
              <a:t>Example – If I give you $100 in five years how much is it worth today, assuming 5% interest per year with monthly compounding?</a:t>
            </a:r>
            <a:endParaRPr lang="en-US" sz="1500" dirty="0"/>
          </a:p>
        </p:txBody>
      </p:sp>
      <p:sp>
        <p:nvSpPr>
          <p:cNvPr id="31" name="TextBox 30"/>
          <p:cNvSpPr txBox="1"/>
          <p:nvPr/>
        </p:nvSpPr>
        <p:spPr>
          <a:xfrm>
            <a:off x="4800600" y="4267200"/>
            <a:ext cx="2819400" cy="369332"/>
          </a:xfrm>
          <a:prstGeom prst="rect">
            <a:avLst/>
          </a:prstGeom>
          <a:noFill/>
        </p:spPr>
        <p:txBody>
          <a:bodyPr wrap="square" rtlCol="0">
            <a:spAutoFit/>
          </a:bodyPr>
          <a:lstStyle/>
          <a:p>
            <a:r>
              <a:rPr lang="en-US" dirty="0" smtClean="0"/>
              <a:t>PV = FV ÷ (1 + r ÷ m) </a:t>
            </a:r>
            <a:r>
              <a:rPr lang="en-US" baseline="30000" dirty="0" smtClean="0"/>
              <a:t>n x m</a:t>
            </a:r>
            <a:endParaRPr lang="en-US" baseline="30000" dirty="0"/>
          </a:p>
        </p:txBody>
      </p:sp>
      <p:sp>
        <p:nvSpPr>
          <p:cNvPr id="32" name="TextBox 31"/>
          <p:cNvSpPr txBox="1"/>
          <p:nvPr/>
        </p:nvSpPr>
        <p:spPr>
          <a:xfrm>
            <a:off x="4800600" y="4572001"/>
            <a:ext cx="2971800" cy="369332"/>
          </a:xfrm>
          <a:prstGeom prst="rect">
            <a:avLst/>
          </a:prstGeom>
          <a:noFill/>
        </p:spPr>
        <p:txBody>
          <a:bodyPr wrap="square" rtlCol="0">
            <a:spAutoFit/>
          </a:bodyPr>
          <a:lstStyle/>
          <a:p>
            <a:r>
              <a:rPr lang="en-US" dirty="0" smtClean="0"/>
              <a:t>PV = 100 ÷ (1 + .05 ÷ 12) </a:t>
            </a:r>
            <a:r>
              <a:rPr lang="en-US" baseline="30000" dirty="0" smtClean="0"/>
              <a:t>5 x 12</a:t>
            </a:r>
            <a:endParaRPr lang="en-US" baseline="30000" dirty="0"/>
          </a:p>
        </p:txBody>
      </p:sp>
      <p:sp>
        <p:nvSpPr>
          <p:cNvPr id="33" name="TextBox 32"/>
          <p:cNvSpPr txBox="1"/>
          <p:nvPr/>
        </p:nvSpPr>
        <p:spPr>
          <a:xfrm>
            <a:off x="4800600" y="4876800"/>
            <a:ext cx="2819400" cy="369332"/>
          </a:xfrm>
          <a:prstGeom prst="rect">
            <a:avLst/>
          </a:prstGeom>
          <a:noFill/>
        </p:spPr>
        <p:txBody>
          <a:bodyPr wrap="square" rtlCol="0">
            <a:spAutoFit/>
          </a:bodyPr>
          <a:lstStyle/>
          <a:p>
            <a:r>
              <a:rPr lang="en-US" dirty="0" smtClean="0"/>
              <a:t>PV = 100 ÷ (1 + .0041667) </a:t>
            </a:r>
            <a:r>
              <a:rPr lang="en-US" baseline="30000" dirty="0" smtClean="0"/>
              <a:t>60</a:t>
            </a:r>
            <a:endParaRPr lang="en-US" baseline="30000" dirty="0"/>
          </a:p>
        </p:txBody>
      </p:sp>
      <p:sp>
        <p:nvSpPr>
          <p:cNvPr id="34" name="TextBox 33"/>
          <p:cNvSpPr txBox="1"/>
          <p:nvPr/>
        </p:nvSpPr>
        <p:spPr>
          <a:xfrm>
            <a:off x="4800600" y="5181600"/>
            <a:ext cx="2819400" cy="369332"/>
          </a:xfrm>
          <a:prstGeom prst="rect">
            <a:avLst/>
          </a:prstGeom>
          <a:noFill/>
        </p:spPr>
        <p:txBody>
          <a:bodyPr wrap="square" rtlCol="0">
            <a:spAutoFit/>
          </a:bodyPr>
          <a:lstStyle/>
          <a:p>
            <a:r>
              <a:rPr lang="en-US" dirty="0" smtClean="0"/>
              <a:t>PV = 100 ÷ (1.0041667) </a:t>
            </a:r>
            <a:r>
              <a:rPr lang="en-US" baseline="30000" dirty="0" smtClean="0"/>
              <a:t>60</a:t>
            </a:r>
            <a:endParaRPr lang="en-US" baseline="30000" dirty="0"/>
          </a:p>
        </p:txBody>
      </p:sp>
      <p:sp>
        <p:nvSpPr>
          <p:cNvPr id="35" name="TextBox 34"/>
          <p:cNvSpPr txBox="1"/>
          <p:nvPr/>
        </p:nvSpPr>
        <p:spPr>
          <a:xfrm>
            <a:off x="4800600" y="5486400"/>
            <a:ext cx="2209800" cy="369332"/>
          </a:xfrm>
          <a:prstGeom prst="rect">
            <a:avLst/>
          </a:prstGeom>
          <a:noFill/>
        </p:spPr>
        <p:txBody>
          <a:bodyPr wrap="square" rtlCol="0">
            <a:spAutoFit/>
          </a:bodyPr>
          <a:lstStyle/>
          <a:p>
            <a:r>
              <a:rPr lang="en-US" dirty="0" smtClean="0"/>
              <a:t>PV = 100 ÷ 1.2833</a:t>
            </a:r>
            <a:endParaRPr lang="en-US" baseline="30000" dirty="0"/>
          </a:p>
        </p:txBody>
      </p:sp>
      <p:sp>
        <p:nvSpPr>
          <p:cNvPr id="36" name="TextBox 35"/>
          <p:cNvSpPr txBox="1"/>
          <p:nvPr/>
        </p:nvSpPr>
        <p:spPr>
          <a:xfrm>
            <a:off x="4800600" y="5791200"/>
            <a:ext cx="2209800" cy="369332"/>
          </a:xfrm>
          <a:prstGeom prst="rect">
            <a:avLst/>
          </a:prstGeom>
          <a:noFill/>
        </p:spPr>
        <p:txBody>
          <a:bodyPr wrap="square" rtlCol="0">
            <a:spAutoFit/>
          </a:bodyPr>
          <a:lstStyle/>
          <a:p>
            <a:r>
              <a:rPr lang="en-US" dirty="0" smtClean="0"/>
              <a:t>PV = 77.92</a:t>
            </a:r>
            <a:endParaRPr lang="en-US" baseline="30000" dirty="0"/>
          </a:p>
        </p:txBody>
      </p:sp>
      <p:sp>
        <p:nvSpPr>
          <p:cNvPr id="23" name="TextBox 22"/>
          <p:cNvSpPr txBox="1"/>
          <p:nvPr/>
        </p:nvSpPr>
        <p:spPr>
          <a:xfrm>
            <a:off x="990600" y="3505200"/>
            <a:ext cx="1981200" cy="553998"/>
          </a:xfrm>
          <a:prstGeom prst="rect">
            <a:avLst/>
          </a:prstGeom>
          <a:noFill/>
        </p:spPr>
        <p:txBody>
          <a:bodyPr wrap="square" rtlCol="0">
            <a:spAutoFit/>
          </a:bodyPr>
          <a:lstStyle/>
          <a:p>
            <a:r>
              <a:rPr lang="en-US" sz="1500" dirty="0" smtClean="0"/>
              <a:t>What if it is given to you in five years?</a:t>
            </a:r>
            <a:endParaRPr lang="en-US" sz="1500" dirty="0"/>
          </a:p>
        </p:txBody>
      </p:sp>
      <p:sp>
        <p:nvSpPr>
          <p:cNvPr id="24" name="TextBox 23"/>
          <p:cNvSpPr txBox="1"/>
          <p:nvPr/>
        </p:nvSpPr>
        <p:spPr>
          <a:xfrm>
            <a:off x="3276600" y="3581400"/>
            <a:ext cx="2209800" cy="369332"/>
          </a:xfrm>
          <a:prstGeom prst="rect">
            <a:avLst/>
          </a:prstGeom>
          <a:noFill/>
        </p:spPr>
        <p:txBody>
          <a:bodyPr wrap="square" rtlCol="0">
            <a:spAutoFit/>
          </a:bodyPr>
          <a:lstStyle/>
          <a:p>
            <a:r>
              <a:rPr lang="en-US" dirty="0" smtClean="0"/>
              <a:t>PV = 100 ÷ (1 + .05) </a:t>
            </a:r>
            <a:r>
              <a:rPr lang="en-US" baseline="30000" dirty="0" smtClean="0"/>
              <a:t>5</a:t>
            </a:r>
            <a:endParaRPr lang="en-US" baseline="30000" dirty="0"/>
          </a:p>
        </p:txBody>
      </p:sp>
      <p:sp>
        <p:nvSpPr>
          <p:cNvPr id="25" name="TextBox 24"/>
          <p:cNvSpPr txBox="1"/>
          <p:nvPr/>
        </p:nvSpPr>
        <p:spPr>
          <a:xfrm>
            <a:off x="5562600" y="3581400"/>
            <a:ext cx="1219200" cy="381000"/>
          </a:xfrm>
          <a:prstGeom prst="rect">
            <a:avLst/>
          </a:prstGeom>
          <a:noFill/>
        </p:spPr>
        <p:txBody>
          <a:bodyPr wrap="square" rtlCol="0">
            <a:spAutoFit/>
          </a:bodyPr>
          <a:lstStyle/>
          <a:p>
            <a:r>
              <a:rPr lang="en-US" dirty="0" smtClean="0"/>
              <a:t>PV = 78.35</a:t>
            </a:r>
            <a:endParaRPr lang="en-US" dirty="0"/>
          </a:p>
        </p:txBody>
      </p:sp>
      <p:sp>
        <p:nvSpPr>
          <p:cNvPr id="26" name="TextBox 25"/>
          <p:cNvSpPr txBox="1"/>
          <p:nvPr/>
        </p:nvSpPr>
        <p:spPr>
          <a:xfrm>
            <a:off x="3276600" y="1676400"/>
            <a:ext cx="1066800" cy="1200329"/>
          </a:xfrm>
          <a:prstGeom prst="rect">
            <a:avLst/>
          </a:prstGeom>
          <a:noFill/>
        </p:spPr>
        <p:txBody>
          <a:bodyPr wrap="square" rtlCol="0">
            <a:spAutoFit/>
          </a:bodyPr>
          <a:lstStyle/>
          <a:p>
            <a:r>
              <a:rPr lang="en-US" dirty="0" smtClean="0"/>
              <a:t>FV = 100</a:t>
            </a:r>
          </a:p>
          <a:p>
            <a:r>
              <a:rPr lang="en-US" dirty="0" smtClean="0"/>
              <a:t>r = .05</a:t>
            </a:r>
          </a:p>
          <a:p>
            <a:r>
              <a:rPr lang="en-US" dirty="0" smtClean="0"/>
              <a:t>n = 1</a:t>
            </a:r>
          </a:p>
          <a:p>
            <a:r>
              <a:rPr lang="en-US" dirty="0" smtClean="0"/>
              <a:t>PV = ?</a:t>
            </a:r>
            <a:endParaRPr lang="en-US" dirty="0"/>
          </a:p>
        </p:txBody>
      </p:sp>
      <p:sp>
        <p:nvSpPr>
          <p:cNvPr id="27" name="TextBox 26"/>
          <p:cNvSpPr txBox="1"/>
          <p:nvPr/>
        </p:nvSpPr>
        <p:spPr>
          <a:xfrm>
            <a:off x="3276600" y="4267200"/>
            <a:ext cx="1066800" cy="1477328"/>
          </a:xfrm>
          <a:prstGeom prst="rect">
            <a:avLst/>
          </a:prstGeom>
          <a:noFill/>
        </p:spPr>
        <p:txBody>
          <a:bodyPr wrap="square" rtlCol="0">
            <a:spAutoFit/>
          </a:bodyPr>
          <a:lstStyle/>
          <a:p>
            <a:r>
              <a:rPr lang="en-US" dirty="0" smtClean="0"/>
              <a:t>FV = 100</a:t>
            </a:r>
          </a:p>
          <a:p>
            <a:r>
              <a:rPr lang="en-US" dirty="0" smtClean="0"/>
              <a:t>r = .05</a:t>
            </a:r>
          </a:p>
          <a:p>
            <a:r>
              <a:rPr lang="en-US" dirty="0" smtClean="0"/>
              <a:t>n = 5</a:t>
            </a:r>
          </a:p>
          <a:p>
            <a:r>
              <a:rPr lang="en-US" dirty="0" smtClean="0"/>
              <a:t>m = 12</a:t>
            </a:r>
          </a:p>
          <a:p>
            <a:r>
              <a:rPr lang="en-US" dirty="0" smtClean="0"/>
              <a:t>PV =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wipe(left)">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left)">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left)">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wipe(left)">
                                      <p:cBhvr>
                                        <p:cTn id="42" dur="500"/>
                                        <p:tgtEl>
                                          <p:spTgt spid="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wipe(left)">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wipe(left)">
                                      <p:cBhvr>
                                        <p:cTn id="52" dur="500"/>
                                        <p:tgtEl>
                                          <p:spTgt spid="2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wipe(left)">
                                      <p:cBhvr>
                                        <p:cTn id="57" dur="500"/>
                                        <p:tgtEl>
                                          <p:spTgt spid="2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1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wipe(left)">
                                      <p:cBhvr>
                                        <p:cTn id="67" dur="500"/>
                                        <p:tgtEl>
                                          <p:spTgt spid="3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Effect transition="in" filter="wipe(left)">
                                      <p:cBhvr>
                                        <p:cTn id="72" dur="500"/>
                                        <p:tgtEl>
                                          <p:spTgt spid="32">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wipe(left)">
                                      <p:cBhvr>
                                        <p:cTn id="77" dur="500"/>
                                        <p:tgtEl>
                                          <p:spTgt spid="33">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4">
                                            <p:txEl>
                                              <p:pRg st="0" end="0"/>
                                            </p:txEl>
                                          </p:spTgt>
                                        </p:tgtEl>
                                        <p:attrNameLst>
                                          <p:attrName>style.visibility</p:attrName>
                                        </p:attrNameLst>
                                      </p:cBhvr>
                                      <p:to>
                                        <p:strVal val="visible"/>
                                      </p:to>
                                    </p:set>
                                    <p:animEffect transition="in" filter="wipe(left)">
                                      <p:cBhvr>
                                        <p:cTn id="82" dur="500"/>
                                        <p:tgtEl>
                                          <p:spTgt spid="34">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5">
                                            <p:txEl>
                                              <p:pRg st="0" end="0"/>
                                            </p:txEl>
                                          </p:spTgt>
                                        </p:tgtEl>
                                        <p:attrNameLst>
                                          <p:attrName>style.visibility</p:attrName>
                                        </p:attrNameLst>
                                      </p:cBhvr>
                                      <p:to>
                                        <p:strVal val="visible"/>
                                      </p:to>
                                    </p:set>
                                    <p:animEffect transition="in" filter="wipe(left)">
                                      <p:cBhvr>
                                        <p:cTn id="87" dur="500"/>
                                        <p:tgtEl>
                                          <p:spTgt spid="35">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6">
                                            <p:txEl>
                                              <p:pRg st="0" end="0"/>
                                            </p:txEl>
                                          </p:spTgt>
                                        </p:tgtEl>
                                        <p:attrNameLst>
                                          <p:attrName>style.visibility</p:attrName>
                                        </p:attrNameLst>
                                      </p:cBhvr>
                                      <p:to>
                                        <p:strVal val="visible"/>
                                      </p:to>
                                    </p:set>
                                    <p:animEffect transition="in" filter="wipe(left)">
                                      <p:cBhvr>
                                        <p:cTn id="92"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5" grpId="0" build="allAtOnce"/>
      <p:bldP spid="16" grpId="0" build="allAtOnce"/>
      <p:bldP spid="18" grpId="0" build="allAtOnce"/>
      <p:bldP spid="19" grpId="0" build="allAtOnce"/>
      <p:bldP spid="20" grpId="0" build="allAtOnce"/>
      <p:bldP spid="21" grpId="0" build="allAtOnce"/>
      <p:bldP spid="31" grpId="0" build="allAtOnce"/>
      <p:bldP spid="32" grpId="0" build="allAtOnce"/>
      <p:bldP spid="33" grpId="0" build="allAtOnce"/>
      <p:bldP spid="34" grpId="0" build="allAtOnce"/>
      <p:bldP spid="35" grpId="0" build="allAtOnce"/>
      <p:bldP spid="36" grpId="0" build="allAtOnce"/>
      <p:bldP spid="23" grpId="0" build="allAtOnce"/>
      <p:bldP spid="24" grpId="0" build="allAtOnce"/>
      <p:bldP spid="25" grpId="0" build="allAtOnce"/>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5"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Future and Present Value Calculations by Hand</a:t>
            </a:r>
          </a:p>
          <a:p>
            <a:pPr>
              <a:buNone/>
            </a:pPr>
            <a:endParaRPr lang="en-US" dirty="0" smtClean="0"/>
          </a:p>
        </p:txBody>
      </p:sp>
      <p:sp>
        <p:nvSpPr>
          <p:cNvPr id="6" name="TextBox 5"/>
          <p:cNvSpPr txBox="1"/>
          <p:nvPr/>
        </p:nvSpPr>
        <p:spPr>
          <a:xfrm>
            <a:off x="457200" y="1219200"/>
            <a:ext cx="8153400" cy="369332"/>
          </a:xfrm>
          <a:prstGeom prst="rect">
            <a:avLst/>
          </a:prstGeom>
          <a:noFill/>
        </p:spPr>
        <p:txBody>
          <a:bodyPr wrap="square" rtlCol="0">
            <a:spAutoFit/>
          </a:bodyPr>
          <a:lstStyle/>
          <a:p>
            <a:pPr algn="ctr"/>
            <a:r>
              <a:rPr lang="en-US" dirty="0" smtClean="0"/>
              <a:t>Using the </a:t>
            </a:r>
            <a:r>
              <a:rPr lang="en-US" dirty="0" smtClean="0"/>
              <a:t>Present Value </a:t>
            </a:r>
            <a:r>
              <a:rPr lang="en-US" dirty="0" smtClean="0"/>
              <a:t>Table and </a:t>
            </a:r>
            <a:r>
              <a:rPr lang="en-US" dirty="0" err="1"/>
              <a:t>P</a:t>
            </a:r>
            <a:r>
              <a:rPr lang="en-US" dirty="0" err="1" smtClean="0"/>
              <a:t>V</a:t>
            </a:r>
            <a:r>
              <a:rPr lang="en-US" i="1" dirty="0" err="1" smtClean="0"/>
              <a:t>factor</a:t>
            </a:r>
            <a:r>
              <a:rPr lang="en-US" dirty="0" smtClean="0"/>
              <a:t> </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63700"/>
            <a:ext cx="6934200" cy="5008033"/>
          </a:xfrm>
          <a:prstGeom prst="rect">
            <a:avLst/>
          </a:prstGeom>
          <a:noFill/>
          <a:ln w="9525">
            <a:noFill/>
            <a:miter lim="800000"/>
            <a:headEnd/>
            <a:tailEnd/>
          </a:ln>
        </p:spPr>
      </p:pic>
    </p:spTree>
    <p:extLst>
      <p:ext uri="{BB962C8B-B14F-4D97-AF65-F5344CB8AC3E}">
        <p14:creationId xmlns:p14="http://schemas.microsoft.com/office/powerpoint/2010/main" val="1924501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II Plus zoom.jpg"/>
          <p:cNvPicPr>
            <a:picLocks noChangeAspect="1"/>
          </p:cNvPicPr>
          <p:nvPr/>
        </p:nvPicPr>
        <p:blipFill>
          <a:blip r:embed="rId3" cstate="print"/>
          <a:stretch>
            <a:fillRect/>
          </a:stretch>
        </p:blipFill>
        <p:spPr>
          <a:xfrm>
            <a:off x="609600" y="1371600"/>
            <a:ext cx="3390192" cy="4876800"/>
          </a:xfrm>
          <a:prstGeom prst="rect">
            <a:avLst/>
          </a:prstGeom>
        </p:spPr>
      </p:pic>
      <p:sp>
        <p:nvSpPr>
          <p:cNvPr id="5"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6" name="Content Placeholder 2"/>
          <p:cNvSpPr>
            <a:spLocks noGrp="1"/>
          </p:cNvSpPr>
          <p:nvPr>
            <p:ph idx="1"/>
          </p:nvPr>
        </p:nvSpPr>
        <p:spPr>
          <a:xfrm>
            <a:off x="152400" y="609600"/>
            <a:ext cx="8839200" cy="533400"/>
          </a:xfrm>
        </p:spPr>
        <p:txBody>
          <a:bodyPr>
            <a:normAutofit fontScale="92500" lnSpcReduction="10000"/>
          </a:bodyPr>
          <a:lstStyle/>
          <a:p>
            <a:pPr algn="ctr">
              <a:buNone/>
            </a:pPr>
            <a:r>
              <a:rPr lang="en-US" sz="3500" dirty="0" smtClean="0"/>
              <a:t>PV (Monthly Compounding) using the TI BAII Plus</a:t>
            </a:r>
          </a:p>
          <a:p>
            <a:pPr>
              <a:buNone/>
            </a:pPr>
            <a:endParaRPr lang="en-US" dirty="0" smtClean="0"/>
          </a:p>
        </p:txBody>
      </p:sp>
      <p:sp>
        <p:nvSpPr>
          <p:cNvPr id="8" name="TextBox 7"/>
          <p:cNvSpPr txBox="1"/>
          <p:nvPr/>
        </p:nvSpPr>
        <p:spPr>
          <a:xfrm>
            <a:off x="4953000" y="2971800"/>
            <a:ext cx="3962400" cy="646331"/>
          </a:xfrm>
          <a:prstGeom prst="rect">
            <a:avLst/>
          </a:prstGeom>
          <a:noFill/>
        </p:spPr>
        <p:txBody>
          <a:bodyPr wrap="square" rtlCol="0">
            <a:spAutoFit/>
          </a:bodyPr>
          <a:lstStyle/>
          <a:p>
            <a:r>
              <a:rPr lang="en-US" dirty="0" smtClean="0"/>
              <a:t>Step 1: Reset the calculator</a:t>
            </a:r>
          </a:p>
          <a:p>
            <a:pPr>
              <a:buFont typeface="Arial" pitchFamily="34" charset="0"/>
              <a:buChar char="•"/>
            </a:pPr>
            <a:r>
              <a:rPr lang="en-US" dirty="0" smtClean="0"/>
              <a:t>  2</a:t>
            </a:r>
            <a:r>
              <a:rPr lang="en-US" baseline="30000" dirty="0" smtClean="0"/>
              <a:t>nd</a:t>
            </a:r>
            <a:r>
              <a:rPr lang="en-US" dirty="0" smtClean="0"/>
              <a:t>, +/- (Reset), Enter, 2</a:t>
            </a:r>
            <a:r>
              <a:rPr lang="en-US" baseline="30000" dirty="0" smtClean="0"/>
              <a:t>nd</a:t>
            </a:r>
            <a:r>
              <a:rPr lang="en-US" dirty="0" smtClean="0"/>
              <a:t>, CPT (Quit)</a:t>
            </a:r>
            <a:endParaRPr lang="en-US" dirty="0"/>
          </a:p>
        </p:txBody>
      </p:sp>
      <p:sp>
        <p:nvSpPr>
          <p:cNvPr id="9" name="TextBox 8"/>
          <p:cNvSpPr txBox="1"/>
          <p:nvPr/>
        </p:nvSpPr>
        <p:spPr>
          <a:xfrm>
            <a:off x="4953000" y="4724400"/>
            <a:ext cx="3962400" cy="1477328"/>
          </a:xfrm>
          <a:prstGeom prst="rect">
            <a:avLst/>
          </a:prstGeom>
          <a:noFill/>
        </p:spPr>
        <p:txBody>
          <a:bodyPr wrap="square" rtlCol="0">
            <a:spAutoFit/>
          </a:bodyPr>
          <a:lstStyle/>
          <a:p>
            <a:r>
              <a:rPr lang="en-US" dirty="0" smtClean="0"/>
              <a:t>Step 3: Enter your TVM Variables</a:t>
            </a:r>
          </a:p>
          <a:p>
            <a:pPr>
              <a:buFont typeface="Arial" pitchFamily="34" charset="0"/>
              <a:buChar char="•"/>
            </a:pPr>
            <a:r>
              <a:rPr lang="en-US" dirty="0" smtClean="0"/>
              <a:t>  100, FV</a:t>
            </a:r>
          </a:p>
          <a:p>
            <a:pPr>
              <a:buFont typeface="Arial" pitchFamily="34" charset="0"/>
              <a:buChar char="•"/>
            </a:pPr>
            <a:r>
              <a:rPr lang="en-US" dirty="0" smtClean="0"/>
              <a:t>  5, I/Y</a:t>
            </a:r>
          </a:p>
          <a:p>
            <a:pPr>
              <a:buFont typeface="Arial" pitchFamily="34" charset="0"/>
              <a:buChar char="•"/>
            </a:pPr>
            <a:r>
              <a:rPr lang="en-US" dirty="0" smtClean="0"/>
              <a:t>  5, 2</a:t>
            </a:r>
            <a:r>
              <a:rPr lang="en-US" baseline="30000" dirty="0" smtClean="0"/>
              <a:t>nd</a:t>
            </a:r>
            <a:r>
              <a:rPr lang="en-US" dirty="0" smtClean="0"/>
              <a:t>, N (xP/Y), N</a:t>
            </a:r>
          </a:p>
          <a:p>
            <a:pPr>
              <a:buFont typeface="Arial" pitchFamily="34" charset="0"/>
              <a:buChar char="•"/>
            </a:pPr>
            <a:r>
              <a:rPr lang="en-US" dirty="0" smtClean="0"/>
              <a:t>  CPT, PV</a:t>
            </a:r>
            <a:endParaRPr lang="en-US" dirty="0"/>
          </a:p>
        </p:txBody>
      </p:sp>
      <p:sp>
        <p:nvSpPr>
          <p:cNvPr id="10" name="TextBox 9"/>
          <p:cNvSpPr txBox="1"/>
          <p:nvPr/>
        </p:nvSpPr>
        <p:spPr>
          <a:xfrm>
            <a:off x="4953000" y="3810000"/>
            <a:ext cx="3962400" cy="646331"/>
          </a:xfrm>
          <a:prstGeom prst="rect">
            <a:avLst/>
          </a:prstGeom>
          <a:noFill/>
        </p:spPr>
        <p:txBody>
          <a:bodyPr wrap="square" rtlCol="0">
            <a:spAutoFit/>
          </a:bodyPr>
          <a:lstStyle/>
          <a:p>
            <a:r>
              <a:rPr lang="en-US" dirty="0" smtClean="0"/>
              <a:t>Step 2: Set P/Y to 12</a:t>
            </a:r>
          </a:p>
          <a:p>
            <a:pPr>
              <a:buFont typeface="Arial" pitchFamily="34" charset="0"/>
              <a:buChar char="•"/>
            </a:pPr>
            <a:r>
              <a:rPr lang="en-US" dirty="0" smtClean="0"/>
              <a:t>  2</a:t>
            </a:r>
            <a:r>
              <a:rPr lang="en-US" baseline="30000" dirty="0" smtClean="0"/>
              <a:t>nd</a:t>
            </a:r>
            <a:r>
              <a:rPr lang="en-US" dirty="0" smtClean="0"/>
              <a:t>, I/Y (P/Y), 12, Enter, 2</a:t>
            </a:r>
            <a:r>
              <a:rPr lang="en-US" baseline="30000" dirty="0" smtClean="0"/>
              <a:t>nd</a:t>
            </a:r>
            <a:r>
              <a:rPr lang="en-US" dirty="0" smtClean="0"/>
              <a:t>, CPT (Quit)</a:t>
            </a:r>
          </a:p>
        </p:txBody>
      </p:sp>
      <p:sp>
        <p:nvSpPr>
          <p:cNvPr id="24" name="Rounded Rectangle 23"/>
          <p:cNvSpPr/>
          <p:nvPr/>
        </p:nvSpPr>
        <p:spPr>
          <a:xfrm>
            <a:off x="609600" y="2590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800600" y="1371600"/>
            <a:ext cx="2819400" cy="1246495"/>
          </a:xfrm>
          <a:prstGeom prst="rect">
            <a:avLst/>
          </a:prstGeom>
          <a:noFill/>
        </p:spPr>
        <p:txBody>
          <a:bodyPr wrap="square" rtlCol="0">
            <a:spAutoFit/>
          </a:bodyPr>
          <a:lstStyle/>
          <a:p>
            <a:r>
              <a:rPr lang="en-US" sz="1500" dirty="0" smtClean="0"/>
              <a:t>Example – If I give you $100 five years from now, how much is it worth today, assuming 5% interest per year and monthly compounding?</a:t>
            </a:r>
            <a:endParaRPr lang="en-US" sz="1500" dirty="0"/>
          </a:p>
        </p:txBody>
      </p:sp>
      <p:sp>
        <p:nvSpPr>
          <p:cNvPr id="37" name="TextBox 36"/>
          <p:cNvSpPr txBox="1"/>
          <p:nvPr/>
        </p:nvSpPr>
        <p:spPr>
          <a:xfrm>
            <a:off x="7772400" y="1371600"/>
            <a:ext cx="1066800" cy="1477328"/>
          </a:xfrm>
          <a:prstGeom prst="rect">
            <a:avLst/>
          </a:prstGeom>
          <a:noFill/>
        </p:spPr>
        <p:txBody>
          <a:bodyPr wrap="square" rtlCol="0">
            <a:spAutoFit/>
          </a:bodyPr>
          <a:lstStyle/>
          <a:p>
            <a:r>
              <a:rPr lang="en-US" dirty="0" smtClean="0"/>
              <a:t>FV = 100</a:t>
            </a:r>
          </a:p>
          <a:p>
            <a:r>
              <a:rPr lang="en-US" dirty="0" smtClean="0"/>
              <a:t>I/Y = 5%</a:t>
            </a:r>
          </a:p>
          <a:p>
            <a:r>
              <a:rPr lang="en-US" dirty="0" smtClean="0"/>
              <a:t>N = 5</a:t>
            </a:r>
          </a:p>
          <a:p>
            <a:r>
              <a:rPr lang="en-US" dirty="0" smtClean="0"/>
              <a:t>P/Y = 12</a:t>
            </a:r>
          </a:p>
          <a:p>
            <a:r>
              <a:rPr lang="en-US" dirty="0" smtClean="0"/>
              <a:t>PV = ?</a:t>
            </a:r>
            <a:endParaRPr lang="en-US" dirty="0"/>
          </a:p>
        </p:txBody>
      </p:sp>
      <p:sp>
        <p:nvSpPr>
          <p:cNvPr id="50" name="Slide Number Placeholder 27"/>
          <p:cNvSpPr>
            <a:spLocks noGrp="1"/>
          </p:cNvSpPr>
          <p:nvPr>
            <p:ph type="sldNum" sz="quarter" idx="12"/>
          </p:nvPr>
        </p:nvSpPr>
        <p:spPr>
          <a:xfrm>
            <a:off x="6553200" y="6356350"/>
            <a:ext cx="2133600" cy="365125"/>
          </a:xfrm>
        </p:spPr>
        <p:txBody>
          <a:bodyPr/>
          <a:lstStyle/>
          <a:p>
            <a:fld id="{DD26710F-096F-40E8-B76B-EF69C67F41A1}" type="slidenum">
              <a:rPr lang="en-US" smtClean="0"/>
              <a:pPr/>
              <a:t>19</a:t>
            </a:fld>
            <a:endParaRPr lang="en-US" dirty="0"/>
          </a:p>
        </p:txBody>
      </p:sp>
      <p:sp>
        <p:nvSpPr>
          <p:cNvPr id="51" name="TextBox 50"/>
          <p:cNvSpPr txBox="1"/>
          <p:nvPr/>
        </p:nvSpPr>
        <p:spPr>
          <a:xfrm>
            <a:off x="7239000" y="5334000"/>
            <a:ext cx="1371600" cy="369332"/>
          </a:xfrm>
          <a:prstGeom prst="rect">
            <a:avLst/>
          </a:prstGeom>
          <a:noFill/>
        </p:spPr>
        <p:txBody>
          <a:bodyPr wrap="square" rtlCol="0">
            <a:spAutoFit/>
          </a:bodyPr>
          <a:lstStyle/>
          <a:p>
            <a:r>
              <a:rPr lang="en-US" dirty="0" smtClean="0"/>
              <a:t>PV = -77.92</a:t>
            </a:r>
            <a:endParaRPr lang="en-US" dirty="0"/>
          </a:p>
        </p:txBody>
      </p:sp>
      <p:sp>
        <p:nvSpPr>
          <p:cNvPr id="52" name="Rounded Rectangle 51"/>
          <p:cNvSpPr/>
          <p:nvPr/>
        </p:nvSpPr>
        <p:spPr>
          <a:xfrm>
            <a:off x="2590800" y="58674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219200" y="21336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09600" y="2590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609600" y="21336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09600" y="2590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295400" y="3048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19200" y="5334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1905000" y="5334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1219200" y="21336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609600" y="2590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09600" y="21336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219200" y="5334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219200" y="57912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1219200" y="57912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276600" y="3048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981200" y="4876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1295400" y="3048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1981200" y="4876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609600" y="25908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33400" y="3048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533400" y="3048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09600" y="21336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1905000" y="3048000"/>
            <a:ext cx="762000" cy="4572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1" nodeType="afterEffect">
                                  <p:stCondLst>
                                    <p:cond delay="100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grpId="1" nodeType="afterEffect">
                                  <p:stCondLst>
                                    <p:cond delay="1000"/>
                                  </p:stCondLst>
                                  <p:childTnLst>
                                    <p:set>
                                      <p:cBhvr>
                                        <p:cTn id="34" dur="1" fill="hold">
                                          <p:stCondLst>
                                            <p:cond delay="0"/>
                                          </p:stCondLst>
                                        </p:cTn>
                                        <p:tgtEl>
                                          <p:spTgt spid="5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grpId="1" nodeType="afterEffect">
                                  <p:stCondLst>
                                    <p:cond delay="1000"/>
                                  </p:stCondLst>
                                  <p:childTnLst>
                                    <p:set>
                                      <p:cBhvr>
                                        <p:cTn id="41" dur="1" fill="hold">
                                          <p:stCondLst>
                                            <p:cond delay="0"/>
                                          </p:stCondLst>
                                        </p:cTn>
                                        <p:tgtEl>
                                          <p:spTgt spid="5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childTnLst>
                          </p:cTn>
                        </p:par>
                        <p:par>
                          <p:cTn id="46" fill="hold">
                            <p:stCondLst>
                              <p:cond delay="0"/>
                            </p:stCondLst>
                            <p:childTnLst>
                              <p:par>
                                <p:cTn id="47" presetID="1" presetClass="exit" presetSubtype="0" fill="hold" grpId="1" nodeType="afterEffect">
                                  <p:stCondLst>
                                    <p:cond delay="1000"/>
                                  </p:stCondLst>
                                  <p:childTnLst>
                                    <p:set>
                                      <p:cBhvr>
                                        <p:cTn id="48" dur="1" fill="hold">
                                          <p:stCondLst>
                                            <p:cond delay="0"/>
                                          </p:stCondLst>
                                        </p:cTn>
                                        <p:tgtEl>
                                          <p:spTgt spid="5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par>
                          <p:cTn id="53" fill="hold">
                            <p:stCondLst>
                              <p:cond delay="0"/>
                            </p:stCondLst>
                            <p:childTnLst>
                              <p:par>
                                <p:cTn id="54" presetID="1" presetClass="exit" presetSubtype="0" fill="hold" grpId="1" nodeType="afterEffect">
                                  <p:stCondLst>
                                    <p:cond delay="1000"/>
                                  </p:stCondLst>
                                  <p:childTnLst>
                                    <p:set>
                                      <p:cBhvr>
                                        <p:cTn id="55" dur="1" fill="hold">
                                          <p:stCondLst>
                                            <p:cond delay="0"/>
                                          </p:stCondLst>
                                        </p:cTn>
                                        <p:tgtEl>
                                          <p:spTgt spid="5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1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par>
                          <p:cTn id="65" fill="hold">
                            <p:stCondLst>
                              <p:cond delay="0"/>
                            </p:stCondLst>
                            <p:childTnLst>
                              <p:par>
                                <p:cTn id="66" presetID="1" presetClass="exit" presetSubtype="0" fill="hold" grpId="1" nodeType="afterEffect">
                                  <p:stCondLst>
                                    <p:cond delay="1000"/>
                                  </p:stCondLst>
                                  <p:childTnLst>
                                    <p:set>
                                      <p:cBhvr>
                                        <p:cTn id="67" dur="1" fill="hold">
                                          <p:stCondLst>
                                            <p:cond delay="0"/>
                                          </p:stCondLst>
                                        </p:cTn>
                                        <p:tgtEl>
                                          <p:spTgt spid="5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childTnLst>
                                </p:cTn>
                              </p:par>
                            </p:childTnLst>
                          </p:cTn>
                        </p:par>
                        <p:par>
                          <p:cTn id="72" fill="hold">
                            <p:stCondLst>
                              <p:cond delay="0"/>
                            </p:stCondLst>
                            <p:childTnLst>
                              <p:par>
                                <p:cTn id="73" presetID="1" presetClass="exit" presetSubtype="0" fill="hold" grpId="1" nodeType="afterEffect">
                                  <p:stCondLst>
                                    <p:cond delay="1000"/>
                                  </p:stCondLst>
                                  <p:childTnLst>
                                    <p:set>
                                      <p:cBhvr>
                                        <p:cTn id="74" dur="1" fill="hold">
                                          <p:stCondLst>
                                            <p:cond delay="0"/>
                                          </p:stCondLst>
                                        </p:cTn>
                                        <p:tgtEl>
                                          <p:spTgt spid="5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par>
                          <p:cTn id="79" fill="hold">
                            <p:stCondLst>
                              <p:cond delay="0"/>
                            </p:stCondLst>
                            <p:childTnLst>
                              <p:par>
                                <p:cTn id="80" presetID="1" presetClass="exit" presetSubtype="0" fill="hold" grpId="1" nodeType="afterEffect">
                                  <p:stCondLst>
                                    <p:cond delay="1000"/>
                                  </p:stCondLst>
                                  <p:childTnLst>
                                    <p:set>
                                      <p:cBhvr>
                                        <p:cTn id="81" dur="1" fill="hold">
                                          <p:stCondLst>
                                            <p:cond delay="0"/>
                                          </p:stCondLst>
                                        </p:cTn>
                                        <p:tgtEl>
                                          <p:spTgt spid="5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9"/>
                                        </p:tgtEl>
                                        <p:attrNameLst>
                                          <p:attrName>style.visibility</p:attrName>
                                        </p:attrNameLst>
                                      </p:cBhvr>
                                      <p:to>
                                        <p:strVal val="visible"/>
                                      </p:to>
                                    </p:set>
                                  </p:childTnLst>
                                </p:cTn>
                              </p:par>
                            </p:childTnLst>
                          </p:cTn>
                        </p:par>
                        <p:par>
                          <p:cTn id="86" fill="hold">
                            <p:stCondLst>
                              <p:cond delay="0"/>
                            </p:stCondLst>
                            <p:childTnLst>
                              <p:par>
                                <p:cTn id="87" presetID="1" presetClass="exit" presetSubtype="0" fill="hold" grpId="1" nodeType="afterEffect">
                                  <p:stCondLst>
                                    <p:cond delay="1000"/>
                                  </p:stCondLst>
                                  <p:childTnLst>
                                    <p:set>
                                      <p:cBhvr>
                                        <p:cTn id="88" dur="1" fill="hold">
                                          <p:stCondLst>
                                            <p:cond delay="0"/>
                                          </p:stCondLst>
                                        </p:cTn>
                                        <p:tgtEl>
                                          <p:spTgt spid="59"/>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childTnLst>
                          </p:cTn>
                        </p:par>
                        <p:par>
                          <p:cTn id="93" fill="hold">
                            <p:stCondLst>
                              <p:cond delay="0"/>
                            </p:stCondLst>
                            <p:childTnLst>
                              <p:par>
                                <p:cTn id="94" presetID="1" presetClass="exit" presetSubtype="0" fill="hold" grpId="1" nodeType="afterEffect">
                                  <p:stCondLst>
                                    <p:cond delay="1000"/>
                                  </p:stCondLst>
                                  <p:childTnLst>
                                    <p:set>
                                      <p:cBhvr>
                                        <p:cTn id="95" dur="1" fill="hold">
                                          <p:stCondLst>
                                            <p:cond delay="0"/>
                                          </p:stCondLst>
                                        </p:cTn>
                                        <p:tgtEl>
                                          <p:spTgt spid="6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61"/>
                                        </p:tgtEl>
                                        <p:attrNameLst>
                                          <p:attrName>style.visibility</p:attrName>
                                        </p:attrNameLst>
                                      </p:cBhvr>
                                      <p:to>
                                        <p:strVal val="visible"/>
                                      </p:to>
                                    </p:set>
                                  </p:childTnLst>
                                </p:cTn>
                              </p:par>
                            </p:childTnLst>
                          </p:cTn>
                        </p:par>
                        <p:par>
                          <p:cTn id="100" fill="hold">
                            <p:stCondLst>
                              <p:cond delay="0"/>
                            </p:stCondLst>
                            <p:childTnLst>
                              <p:par>
                                <p:cTn id="101" presetID="1" presetClass="exit" presetSubtype="0" fill="hold" grpId="1" nodeType="afterEffect">
                                  <p:stCondLst>
                                    <p:cond delay="1000"/>
                                  </p:stCondLst>
                                  <p:childTnLst>
                                    <p:set>
                                      <p:cBhvr>
                                        <p:cTn id="102" dur="1" fill="hold">
                                          <p:stCondLst>
                                            <p:cond delay="0"/>
                                          </p:stCondLst>
                                        </p:cTn>
                                        <p:tgtEl>
                                          <p:spTgt spid="6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2"/>
                                        </p:tgtEl>
                                        <p:attrNameLst>
                                          <p:attrName>style.visibility</p:attrName>
                                        </p:attrNameLst>
                                      </p:cBhvr>
                                      <p:to>
                                        <p:strVal val="visible"/>
                                      </p:to>
                                    </p:set>
                                  </p:childTnLst>
                                </p:cTn>
                              </p:par>
                            </p:childTnLst>
                          </p:cTn>
                        </p:par>
                        <p:par>
                          <p:cTn id="107" fill="hold">
                            <p:stCondLst>
                              <p:cond delay="0"/>
                            </p:stCondLst>
                            <p:childTnLst>
                              <p:par>
                                <p:cTn id="108" presetID="1" presetClass="exit" presetSubtype="0" fill="hold" grpId="1" nodeType="afterEffect">
                                  <p:stCondLst>
                                    <p:cond delay="1000"/>
                                  </p:stCondLst>
                                  <p:childTnLst>
                                    <p:set>
                                      <p:cBhvr>
                                        <p:cTn id="109" dur="1" fill="hold">
                                          <p:stCondLst>
                                            <p:cond delay="0"/>
                                          </p:stCondLst>
                                        </p:cTn>
                                        <p:tgtEl>
                                          <p:spTgt spid="62"/>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wipe(left)">
                                      <p:cBhvr>
                                        <p:cTn id="114" dur="1000"/>
                                        <p:tgtEl>
                                          <p:spTgt spid="9"/>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childTnLst>
                          </p:cTn>
                        </p:par>
                        <p:par>
                          <p:cTn id="119" fill="hold">
                            <p:stCondLst>
                              <p:cond delay="0"/>
                            </p:stCondLst>
                            <p:childTnLst>
                              <p:par>
                                <p:cTn id="120" presetID="1" presetClass="exit" presetSubtype="0" fill="hold" grpId="1" nodeType="afterEffect">
                                  <p:stCondLst>
                                    <p:cond delay="1000"/>
                                  </p:stCondLst>
                                  <p:childTnLst>
                                    <p:set>
                                      <p:cBhvr>
                                        <p:cTn id="121" dur="1" fill="hold">
                                          <p:stCondLst>
                                            <p:cond delay="0"/>
                                          </p:stCondLst>
                                        </p:cTn>
                                        <p:tgtEl>
                                          <p:spTgt spid="63"/>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4"/>
                                        </p:tgtEl>
                                        <p:attrNameLst>
                                          <p:attrName>style.visibility</p:attrName>
                                        </p:attrNameLst>
                                      </p:cBhvr>
                                      <p:to>
                                        <p:strVal val="visible"/>
                                      </p:to>
                                    </p:set>
                                  </p:childTnLst>
                                </p:cTn>
                              </p:par>
                            </p:childTnLst>
                          </p:cTn>
                        </p:par>
                        <p:par>
                          <p:cTn id="126" fill="hold">
                            <p:stCondLst>
                              <p:cond delay="0"/>
                            </p:stCondLst>
                            <p:childTnLst>
                              <p:par>
                                <p:cTn id="127" presetID="1" presetClass="exit" presetSubtype="0" fill="hold" grpId="1" nodeType="afterEffect">
                                  <p:stCondLst>
                                    <p:cond delay="1000"/>
                                  </p:stCondLst>
                                  <p:childTnLst>
                                    <p:set>
                                      <p:cBhvr>
                                        <p:cTn id="128" dur="1" fill="hold">
                                          <p:stCondLst>
                                            <p:cond delay="0"/>
                                          </p:stCondLst>
                                        </p:cTn>
                                        <p:tgtEl>
                                          <p:spTgt spid="6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65"/>
                                        </p:tgtEl>
                                        <p:attrNameLst>
                                          <p:attrName>style.visibility</p:attrName>
                                        </p:attrNameLst>
                                      </p:cBhvr>
                                      <p:to>
                                        <p:strVal val="visible"/>
                                      </p:to>
                                    </p:set>
                                  </p:childTnLst>
                                </p:cTn>
                              </p:par>
                            </p:childTnLst>
                          </p:cTn>
                        </p:par>
                        <p:par>
                          <p:cTn id="133" fill="hold">
                            <p:stCondLst>
                              <p:cond delay="0"/>
                            </p:stCondLst>
                            <p:childTnLst>
                              <p:par>
                                <p:cTn id="134" presetID="1" presetClass="exit" presetSubtype="0" fill="hold" grpId="1" nodeType="afterEffect">
                                  <p:stCondLst>
                                    <p:cond delay="1000"/>
                                  </p:stCondLst>
                                  <p:childTnLst>
                                    <p:set>
                                      <p:cBhvr>
                                        <p:cTn id="135" dur="1" fill="hold">
                                          <p:stCondLst>
                                            <p:cond delay="0"/>
                                          </p:stCondLst>
                                        </p:cTn>
                                        <p:tgtEl>
                                          <p:spTgt spid="65"/>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66"/>
                                        </p:tgtEl>
                                        <p:attrNameLst>
                                          <p:attrName>style.visibility</p:attrName>
                                        </p:attrNameLst>
                                      </p:cBhvr>
                                      <p:to>
                                        <p:strVal val="visible"/>
                                      </p:to>
                                    </p:set>
                                  </p:childTnLst>
                                </p:cTn>
                              </p:par>
                            </p:childTnLst>
                          </p:cTn>
                        </p:par>
                        <p:par>
                          <p:cTn id="140" fill="hold">
                            <p:stCondLst>
                              <p:cond delay="0"/>
                            </p:stCondLst>
                            <p:childTnLst>
                              <p:par>
                                <p:cTn id="141" presetID="1" presetClass="exit" presetSubtype="0" fill="hold" grpId="1" nodeType="afterEffect">
                                  <p:stCondLst>
                                    <p:cond delay="1000"/>
                                  </p:stCondLst>
                                  <p:childTnLst>
                                    <p:set>
                                      <p:cBhvr>
                                        <p:cTn id="142" dur="1" fill="hold">
                                          <p:stCondLst>
                                            <p:cond delay="0"/>
                                          </p:stCondLst>
                                        </p:cTn>
                                        <p:tgtEl>
                                          <p:spTgt spid="6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67"/>
                                        </p:tgtEl>
                                        <p:attrNameLst>
                                          <p:attrName>style.visibility</p:attrName>
                                        </p:attrNameLst>
                                      </p:cBhvr>
                                      <p:to>
                                        <p:strVal val="visible"/>
                                      </p:to>
                                    </p:set>
                                  </p:childTnLst>
                                </p:cTn>
                              </p:par>
                            </p:childTnLst>
                          </p:cTn>
                        </p:par>
                        <p:par>
                          <p:cTn id="147" fill="hold">
                            <p:stCondLst>
                              <p:cond delay="0"/>
                            </p:stCondLst>
                            <p:childTnLst>
                              <p:par>
                                <p:cTn id="148" presetID="1" presetClass="exit" presetSubtype="0" fill="hold" grpId="1" nodeType="afterEffect">
                                  <p:stCondLst>
                                    <p:cond delay="1000"/>
                                  </p:stCondLst>
                                  <p:childTnLst>
                                    <p:set>
                                      <p:cBhvr>
                                        <p:cTn id="149" dur="1" fill="hold">
                                          <p:stCondLst>
                                            <p:cond delay="0"/>
                                          </p:stCondLst>
                                        </p:cTn>
                                        <p:tgtEl>
                                          <p:spTgt spid="67"/>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68"/>
                                        </p:tgtEl>
                                        <p:attrNameLst>
                                          <p:attrName>style.visibility</p:attrName>
                                        </p:attrNameLst>
                                      </p:cBhvr>
                                      <p:to>
                                        <p:strVal val="visible"/>
                                      </p:to>
                                    </p:set>
                                  </p:childTnLst>
                                </p:cTn>
                              </p:par>
                            </p:childTnLst>
                          </p:cTn>
                        </p:par>
                        <p:par>
                          <p:cTn id="154" fill="hold">
                            <p:stCondLst>
                              <p:cond delay="0"/>
                            </p:stCondLst>
                            <p:childTnLst>
                              <p:par>
                                <p:cTn id="155" presetID="1" presetClass="exit" presetSubtype="0" fill="hold" grpId="1" nodeType="afterEffect">
                                  <p:stCondLst>
                                    <p:cond delay="1000"/>
                                  </p:stCondLst>
                                  <p:childTnLst>
                                    <p:set>
                                      <p:cBhvr>
                                        <p:cTn id="156" dur="1" fill="hold">
                                          <p:stCondLst>
                                            <p:cond delay="0"/>
                                          </p:stCondLst>
                                        </p:cTn>
                                        <p:tgtEl>
                                          <p:spTgt spid="68"/>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9"/>
                                        </p:tgtEl>
                                        <p:attrNameLst>
                                          <p:attrName>style.visibility</p:attrName>
                                        </p:attrNameLst>
                                      </p:cBhvr>
                                      <p:to>
                                        <p:strVal val="visible"/>
                                      </p:to>
                                    </p:set>
                                  </p:childTnLst>
                                </p:cTn>
                              </p:par>
                            </p:childTnLst>
                          </p:cTn>
                        </p:par>
                        <p:par>
                          <p:cTn id="161" fill="hold">
                            <p:stCondLst>
                              <p:cond delay="0"/>
                            </p:stCondLst>
                            <p:childTnLst>
                              <p:par>
                                <p:cTn id="162" presetID="1" presetClass="exit" presetSubtype="0" fill="hold" grpId="1" nodeType="afterEffect">
                                  <p:stCondLst>
                                    <p:cond delay="1000"/>
                                  </p:stCondLst>
                                  <p:childTnLst>
                                    <p:set>
                                      <p:cBhvr>
                                        <p:cTn id="163" dur="1" fill="hold">
                                          <p:stCondLst>
                                            <p:cond delay="0"/>
                                          </p:stCondLst>
                                        </p:cTn>
                                        <p:tgtEl>
                                          <p:spTgt spid="69"/>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70"/>
                                        </p:tgtEl>
                                        <p:attrNameLst>
                                          <p:attrName>style.visibility</p:attrName>
                                        </p:attrNameLst>
                                      </p:cBhvr>
                                      <p:to>
                                        <p:strVal val="visible"/>
                                      </p:to>
                                    </p:set>
                                  </p:childTnLst>
                                </p:cTn>
                              </p:par>
                            </p:childTnLst>
                          </p:cTn>
                        </p:par>
                        <p:par>
                          <p:cTn id="168" fill="hold">
                            <p:stCondLst>
                              <p:cond delay="0"/>
                            </p:stCondLst>
                            <p:childTnLst>
                              <p:par>
                                <p:cTn id="169" presetID="1" presetClass="exit" presetSubtype="0" fill="hold" grpId="1" nodeType="afterEffect">
                                  <p:stCondLst>
                                    <p:cond delay="1000"/>
                                  </p:stCondLst>
                                  <p:childTnLst>
                                    <p:set>
                                      <p:cBhvr>
                                        <p:cTn id="170" dur="1" fill="hold">
                                          <p:stCondLst>
                                            <p:cond delay="0"/>
                                          </p:stCondLst>
                                        </p:cTn>
                                        <p:tgtEl>
                                          <p:spTgt spid="70"/>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71"/>
                                        </p:tgtEl>
                                        <p:attrNameLst>
                                          <p:attrName>style.visibility</p:attrName>
                                        </p:attrNameLst>
                                      </p:cBhvr>
                                      <p:to>
                                        <p:strVal val="visible"/>
                                      </p:to>
                                    </p:set>
                                  </p:childTnLst>
                                </p:cTn>
                              </p:par>
                            </p:childTnLst>
                          </p:cTn>
                        </p:par>
                        <p:par>
                          <p:cTn id="175" fill="hold">
                            <p:stCondLst>
                              <p:cond delay="0"/>
                            </p:stCondLst>
                            <p:childTnLst>
                              <p:par>
                                <p:cTn id="176" presetID="1" presetClass="exit" presetSubtype="0" fill="hold" grpId="1" nodeType="afterEffect">
                                  <p:stCondLst>
                                    <p:cond delay="1000"/>
                                  </p:stCondLst>
                                  <p:childTnLst>
                                    <p:set>
                                      <p:cBhvr>
                                        <p:cTn id="177" dur="1" fill="hold">
                                          <p:stCondLst>
                                            <p:cond delay="0"/>
                                          </p:stCondLst>
                                        </p:cTn>
                                        <p:tgtEl>
                                          <p:spTgt spid="71"/>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72"/>
                                        </p:tgtEl>
                                        <p:attrNameLst>
                                          <p:attrName>style.visibility</p:attrName>
                                        </p:attrNameLst>
                                      </p:cBhvr>
                                      <p:to>
                                        <p:strVal val="visible"/>
                                      </p:to>
                                    </p:set>
                                  </p:childTnLst>
                                </p:cTn>
                              </p:par>
                            </p:childTnLst>
                          </p:cTn>
                        </p:par>
                        <p:par>
                          <p:cTn id="182" fill="hold">
                            <p:stCondLst>
                              <p:cond delay="0"/>
                            </p:stCondLst>
                            <p:childTnLst>
                              <p:par>
                                <p:cTn id="183" presetID="1" presetClass="exit" presetSubtype="0" fill="hold" grpId="1" nodeType="afterEffect">
                                  <p:stCondLst>
                                    <p:cond delay="1000"/>
                                  </p:stCondLst>
                                  <p:childTnLst>
                                    <p:set>
                                      <p:cBhvr>
                                        <p:cTn id="184" dur="1" fill="hold">
                                          <p:stCondLst>
                                            <p:cond delay="0"/>
                                          </p:stCondLst>
                                        </p:cTn>
                                        <p:tgtEl>
                                          <p:spTgt spid="72"/>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73"/>
                                        </p:tgtEl>
                                        <p:attrNameLst>
                                          <p:attrName>style.visibility</p:attrName>
                                        </p:attrNameLst>
                                      </p:cBhvr>
                                      <p:to>
                                        <p:strVal val="visible"/>
                                      </p:to>
                                    </p:set>
                                  </p:childTnLst>
                                </p:cTn>
                              </p:par>
                            </p:childTnLst>
                          </p:cTn>
                        </p:par>
                        <p:par>
                          <p:cTn id="189" fill="hold">
                            <p:stCondLst>
                              <p:cond delay="0"/>
                            </p:stCondLst>
                            <p:childTnLst>
                              <p:par>
                                <p:cTn id="190" presetID="1" presetClass="exit" presetSubtype="0" fill="hold" grpId="1" nodeType="afterEffect">
                                  <p:stCondLst>
                                    <p:cond delay="1000"/>
                                  </p:stCondLst>
                                  <p:childTnLst>
                                    <p:set>
                                      <p:cBhvr>
                                        <p:cTn id="191" dur="1" fill="hold">
                                          <p:stCondLst>
                                            <p:cond delay="0"/>
                                          </p:stCondLst>
                                        </p:cTn>
                                        <p:tgtEl>
                                          <p:spTgt spid="73"/>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74"/>
                                        </p:tgtEl>
                                        <p:attrNameLst>
                                          <p:attrName>style.visibility</p:attrName>
                                        </p:attrNameLst>
                                      </p:cBhvr>
                                      <p:to>
                                        <p:strVal val="visible"/>
                                      </p:to>
                                    </p:set>
                                  </p:childTnLst>
                                </p:cTn>
                              </p:par>
                            </p:childTnLst>
                          </p:cTn>
                        </p:par>
                        <p:par>
                          <p:cTn id="196" fill="hold">
                            <p:stCondLst>
                              <p:cond delay="0"/>
                            </p:stCondLst>
                            <p:childTnLst>
                              <p:par>
                                <p:cTn id="197" presetID="1" presetClass="exit" presetSubtype="0" fill="hold" grpId="1" nodeType="afterEffect">
                                  <p:stCondLst>
                                    <p:cond delay="1000"/>
                                  </p:stCondLst>
                                  <p:childTnLst>
                                    <p:set>
                                      <p:cBhvr>
                                        <p:cTn id="198" dur="1" fill="hold">
                                          <p:stCondLst>
                                            <p:cond delay="0"/>
                                          </p:stCondLst>
                                        </p:cTn>
                                        <p:tgtEl>
                                          <p:spTgt spid="74"/>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4" grpId="0" animBg="1"/>
      <p:bldP spid="24" grpId="1" animBg="1"/>
      <p:bldP spid="36" grpId="0"/>
      <p:bldP spid="37" grpId="0"/>
      <p:bldP spid="51" grpId="0"/>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US" dirty="0" smtClean="0"/>
              <a:t>Clint Smith</a:t>
            </a:r>
            <a:endParaRPr lang="en-US" dirty="0"/>
          </a:p>
        </p:txBody>
      </p:sp>
      <p:sp>
        <p:nvSpPr>
          <p:cNvPr id="3" name="Content Placeholder 2"/>
          <p:cNvSpPr>
            <a:spLocks noGrp="1"/>
          </p:cNvSpPr>
          <p:nvPr>
            <p:ph idx="1"/>
          </p:nvPr>
        </p:nvSpPr>
        <p:spPr>
          <a:xfrm>
            <a:off x="457200" y="1295400"/>
            <a:ext cx="5943600" cy="5029200"/>
          </a:xfrm>
        </p:spPr>
        <p:txBody>
          <a:bodyPr>
            <a:normAutofit lnSpcReduction="10000"/>
          </a:bodyPr>
          <a:lstStyle/>
          <a:p>
            <a:r>
              <a:rPr lang="en-US" sz="2600" dirty="0" smtClean="0"/>
              <a:t>CPCU designee since 2012</a:t>
            </a:r>
          </a:p>
          <a:p>
            <a:r>
              <a:rPr lang="en-US" sz="2600" dirty="0" smtClean="0"/>
              <a:t>Central MO CPCU 2012 Excellence Award Winner</a:t>
            </a:r>
          </a:p>
          <a:p>
            <a:r>
              <a:rPr lang="en-US" sz="2600" dirty="0" smtClean="0"/>
              <a:t>Served on Website and I-Day Committees</a:t>
            </a:r>
          </a:p>
          <a:p>
            <a:r>
              <a:rPr lang="en-US" sz="2600" dirty="0" smtClean="0"/>
              <a:t>Reinsurance Underwriter for Shelter Re from 2007 – 2012</a:t>
            </a:r>
          </a:p>
          <a:p>
            <a:r>
              <a:rPr lang="en-US" sz="2600" dirty="0" smtClean="0"/>
              <a:t>Associate in Reinsurance (ARe) designee since 2009</a:t>
            </a:r>
          </a:p>
          <a:p>
            <a:r>
              <a:rPr lang="en-US" sz="2600" dirty="0" smtClean="0"/>
              <a:t>Bachelors of Science degree in Personal Financial Planning from the University of Missouri – Columbia</a:t>
            </a:r>
          </a:p>
        </p:txBody>
      </p:sp>
      <p:sp>
        <p:nvSpPr>
          <p:cNvPr id="4" name="Slide Number Placeholder 3"/>
          <p:cNvSpPr>
            <a:spLocks noGrp="1"/>
          </p:cNvSpPr>
          <p:nvPr>
            <p:ph type="sldNum" sz="quarter" idx="12"/>
          </p:nvPr>
        </p:nvSpPr>
        <p:spPr/>
        <p:txBody>
          <a:bodyPr/>
          <a:lstStyle/>
          <a:p>
            <a:fld id="{DD26710F-096F-40E8-B76B-EF69C67F41A1}" type="slidenum">
              <a:rPr lang="en-US" smtClean="0"/>
              <a:pPr/>
              <a:t>2</a:t>
            </a:fld>
            <a:endParaRPr lang="en-US"/>
          </a:p>
        </p:txBody>
      </p:sp>
      <p:pic>
        <p:nvPicPr>
          <p:cNvPr id="5" name="Picture 4" descr="Smith_Clint.jpg"/>
          <p:cNvPicPr>
            <a:picLocks noChangeAspect="1"/>
          </p:cNvPicPr>
          <p:nvPr/>
        </p:nvPicPr>
        <p:blipFill>
          <a:blip r:embed="rId3" cstate="print"/>
          <a:stretch>
            <a:fillRect/>
          </a:stretch>
        </p:blipFill>
        <p:spPr>
          <a:xfrm>
            <a:off x="6172200" y="304800"/>
            <a:ext cx="2133600" cy="2755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HP 10bii Front.jpg"/>
          <p:cNvPicPr>
            <a:picLocks noChangeAspect="1"/>
          </p:cNvPicPr>
          <p:nvPr/>
        </p:nvPicPr>
        <p:blipFill>
          <a:blip r:embed="rId3" cstate="print"/>
          <a:stretch>
            <a:fillRect/>
          </a:stretch>
        </p:blipFill>
        <p:spPr>
          <a:xfrm>
            <a:off x="-304800" y="1143000"/>
            <a:ext cx="5638800" cy="5638800"/>
          </a:xfrm>
          <a:prstGeom prst="rect">
            <a:avLst/>
          </a:prstGeom>
        </p:spPr>
      </p:pic>
      <p:sp>
        <p:nvSpPr>
          <p:cNvPr id="5"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6"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PV (Monthly Compounding) using the HP 10bII</a:t>
            </a:r>
          </a:p>
          <a:p>
            <a:pPr>
              <a:buNone/>
            </a:pPr>
            <a:endParaRPr lang="en-US" dirty="0" smtClean="0"/>
          </a:p>
        </p:txBody>
      </p:sp>
      <p:sp>
        <p:nvSpPr>
          <p:cNvPr id="8" name="TextBox 7"/>
          <p:cNvSpPr txBox="1"/>
          <p:nvPr/>
        </p:nvSpPr>
        <p:spPr>
          <a:xfrm>
            <a:off x="4953000" y="2971800"/>
            <a:ext cx="3962400" cy="646331"/>
          </a:xfrm>
          <a:prstGeom prst="rect">
            <a:avLst/>
          </a:prstGeom>
          <a:noFill/>
        </p:spPr>
        <p:txBody>
          <a:bodyPr wrap="square" rtlCol="0">
            <a:spAutoFit/>
          </a:bodyPr>
          <a:lstStyle/>
          <a:p>
            <a:r>
              <a:rPr lang="en-US" dirty="0" smtClean="0"/>
              <a:t>Step 1: Reset the calculator</a:t>
            </a:r>
          </a:p>
          <a:p>
            <a:pPr>
              <a:buFont typeface="Arial" pitchFamily="34" charset="0"/>
              <a:buChar char="•"/>
            </a:pPr>
            <a:r>
              <a:rPr lang="en-US" dirty="0" smtClean="0"/>
              <a:t>  Orange, C (C All), C</a:t>
            </a:r>
            <a:endParaRPr lang="en-US" dirty="0"/>
          </a:p>
        </p:txBody>
      </p:sp>
      <p:sp>
        <p:nvSpPr>
          <p:cNvPr id="9" name="TextBox 8"/>
          <p:cNvSpPr txBox="1"/>
          <p:nvPr/>
        </p:nvSpPr>
        <p:spPr>
          <a:xfrm>
            <a:off x="4953000" y="4724400"/>
            <a:ext cx="3962400" cy="1477328"/>
          </a:xfrm>
          <a:prstGeom prst="rect">
            <a:avLst/>
          </a:prstGeom>
          <a:noFill/>
        </p:spPr>
        <p:txBody>
          <a:bodyPr wrap="square" rtlCol="0">
            <a:spAutoFit/>
          </a:bodyPr>
          <a:lstStyle/>
          <a:p>
            <a:r>
              <a:rPr lang="en-US" dirty="0" smtClean="0"/>
              <a:t>Step 3: Enter your TVM Variables</a:t>
            </a:r>
          </a:p>
          <a:p>
            <a:pPr>
              <a:buFont typeface="Arial" pitchFamily="34" charset="0"/>
              <a:buChar char="•"/>
            </a:pPr>
            <a:r>
              <a:rPr lang="en-US" dirty="0" smtClean="0"/>
              <a:t>  100, FV</a:t>
            </a:r>
          </a:p>
          <a:p>
            <a:pPr>
              <a:buFont typeface="Arial" pitchFamily="34" charset="0"/>
              <a:buChar char="•"/>
            </a:pPr>
            <a:r>
              <a:rPr lang="en-US" dirty="0" smtClean="0"/>
              <a:t>  5, I/YR</a:t>
            </a:r>
          </a:p>
          <a:p>
            <a:pPr>
              <a:buFont typeface="Arial" pitchFamily="34" charset="0"/>
              <a:buChar char="•"/>
            </a:pPr>
            <a:r>
              <a:rPr lang="en-US" dirty="0" smtClean="0"/>
              <a:t>  5, Orange, N (xP/YR), N</a:t>
            </a:r>
          </a:p>
          <a:p>
            <a:pPr>
              <a:buFont typeface="Arial" pitchFamily="34" charset="0"/>
              <a:buChar char="•"/>
            </a:pPr>
            <a:r>
              <a:rPr lang="en-US" dirty="0" smtClean="0"/>
              <a:t>  PV</a:t>
            </a:r>
            <a:endParaRPr lang="en-US" dirty="0"/>
          </a:p>
        </p:txBody>
      </p:sp>
      <p:sp>
        <p:nvSpPr>
          <p:cNvPr id="10" name="TextBox 9"/>
          <p:cNvSpPr txBox="1"/>
          <p:nvPr/>
        </p:nvSpPr>
        <p:spPr>
          <a:xfrm>
            <a:off x="4953000" y="3810000"/>
            <a:ext cx="3962400" cy="646331"/>
          </a:xfrm>
          <a:prstGeom prst="rect">
            <a:avLst/>
          </a:prstGeom>
          <a:noFill/>
        </p:spPr>
        <p:txBody>
          <a:bodyPr wrap="square" rtlCol="0">
            <a:spAutoFit/>
          </a:bodyPr>
          <a:lstStyle/>
          <a:p>
            <a:r>
              <a:rPr lang="en-US" dirty="0" smtClean="0"/>
              <a:t>Step 2: Set P/Y to 12</a:t>
            </a:r>
          </a:p>
          <a:p>
            <a:pPr>
              <a:buFont typeface="Arial" pitchFamily="34" charset="0"/>
              <a:buChar char="•"/>
            </a:pPr>
            <a:r>
              <a:rPr lang="en-US" dirty="0" smtClean="0"/>
              <a:t>  12, Orange, PMT (P/YR), C</a:t>
            </a:r>
          </a:p>
        </p:txBody>
      </p:sp>
      <p:sp>
        <p:nvSpPr>
          <p:cNvPr id="37" name="Rounded Rectangle 36"/>
          <p:cNvSpPr/>
          <p:nvPr/>
        </p:nvSpPr>
        <p:spPr>
          <a:xfrm>
            <a:off x="1295400" y="50292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800600" y="1371600"/>
            <a:ext cx="2819400" cy="1246495"/>
          </a:xfrm>
          <a:prstGeom prst="rect">
            <a:avLst/>
          </a:prstGeom>
          <a:noFill/>
        </p:spPr>
        <p:txBody>
          <a:bodyPr wrap="square" rtlCol="0">
            <a:spAutoFit/>
          </a:bodyPr>
          <a:lstStyle/>
          <a:p>
            <a:r>
              <a:rPr lang="en-US" sz="1500" dirty="0" smtClean="0"/>
              <a:t>Example – If I give you $100 five years from now, how much is it worth today, assuming 5% interest per year and monthly compounding?</a:t>
            </a:r>
            <a:endParaRPr lang="en-US" sz="1500" dirty="0"/>
          </a:p>
        </p:txBody>
      </p:sp>
      <p:sp>
        <p:nvSpPr>
          <p:cNvPr id="29" name="TextBox 28"/>
          <p:cNvSpPr txBox="1"/>
          <p:nvPr/>
        </p:nvSpPr>
        <p:spPr>
          <a:xfrm>
            <a:off x="7772400" y="1371600"/>
            <a:ext cx="1066800" cy="1477328"/>
          </a:xfrm>
          <a:prstGeom prst="rect">
            <a:avLst/>
          </a:prstGeom>
          <a:noFill/>
        </p:spPr>
        <p:txBody>
          <a:bodyPr wrap="square" rtlCol="0">
            <a:spAutoFit/>
          </a:bodyPr>
          <a:lstStyle/>
          <a:p>
            <a:r>
              <a:rPr lang="en-US" dirty="0" smtClean="0"/>
              <a:t>FV = 100</a:t>
            </a:r>
          </a:p>
          <a:p>
            <a:r>
              <a:rPr lang="en-US" dirty="0" smtClean="0"/>
              <a:t>I/YR = 5%</a:t>
            </a:r>
          </a:p>
          <a:p>
            <a:r>
              <a:rPr lang="en-US" dirty="0" smtClean="0"/>
              <a:t>N = 5</a:t>
            </a:r>
          </a:p>
          <a:p>
            <a:r>
              <a:rPr lang="en-US" dirty="0" smtClean="0"/>
              <a:t>P/YR = 12</a:t>
            </a:r>
          </a:p>
          <a:p>
            <a:r>
              <a:rPr lang="en-US" dirty="0" smtClean="0"/>
              <a:t>PV = ?</a:t>
            </a:r>
            <a:endParaRPr lang="en-US" dirty="0"/>
          </a:p>
        </p:txBody>
      </p:sp>
      <p:sp>
        <p:nvSpPr>
          <p:cNvPr id="30" name="Slide Number Placeholder 27"/>
          <p:cNvSpPr>
            <a:spLocks noGrp="1"/>
          </p:cNvSpPr>
          <p:nvPr>
            <p:ph type="sldNum" sz="quarter" idx="12"/>
          </p:nvPr>
        </p:nvSpPr>
        <p:spPr>
          <a:xfrm>
            <a:off x="6553200" y="6356350"/>
            <a:ext cx="2133600" cy="365125"/>
          </a:xfrm>
        </p:spPr>
        <p:txBody>
          <a:bodyPr/>
          <a:lstStyle/>
          <a:p>
            <a:fld id="{DD26710F-096F-40E8-B76B-EF69C67F41A1}" type="slidenum">
              <a:rPr lang="en-US" smtClean="0"/>
              <a:pPr/>
              <a:t>20</a:t>
            </a:fld>
            <a:endParaRPr lang="en-US" dirty="0"/>
          </a:p>
        </p:txBody>
      </p:sp>
      <p:sp>
        <p:nvSpPr>
          <p:cNvPr id="31" name="TextBox 30"/>
          <p:cNvSpPr txBox="1"/>
          <p:nvPr/>
        </p:nvSpPr>
        <p:spPr>
          <a:xfrm>
            <a:off x="5867400" y="6096000"/>
            <a:ext cx="1371600" cy="369332"/>
          </a:xfrm>
          <a:prstGeom prst="rect">
            <a:avLst/>
          </a:prstGeom>
          <a:noFill/>
        </p:spPr>
        <p:txBody>
          <a:bodyPr wrap="square" rtlCol="0">
            <a:spAutoFit/>
          </a:bodyPr>
          <a:lstStyle/>
          <a:p>
            <a:r>
              <a:rPr lang="en-US" dirty="0" smtClean="0"/>
              <a:t>PV = -77.92</a:t>
            </a:r>
            <a:endParaRPr lang="en-US" dirty="0"/>
          </a:p>
        </p:txBody>
      </p:sp>
      <p:sp>
        <p:nvSpPr>
          <p:cNvPr id="34" name="Rounded Rectangle 33"/>
          <p:cNvSpPr/>
          <p:nvPr/>
        </p:nvSpPr>
        <p:spPr>
          <a:xfrm>
            <a:off x="1295400" y="5486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295400" y="5486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1752600" y="55626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2209800" y="55626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1295400" y="50292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2743200" y="2819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295400" y="5486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1752600" y="55626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1752600" y="60198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752600" y="60198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200400" y="2819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2286000" y="5105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752600" y="2819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2286000" y="5105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1295400" y="50292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295400" y="2819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1295400" y="2819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209800" y="2819400"/>
            <a:ext cx="533400" cy="304800"/>
          </a:xfrm>
          <a:prstGeom prst="roundRect">
            <a:avLst/>
          </a:prstGeom>
          <a:solidFill>
            <a:srgbClr val="FFFF00">
              <a:alpha val="70000"/>
            </a:srgbClr>
          </a:solidFill>
          <a:ln>
            <a:solidFill>
              <a:srgbClr val="FFFF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1" nodeType="afterEffect">
                                  <p:stCondLst>
                                    <p:cond delay="1000"/>
                                  </p:stCondLst>
                                  <p:childTnLst>
                                    <p:set>
                                      <p:cBhvr>
                                        <p:cTn id="27" dur="1" fill="hold">
                                          <p:stCondLst>
                                            <p:cond delay="0"/>
                                          </p:stCondLst>
                                        </p:cTn>
                                        <p:tgtEl>
                                          <p:spTgt spid="3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grpId="1" nodeType="afterEffect">
                                  <p:stCondLst>
                                    <p:cond delay="1000"/>
                                  </p:stCondLst>
                                  <p:childTnLst>
                                    <p:set>
                                      <p:cBhvr>
                                        <p:cTn id="34" dur="1" fill="hold">
                                          <p:stCondLst>
                                            <p:cond delay="0"/>
                                          </p:stCondLst>
                                        </p:cTn>
                                        <p:tgtEl>
                                          <p:spTgt spid="3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grpId="1" nodeType="afterEffect">
                                  <p:stCondLst>
                                    <p:cond delay="1000"/>
                                  </p:stCondLst>
                                  <p:childTnLst>
                                    <p:set>
                                      <p:cBhvr>
                                        <p:cTn id="41" dur="1" fill="hold">
                                          <p:stCondLst>
                                            <p:cond delay="0"/>
                                          </p:stCondLst>
                                        </p:cTn>
                                        <p:tgtEl>
                                          <p:spTgt spid="3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0"/>
                            </p:stCondLst>
                            <p:childTnLst>
                              <p:par>
                                <p:cTn id="52" presetID="1" presetClass="exit" presetSubtype="0" fill="hold" grpId="1" nodeType="afterEffect">
                                  <p:stCondLst>
                                    <p:cond delay="1000"/>
                                  </p:stCondLst>
                                  <p:childTnLst>
                                    <p:set>
                                      <p:cBhvr>
                                        <p:cTn id="53" dur="1" fill="hold">
                                          <p:stCondLst>
                                            <p:cond delay="0"/>
                                          </p:stCondLst>
                                        </p:cTn>
                                        <p:tgtEl>
                                          <p:spTgt spid="5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childTnLst>
                                </p:cTn>
                              </p:par>
                            </p:childTnLst>
                          </p:cTn>
                        </p:par>
                        <p:par>
                          <p:cTn id="58" fill="hold">
                            <p:stCondLst>
                              <p:cond delay="0"/>
                            </p:stCondLst>
                            <p:childTnLst>
                              <p:par>
                                <p:cTn id="59" presetID="1" presetClass="exit" presetSubtype="0" fill="hold" grpId="1" nodeType="afterEffect">
                                  <p:stCondLst>
                                    <p:cond delay="1000"/>
                                  </p:stCondLst>
                                  <p:childTnLst>
                                    <p:set>
                                      <p:cBhvr>
                                        <p:cTn id="60" dur="1" fill="hold">
                                          <p:stCondLst>
                                            <p:cond delay="0"/>
                                          </p:stCondLst>
                                        </p:cTn>
                                        <p:tgtEl>
                                          <p:spTgt spid="5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par>
                          <p:cTn id="65" fill="hold">
                            <p:stCondLst>
                              <p:cond delay="0"/>
                            </p:stCondLst>
                            <p:childTnLst>
                              <p:par>
                                <p:cTn id="66" presetID="1" presetClass="exit" presetSubtype="0" fill="hold" grpId="1" nodeType="afterEffect">
                                  <p:stCondLst>
                                    <p:cond delay="1000"/>
                                  </p:stCondLst>
                                  <p:childTnLst>
                                    <p:set>
                                      <p:cBhvr>
                                        <p:cTn id="67" dur="1" fill="hold">
                                          <p:stCondLst>
                                            <p:cond delay="0"/>
                                          </p:stCondLst>
                                        </p:cTn>
                                        <p:tgtEl>
                                          <p:spTgt spid="5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childTnLst>
                                </p:cTn>
                              </p:par>
                            </p:childTnLst>
                          </p:cTn>
                        </p:par>
                        <p:par>
                          <p:cTn id="72" fill="hold">
                            <p:stCondLst>
                              <p:cond delay="0"/>
                            </p:stCondLst>
                            <p:childTnLst>
                              <p:par>
                                <p:cTn id="73" presetID="1" presetClass="exit" presetSubtype="0" fill="hold" grpId="1" nodeType="afterEffect">
                                  <p:stCondLst>
                                    <p:cond delay="1000"/>
                                  </p:stCondLst>
                                  <p:childTnLst>
                                    <p:set>
                                      <p:cBhvr>
                                        <p:cTn id="74" dur="1" fill="hold">
                                          <p:stCondLst>
                                            <p:cond delay="0"/>
                                          </p:stCondLst>
                                        </p:cTn>
                                        <p:tgtEl>
                                          <p:spTgt spid="5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par>
                          <p:cTn id="79" fill="hold">
                            <p:stCondLst>
                              <p:cond delay="0"/>
                            </p:stCondLst>
                            <p:childTnLst>
                              <p:par>
                                <p:cTn id="80" presetID="1" presetClass="exit" presetSubtype="0" fill="hold" grpId="1" nodeType="afterEffect">
                                  <p:stCondLst>
                                    <p:cond delay="1000"/>
                                  </p:stCondLst>
                                  <p:childTnLst>
                                    <p:set>
                                      <p:cBhvr>
                                        <p:cTn id="81" dur="1" fill="hold">
                                          <p:stCondLst>
                                            <p:cond delay="0"/>
                                          </p:stCondLst>
                                        </p:cTn>
                                        <p:tgtEl>
                                          <p:spTgt spid="5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wipe(left)">
                                      <p:cBhvr>
                                        <p:cTn id="86" dur="10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childTnLst>
                          </p:cTn>
                        </p:par>
                        <p:par>
                          <p:cTn id="91" fill="hold">
                            <p:stCondLst>
                              <p:cond delay="0"/>
                            </p:stCondLst>
                            <p:childTnLst>
                              <p:par>
                                <p:cTn id="92" presetID="1" presetClass="exit" presetSubtype="0" fill="hold" grpId="1" nodeType="afterEffect">
                                  <p:stCondLst>
                                    <p:cond delay="1000"/>
                                  </p:stCondLst>
                                  <p:childTnLst>
                                    <p:set>
                                      <p:cBhvr>
                                        <p:cTn id="93" dur="1" fill="hold">
                                          <p:stCondLst>
                                            <p:cond delay="0"/>
                                          </p:stCondLst>
                                        </p:cTn>
                                        <p:tgtEl>
                                          <p:spTgt spid="5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0"/>
                                        </p:tgtEl>
                                        <p:attrNameLst>
                                          <p:attrName>style.visibility</p:attrName>
                                        </p:attrNameLst>
                                      </p:cBhvr>
                                      <p:to>
                                        <p:strVal val="visible"/>
                                      </p:to>
                                    </p:set>
                                  </p:childTnLst>
                                </p:cTn>
                              </p:par>
                            </p:childTnLst>
                          </p:cTn>
                        </p:par>
                        <p:par>
                          <p:cTn id="98" fill="hold">
                            <p:stCondLst>
                              <p:cond delay="0"/>
                            </p:stCondLst>
                            <p:childTnLst>
                              <p:par>
                                <p:cTn id="99" presetID="1" presetClass="exit" presetSubtype="0" fill="hold" grpId="1" nodeType="afterEffect">
                                  <p:stCondLst>
                                    <p:cond delay="1000"/>
                                  </p:stCondLst>
                                  <p:childTnLst>
                                    <p:set>
                                      <p:cBhvr>
                                        <p:cTn id="100" dur="1" fill="hold">
                                          <p:stCondLst>
                                            <p:cond delay="0"/>
                                          </p:stCondLst>
                                        </p:cTn>
                                        <p:tgtEl>
                                          <p:spTgt spid="60"/>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1"/>
                                        </p:tgtEl>
                                        <p:attrNameLst>
                                          <p:attrName>style.visibility</p:attrName>
                                        </p:attrNameLst>
                                      </p:cBhvr>
                                      <p:to>
                                        <p:strVal val="visible"/>
                                      </p:to>
                                    </p:set>
                                  </p:childTnLst>
                                </p:cTn>
                              </p:par>
                            </p:childTnLst>
                          </p:cTn>
                        </p:par>
                        <p:par>
                          <p:cTn id="105" fill="hold">
                            <p:stCondLst>
                              <p:cond delay="0"/>
                            </p:stCondLst>
                            <p:childTnLst>
                              <p:par>
                                <p:cTn id="106" presetID="1" presetClass="exit" presetSubtype="0" fill="hold" grpId="1" nodeType="afterEffect">
                                  <p:stCondLst>
                                    <p:cond delay="1000"/>
                                  </p:stCondLst>
                                  <p:childTnLst>
                                    <p:set>
                                      <p:cBhvr>
                                        <p:cTn id="107" dur="1" fill="hold">
                                          <p:stCondLst>
                                            <p:cond delay="0"/>
                                          </p:stCondLst>
                                        </p:cTn>
                                        <p:tgtEl>
                                          <p:spTgt spid="6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62"/>
                                        </p:tgtEl>
                                        <p:attrNameLst>
                                          <p:attrName>style.visibility</p:attrName>
                                        </p:attrNameLst>
                                      </p:cBhvr>
                                      <p:to>
                                        <p:strVal val="visible"/>
                                      </p:to>
                                    </p:set>
                                  </p:childTnLst>
                                </p:cTn>
                              </p:par>
                            </p:childTnLst>
                          </p:cTn>
                        </p:par>
                        <p:par>
                          <p:cTn id="112" fill="hold">
                            <p:stCondLst>
                              <p:cond delay="0"/>
                            </p:stCondLst>
                            <p:childTnLst>
                              <p:par>
                                <p:cTn id="113" presetID="1" presetClass="exit" presetSubtype="0" fill="hold" grpId="1" nodeType="afterEffect">
                                  <p:stCondLst>
                                    <p:cond delay="1000"/>
                                  </p:stCondLst>
                                  <p:childTnLst>
                                    <p:set>
                                      <p:cBhvr>
                                        <p:cTn id="114" dur="1" fill="hold">
                                          <p:stCondLst>
                                            <p:cond delay="0"/>
                                          </p:stCondLst>
                                        </p:cTn>
                                        <p:tgtEl>
                                          <p:spTgt spid="6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childTnLst>
                          </p:cTn>
                        </p:par>
                        <p:par>
                          <p:cTn id="119" fill="hold">
                            <p:stCondLst>
                              <p:cond delay="0"/>
                            </p:stCondLst>
                            <p:childTnLst>
                              <p:par>
                                <p:cTn id="120" presetID="1" presetClass="exit" presetSubtype="0" fill="hold" grpId="1" nodeType="afterEffect">
                                  <p:stCondLst>
                                    <p:cond delay="1000"/>
                                  </p:stCondLst>
                                  <p:childTnLst>
                                    <p:set>
                                      <p:cBhvr>
                                        <p:cTn id="121" dur="1" fill="hold">
                                          <p:stCondLst>
                                            <p:cond delay="0"/>
                                          </p:stCondLst>
                                        </p:cTn>
                                        <p:tgtEl>
                                          <p:spTgt spid="63"/>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4"/>
                                        </p:tgtEl>
                                        <p:attrNameLst>
                                          <p:attrName>style.visibility</p:attrName>
                                        </p:attrNameLst>
                                      </p:cBhvr>
                                      <p:to>
                                        <p:strVal val="visible"/>
                                      </p:to>
                                    </p:set>
                                  </p:childTnLst>
                                </p:cTn>
                              </p:par>
                            </p:childTnLst>
                          </p:cTn>
                        </p:par>
                        <p:par>
                          <p:cTn id="126" fill="hold">
                            <p:stCondLst>
                              <p:cond delay="0"/>
                            </p:stCondLst>
                            <p:childTnLst>
                              <p:par>
                                <p:cTn id="127" presetID="1" presetClass="exit" presetSubtype="0" fill="hold" grpId="1" nodeType="afterEffect">
                                  <p:stCondLst>
                                    <p:cond delay="1000"/>
                                  </p:stCondLst>
                                  <p:childTnLst>
                                    <p:set>
                                      <p:cBhvr>
                                        <p:cTn id="128" dur="1" fill="hold">
                                          <p:stCondLst>
                                            <p:cond delay="0"/>
                                          </p:stCondLst>
                                        </p:cTn>
                                        <p:tgtEl>
                                          <p:spTgt spid="6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65"/>
                                        </p:tgtEl>
                                        <p:attrNameLst>
                                          <p:attrName>style.visibility</p:attrName>
                                        </p:attrNameLst>
                                      </p:cBhvr>
                                      <p:to>
                                        <p:strVal val="visible"/>
                                      </p:to>
                                    </p:set>
                                  </p:childTnLst>
                                </p:cTn>
                              </p:par>
                            </p:childTnLst>
                          </p:cTn>
                        </p:par>
                        <p:par>
                          <p:cTn id="133" fill="hold">
                            <p:stCondLst>
                              <p:cond delay="0"/>
                            </p:stCondLst>
                            <p:childTnLst>
                              <p:par>
                                <p:cTn id="134" presetID="1" presetClass="exit" presetSubtype="0" fill="hold" grpId="1" nodeType="afterEffect">
                                  <p:stCondLst>
                                    <p:cond delay="1000"/>
                                  </p:stCondLst>
                                  <p:childTnLst>
                                    <p:set>
                                      <p:cBhvr>
                                        <p:cTn id="135" dur="1" fill="hold">
                                          <p:stCondLst>
                                            <p:cond delay="0"/>
                                          </p:stCondLst>
                                        </p:cTn>
                                        <p:tgtEl>
                                          <p:spTgt spid="65"/>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66"/>
                                        </p:tgtEl>
                                        <p:attrNameLst>
                                          <p:attrName>style.visibility</p:attrName>
                                        </p:attrNameLst>
                                      </p:cBhvr>
                                      <p:to>
                                        <p:strVal val="visible"/>
                                      </p:to>
                                    </p:set>
                                  </p:childTnLst>
                                </p:cTn>
                              </p:par>
                            </p:childTnLst>
                          </p:cTn>
                        </p:par>
                        <p:par>
                          <p:cTn id="140" fill="hold">
                            <p:stCondLst>
                              <p:cond delay="0"/>
                            </p:stCondLst>
                            <p:childTnLst>
                              <p:par>
                                <p:cTn id="141" presetID="1" presetClass="exit" presetSubtype="0" fill="hold" grpId="1" nodeType="afterEffect">
                                  <p:stCondLst>
                                    <p:cond delay="1000"/>
                                  </p:stCondLst>
                                  <p:childTnLst>
                                    <p:set>
                                      <p:cBhvr>
                                        <p:cTn id="142" dur="1" fill="hold">
                                          <p:stCondLst>
                                            <p:cond delay="0"/>
                                          </p:stCondLst>
                                        </p:cTn>
                                        <p:tgtEl>
                                          <p:spTgt spid="6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67"/>
                                        </p:tgtEl>
                                        <p:attrNameLst>
                                          <p:attrName>style.visibility</p:attrName>
                                        </p:attrNameLst>
                                      </p:cBhvr>
                                      <p:to>
                                        <p:strVal val="visible"/>
                                      </p:to>
                                    </p:set>
                                  </p:childTnLst>
                                </p:cTn>
                              </p:par>
                            </p:childTnLst>
                          </p:cTn>
                        </p:par>
                        <p:par>
                          <p:cTn id="147" fill="hold">
                            <p:stCondLst>
                              <p:cond delay="0"/>
                            </p:stCondLst>
                            <p:childTnLst>
                              <p:par>
                                <p:cTn id="148" presetID="1" presetClass="exit" presetSubtype="0" fill="hold" grpId="1" nodeType="afterEffect">
                                  <p:stCondLst>
                                    <p:cond delay="1000"/>
                                  </p:stCondLst>
                                  <p:childTnLst>
                                    <p:set>
                                      <p:cBhvr>
                                        <p:cTn id="149" dur="1" fill="hold">
                                          <p:stCondLst>
                                            <p:cond delay="0"/>
                                          </p:stCondLst>
                                        </p:cTn>
                                        <p:tgtEl>
                                          <p:spTgt spid="67"/>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68"/>
                                        </p:tgtEl>
                                        <p:attrNameLst>
                                          <p:attrName>style.visibility</p:attrName>
                                        </p:attrNameLst>
                                      </p:cBhvr>
                                      <p:to>
                                        <p:strVal val="visible"/>
                                      </p:to>
                                    </p:set>
                                  </p:childTnLst>
                                </p:cTn>
                              </p:par>
                            </p:childTnLst>
                          </p:cTn>
                        </p:par>
                        <p:par>
                          <p:cTn id="154" fill="hold">
                            <p:stCondLst>
                              <p:cond delay="0"/>
                            </p:stCondLst>
                            <p:childTnLst>
                              <p:par>
                                <p:cTn id="155" presetID="1" presetClass="exit" presetSubtype="0" fill="hold" grpId="1" nodeType="afterEffect">
                                  <p:stCondLst>
                                    <p:cond delay="1000"/>
                                  </p:stCondLst>
                                  <p:childTnLst>
                                    <p:set>
                                      <p:cBhvr>
                                        <p:cTn id="156" dur="1" fill="hold">
                                          <p:stCondLst>
                                            <p:cond delay="0"/>
                                          </p:stCondLst>
                                        </p:cTn>
                                        <p:tgtEl>
                                          <p:spTgt spid="68"/>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9"/>
                                        </p:tgtEl>
                                        <p:attrNameLst>
                                          <p:attrName>style.visibility</p:attrName>
                                        </p:attrNameLst>
                                      </p:cBhvr>
                                      <p:to>
                                        <p:strVal val="visible"/>
                                      </p:to>
                                    </p:set>
                                  </p:childTnLst>
                                </p:cTn>
                              </p:par>
                            </p:childTnLst>
                          </p:cTn>
                        </p:par>
                        <p:par>
                          <p:cTn id="161" fill="hold">
                            <p:stCondLst>
                              <p:cond delay="0"/>
                            </p:stCondLst>
                            <p:childTnLst>
                              <p:par>
                                <p:cTn id="162" presetID="1" presetClass="exit" presetSubtype="0" fill="hold" grpId="1" nodeType="afterEffect">
                                  <p:stCondLst>
                                    <p:cond delay="1000"/>
                                  </p:stCondLst>
                                  <p:childTnLst>
                                    <p:set>
                                      <p:cBhvr>
                                        <p:cTn id="163" dur="1" fill="hold">
                                          <p:stCondLst>
                                            <p:cond delay="0"/>
                                          </p:stCondLst>
                                        </p:cTn>
                                        <p:tgtEl>
                                          <p:spTgt spid="69"/>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fade">
                                      <p:cBhvr>
                                        <p:cTn id="1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7" grpId="0" animBg="1"/>
      <p:bldP spid="37" grpId="1" animBg="1"/>
      <p:bldP spid="28" grpId="0"/>
      <p:bldP spid="29" grpId="0"/>
      <p:bldP spid="31" grpId="0"/>
      <p:bldP spid="34" grpId="0" animBg="1"/>
      <p:bldP spid="34" grpId="1" animBg="1"/>
      <p:bldP spid="35" grpId="0" animBg="1"/>
      <p:bldP spid="35"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a:bodyPr>
          <a:lstStyle/>
          <a:p>
            <a:r>
              <a:rPr lang="en-US" sz="2000" u="sng" dirty="0" smtClean="0"/>
              <a:t>Chapter 6 – Cash Flow Valuation</a:t>
            </a:r>
            <a:endParaRPr lang="en-US" sz="2000" u="sng" dirty="0"/>
          </a:p>
        </p:txBody>
      </p:sp>
      <p:sp>
        <p:nvSpPr>
          <p:cNvPr id="3"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Effective Annual Interest Rate</a:t>
            </a:r>
          </a:p>
          <a:p>
            <a:pPr>
              <a:buNone/>
            </a:pPr>
            <a:endParaRPr lang="en-US" dirty="0" smtClean="0"/>
          </a:p>
        </p:txBody>
      </p:sp>
      <p:sp>
        <p:nvSpPr>
          <p:cNvPr id="28" name="Slide Number Placeholder 27"/>
          <p:cNvSpPr>
            <a:spLocks noGrp="1"/>
          </p:cNvSpPr>
          <p:nvPr>
            <p:ph type="sldNum" sz="quarter" idx="12"/>
          </p:nvPr>
        </p:nvSpPr>
        <p:spPr/>
        <p:txBody>
          <a:bodyPr/>
          <a:lstStyle/>
          <a:p>
            <a:fld id="{DD26710F-096F-40E8-B76B-EF69C67F41A1}" type="slidenum">
              <a:rPr lang="en-US" smtClean="0"/>
              <a:pPr/>
              <a:t>21</a:t>
            </a:fld>
            <a:endParaRPr lang="en-US" dirty="0"/>
          </a:p>
        </p:txBody>
      </p:sp>
      <p:sp>
        <p:nvSpPr>
          <p:cNvPr id="6" name="TextBox 5"/>
          <p:cNvSpPr txBox="1"/>
          <p:nvPr/>
        </p:nvSpPr>
        <p:spPr>
          <a:xfrm>
            <a:off x="381000" y="1219200"/>
            <a:ext cx="8382000" cy="646331"/>
          </a:xfrm>
          <a:prstGeom prst="rect">
            <a:avLst/>
          </a:prstGeom>
          <a:noFill/>
        </p:spPr>
        <p:txBody>
          <a:bodyPr wrap="square" rtlCol="0">
            <a:spAutoFit/>
          </a:bodyPr>
          <a:lstStyle/>
          <a:p>
            <a:r>
              <a:rPr lang="en-US" dirty="0" smtClean="0"/>
              <a:t>Effective Annual Interest Rate: interest is stated at its annual rate, but if the interest is compounded more frequently the effective interest rate is higher than the stated rate.</a:t>
            </a:r>
            <a:endParaRPr lang="en-US" dirty="0"/>
          </a:p>
        </p:txBody>
      </p:sp>
      <p:sp>
        <p:nvSpPr>
          <p:cNvPr id="15" name="TextBox 14"/>
          <p:cNvSpPr txBox="1"/>
          <p:nvPr/>
        </p:nvSpPr>
        <p:spPr>
          <a:xfrm>
            <a:off x="2362200" y="2819400"/>
            <a:ext cx="3200400" cy="369332"/>
          </a:xfrm>
          <a:prstGeom prst="rect">
            <a:avLst/>
          </a:prstGeom>
          <a:noFill/>
        </p:spPr>
        <p:txBody>
          <a:bodyPr wrap="square" rtlCol="0">
            <a:spAutoFit/>
          </a:bodyPr>
          <a:lstStyle/>
          <a:p>
            <a:r>
              <a:rPr lang="en-US" dirty="0" smtClean="0"/>
              <a:t>FV = 500 x (1 + .05 ÷ 1) </a:t>
            </a:r>
            <a:r>
              <a:rPr lang="en-US" baseline="30000" dirty="0" smtClean="0"/>
              <a:t>1 x 1</a:t>
            </a:r>
            <a:endParaRPr lang="en-US" baseline="30000" dirty="0"/>
          </a:p>
        </p:txBody>
      </p:sp>
      <p:sp>
        <p:nvSpPr>
          <p:cNvPr id="16" name="TextBox 15"/>
          <p:cNvSpPr txBox="1"/>
          <p:nvPr/>
        </p:nvSpPr>
        <p:spPr>
          <a:xfrm>
            <a:off x="2362200" y="3124200"/>
            <a:ext cx="3200400" cy="369332"/>
          </a:xfrm>
          <a:prstGeom prst="rect">
            <a:avLst/>
          </a:prstGeom>
          <a:noFill/>
        </p:spPr>
        <p:txBody>
          <a:bodyPr wrap="square" rtlCol="0">
            <a:spAutoFit/>
          </a:bodyPr>
          <a:lstStyle/>
          <a:p>
            <a:r>
              <a:rPr lang="en-US" dirty="0" smtClean="0"/>
              <a:t>FV = 500 x (1 + .05 ÷ 2) </a:t>
            </a:r>
            <a:r>
              <a:rPr lang="en-US" baseline="30000" dirty="0" smtClean="0"/>
              <a:t>1 x 2</a:t>
            </a:r>
            <a:endParaRPr lang="en-US" baseline="30000" dirty="0"/>
          </a:p>
        </p:txBody>
      </p:sp>
      <p:sp>
        <p:nvSpPr>
          <p:cNvPr id="18" name="TextBox 17"/>
          <p:cNvSpPr txBox="1"/>
          <p:nvPr/>
        </p:nvSpPr>
        <p:spPr>
          <a:xfrm>
            <a:off x="2362200" y="3429000"/>
            <a:ext cx="3200400" cy="369332"/>
          </a:xfrm>
          <a:prstGeom prst="rect">
            <a:avLst/>
          </a:prstGeom>
          <a:noFill/>
        </p:spPr>
        <p:txBody>
          <a:bodyPr wrap="square" rtlCol="0">
            <a:spAutoFit/>
          </a:bodyPr>
          <a:lstStyle/>
          <a:p>
            <a:r>
              <a:rPr lang="en-US" dirty="0" smtClean="0"/>
              <a:t>FV = 500 x (1 + .05 ÷ 4) </a:t>
            </a:r>
            <a:r>
              <a:rPr lang="en-US" baseline="30000" dirty="0" smtClean="0"/>
              <a:t>1 x 4</a:t>
            </a:r>
            <a:endParaRPr lang="en-US" baseline="30000" dirty="0"/>
          </a:p>
        </p:txBody>
      </p:sp>
      <p:sp>
        <p:nvSpPr>
          <p:cNvPr id="19" name="TextBox 18"/>
          <p:cNvSpPr txBox="1"/>
          <p:nvPr/>
        </p:nvSpPr>
        <p:spPr>
          <a:xfrm>
            <a:off x="2362200" y="3733800"/>
            <a:ext cx="3200400" cy="369332"/>
          </a:xfrm>
          <a:prstGeom prst="rect">
            <a:avLst/>
          </a:prstGeom>
          <a:noFill/>
        </p:spPr>
        <p:txBody>
          <a:bodyPr wrap="square" rtlCol="0">
            <a:spAutoFit/>
          </a:bodyPr>
          <a:lstStyle/>
          <a:p>
            <a:r>
              <a:rPr lang="en-US" dirty="0" smtClean="0"/>
              <a:t>FV = 500 x (1 + .05 ÷ 12) </a:t>
            </a:r>
            <a:r>
              <a:rPr lang="en-US" baseline="30000" dirty="0" smtClean="0"/>
              <a:t>1 x 12</a:t>
            </a:r>
            <a:endParaRPr lang="en-US" baseline="30000" dirty="0"/>
          </a:p>
        </p:txBody>
      </p:sp>
      <p:sp>
        <p:nvSpPr>
          <p:cNvPr id="20" name="TextBox 19"/>
          <p:cNvSpPr txBox="1"/>
          <p:nvPr/>
        </p:nvSpPr>
        <p:spPr>
          <a:xfrm>
            <a:off x="2362200" y="4038600"/>
            <a:ext cx="3200400" cy="369332"/>
          </a:xfrm>
          <a:prstGeom prst="rect">
            <a:avLst/>
          </a:prstGeom>
          <a:noFill/>
        </p:spPr>
        <p:txBody>
          <a:bodyPr wrap="square" rtlCol="0">
            <a:spAutoFit/>
          </a:bodyPr>
          <a:lstStyle/>
          <a:p>
            <a:r>
              <a:rPr lang="en-US" dirty="0" smtClean="0"/>
              <a:t>FV = 500 x (1 + .05 ÷ 52) </a:t>
            </a:r>
            <a:r>
              <a:rPr lang="en-US" baseline="30000" dirty="0" smtClean="0"/>
              <a:t>1 x 52</a:t>
            </a:r>
            <a:endParaRPr lang="en-US" baseline="30000" dirty="0"/>
          </a:p>
        </p:txBody>
      </p:sp>
      <p:sp>
        <p:nvSpPr>
          <p:cNvPr id="24" name="TextBox 23"/>
          <p:cNvSpPr txBox="1"/>
          <p:nvPr/>
        </p:nvSpPr>
        <p:spPr>
          <a:xfrm>
            <a:off x="533400" y="2819400"/>
            <a:ext cx="1600200" cy="369332"/>
          </a:xfrm>
          <a:prstGeom prst="rect">
            <a:avLst/>
          </a:prstGeom>
          <a:noFill/>
        </p:spPr>
        <p:txBody>
          <a:bodyPr wrap="square" rtlCol="0">
            <a:spAutoFit/>
          </a:bodyPr>
          <a:lstStyle/>
          <a:p>
            <a:r>
              <a:rPr lang="en-US" dirty="0" smtClean="0"/>
              <a:t>Annually</a:t>
            </a:r>
            <a:endParaRPr lang="en-US" baseline="30000" dirty="0"/>
          </a:p>
        </p:txBody>
      </p:sp>
      <p:sp>
        <p:nvSpPr>
          <p:cNvPr id="25" name="TextBox 24"/>
          <p:cNvSpPr txBox="1"/>
          <p:nvPr/>
        </p:nvSpPr>
        <p:spPr>
          <a:xfrm>
            <a:off x="533400" y="3124200"/>
            <a:ext cx="1600200" cy="369332"/>
          </a:xfrm>
          <a:prstGeom prst="rect">
            <a:avLst/>
          </a:prstGeom>
          <a:noFill/>
        </p:spPr>
        <p:txBody>
          <a:bodyPr wrap="square" rtlCol="0">
            <a:spAutoFit/>
          </a:bodyPr>
          <a:lstStyle/>
          <a:p>
            <a:r>
              <a:rPr lang="en-US" dirty="0" smtClean="0"/>
              <a:t>Semi-Annual</a:t>
            </a:r>
            <a:endParaRPr lang="en-US" dirty="0"/>
          </a:p>
        </p:txBody>
      </p:sp>
      <p:sp>
        <p:nvSpPr>
          <p:cNvPr id="26" name="TextBox 25"/>
          <p:cNvSpPr txBox="1"/>
          <p:nvPr/>
        </p:nvSpPr>
        <p:spPr>
          <a:xfrm>
            <a:off x="533400" y="3429000"/>
            <a:ext cx="1600200" cy="369332"/>
          </a:xfrm>
          <a:prstGeom prst="rect">
            <a:avLst/>
          </a:prstGeom>
          <a:noFill/>
        </p:spPr>
        <p:txBody>
          <a:bodyPr wrap="square" rtlCol="0">
            <a:spAutoFit/>
          </a:bodyPr>
          <a:lstStyle/>
          <a:p>
            <a:r>
              <a:rPr lang="en-US" dirty="0" smtClean="0"/>
              <a:t>Quarterly</a:t>
            </a:r>
            <a:endParaRPr lang="en-US" baseline="30000" dirty="0"/>
          </a:p>
        </p:txBody>
      </p:sp>
      <p:sp>
        <p:nvSpPr>
          <p:cNvPr id="27" name="TextBox 26"/>
          <p:cNvSpPr txBox="1"/>
          <p:nvPr/>
        </p:nvSpPr>
        <p:spPr>
          <a:xfrm>
            <a:off x="533400" y="3733800"/>
            <a:ext cx="1600200" cy="369332"/>
          </a:xfrm>
          <a:prstGeom prst="rect">
            <a:avLst/>
          </a:prstGeom>
          <a:noFill/>
        </p:spPr>
        <p:txBody>
          <a:bodyPr wrap="square" rtlCol="0">
            <a:spAutoFit/>
          </a:bodyPr>
          <a:lstStyle/>
          <a:p>
            <a:r>
              <a:rPr lang="en-US" dirty="0" smtClean="0"/>
              <a:t>Monthly</a:t>
            </a:r>
            <a:endParaRPr lang="en-US" baseline="30000" dirty="0"/>
          </a:p>
        </p:txBody>
      </p:sp>
      <p:sp>
        <p:nvSpPr>
          <p:cNvPr id="29" name="TextBox 28"/>
          <p:cNvSpPr txBox="1"/>
          <p:nvPr/>
        </p:nvSpPr>
        <p:spPr>
          <a:xfrm>
            <a:off x="533400" y="4038600"/>
            <a:ext cx="1600200" cy="369332"/>
          </a:xfrm>
          <a:prstGeom prst="rect">
            <a:avLst/>
          </a:prstGeom>
          <a:noFill/>
        </p:spPr>
        <p:txBody>
          <a:bodyPr wrap="square" rtlCol="0">
            <a:spAutoFit/>
          </a:bodyPr>
          <a:lstStyle/>
          <a:p>
            <a:r>
              <a:rPr lang="en-US" dirty="0" smtClean="0"/>
              <a:t>Weekly</a:t>
            </a:r>
            <a:endParaRPr lang="en-US" baseline="30000" dirty="0"/>
          </a:p>
        </p:txBody>
      </p:sp>
      <p:sp>
        <p:nvSpPr>
          <p:cNvPr id="30" name="TextBox 29"/>
          <p:cNvSpPr txBox="1"/>
          <p:nvPr/>
        </p:nvSpPr>
        <p:spPr>
          <a:xfrm>
            <a:off x="5867400" y="2819400"/>
            <a:ext cx="2209800" cy="369332"/>
          </a:xfrm>
          <a:prstGeom prst="rect">
            <a:avLst/>
          </a:prstGeom>
          <a:noFill/>
        </p:spPr>
        <p:txBody>
          <a:bodyPr wrap="square" rtlCol="0">
            <a:spAutoFit/>
          </a:bodyPr>
          <a:lstStyle/>
          <a:p>
            <a:r>
              <a:rPr lang="en-US" dirty="0" smtClean="0"/>
              <a:t>=     525.00</a:t>
            </a:r>
            <a:endParaRPr lang="en-US" dirty="0"/>
          </a:p>
        </p:txBody>
      </p:sp>
      <p:sp>
        <p:nvSpPr>
          <p:cNvPr id="42" name="TextBox 41"/>
          <p:cNvSpPr txBox="1"/>
          <p:nvPr/>
        </p:nvSpPr>
        <p:spPr>
          <a:xfrm>
            <a:off x="5867400" y="3124200"/>
            <a:ext cx="2209800" cy="369332"/>
          </a:xfrm>
          <a:prstGeom prst="rect">
            <a:avLst/>
          </a:prstGeom>
          <a:noFill/>
        </p:spPr>
        <p:txBody>
          <a:bodyPr wrap="square" rtlCol="0">
            <a:spAutoFit/>
          </a:bodyPr>
          <a:lstStyle/>
          <a:p>
            <a:r>
              <a:rPr lang="en-US" dirty="0" smtClean="0"/>
              <a:t>=     525.32</a:t>
            </a:r>
            <a:endParaRPr lang="en-US" baseline="30000" dirty="0"/>
          </a:p>
        </p:txBody>
      </p:sp>
      <p:sp>
        <p:nvSpPr>
          <p:cNvPr id="43" name="TextBox 42"/>
          <p:cNvSpPr txBox="1"/>
          <p:nvPr/>
        </p:nvSpPr>
        <p:spPr>
          <a:xfrm>
            <a:off x="5867400" y="3429000"/>
            <a:ext cx="2209800" cy="369332"/>
          </a:xfrm>
          <a:prstGeom prst="rect">
            <a:avLst/>
          </a:prstGeom>
          <a:noFill/>
        </p:spPr>
        <p:txBody>
          <a:bodyPr wrap="square" rtlCol="0">
            <a:spAutoFit/>
          </a:bodyPr>
          <a:lstStyle/>
          <a:p>
            <a:r>
              <a:rPr lang="en-US" dirty="0" smtClean="0"/>
              <a:t>=     525.48</a:t>
            </a:r>
            <a:endParaRPr lang="en-US" baseline="30000" dirty="0"/>
          </a:p>
        </p:txBody>
      </p:sp>
      <p:sp>
        <p:nvSpPr>
          <p:cNvPr id="44" name="TextBox 43"/>
          <p:cNvSpPr txBox="1"/>
          <p:nvPr/>
        </p:nvSpPr>
        <p:spPr>
          <a:xfrm>
            <a:off x="5867400" y="3733800"/>
            <a:ext cx="2209800" cy="369332"/>
          </a:xfrm>
          <a:prstGeom prst="rect">
            <a:avLst/>
          </a:prstGeom>
          <a:noFill/>
        </p:spPr>
        <p:txBody>
          <a:bodyPr wrap="square" rtlCol="0">
            <a:spAutoFit/>
          </a:bodyPr>
          <a:lstStyle/>
          <a:p>
            <a:r>
              <a:rPr lang="en-US" dirty="0" smtClean="0"/>
              <a:t>=     525.58</a:t>
            </a:r>
            <a:endParaRPr lang="en-US" baseline="30000" dirty="0"/>
          </a:p>
        </p:txBody>
      </p:sp>
      <p:sp>
        <p:nvSpPr>
          <p:cNvPr id="45" name="TextBox 44"/>
          <p:cNvSpPr txBox="1"/>
          <p:nvPr/>
        </p:nvSpPr>
        <p:spPr>
          <a:xfrm>
            <a:off x="5867400" y="4038600"/>
            <a:ext cx="2209800" cy="369332"/>
          </a:xfrm>
          <a:prstGeom prst="rect">
            <a:avLst/>
          </a:prstGeom>
          <a:noFill/>
        </p:spPr>
        <p:txBody>
          <a:bodyPr wrap="square" rtlCol="0">
            <a:spAutoFit/>
          </a:bodyPr>
          <a:lstStyle/>
          <a:p>
            <a:r>
              <a:rPr lang="en-US" dirty="0" smtClean="0"/>
              <a:t>=     525.63</a:t>
            </a:r>
            <a:endParaRPr lang="en-US" baseline="30000" dirty="0"/>
          </a:p>
        </p:txBody>
      </p:sp>
      <p:sp>
        <p:nvSpPr>
          <p:cNvPr id="46" name="TextBox 45"/>
          <p:cNvSpPr txBox="1"/>
          <p:nvPr/>
        </p:nvSpPr>
        <p:spPr>
          <a:xfrm>
            <a:off x="457200" y="2133600"/>
            <a:ext cx="8077200" cy="646331"/>
          </a:xfrm>
          <a:prstGeom prst="rect">
            <a:avLst/>
          </a:prstGeom>
          <a:noFill/>
        </p:spPr>
        <p:txBody>
          <a:bodyPr wrap="square" rtlCol="0">
            <a:spAutoFit/>
          </a:bodyPr>
          <a:lstStyle/>
          <a:p>
            <a:r>
              <a:rPr lang="en-US" dirty="0" smtClean="0"/>
              <a:t>Example:  What is the Future Value of $500 at the end of one year with a 5% interest rate compounding annually?  Semi-annually?  Quarterly?  Monthly?  Weekly?</a:t>
            </a:r>
            <a:endParaRPr lang="en-US" dirty="0"/>
          </a:p>
        </p:txBody>
      </p:sp>
      <p:sp>
        <p:nvSpPr>
          <p:cNvPr id="23" name="TextBox 22"/>
          <p:cNvSpPr txBox="1"/>
          <p:nvPr/>
        </p:nvSpPr>
        <p:spPr>
          <a:xfrm>
            <a:off x="533400" y="4572000"/>
            <a:ext cx="2971800" cy="369332"/>
          </a:xfrm>
          <a:prstGeom prst="rect">
            <a:avLst/>
          </a:prstGeom>
          <a:noFill/>
        </p:spPr>
        <p:txBody>
          <a:bodyPr wrap="square" rtlCol="0">
            <a:spAutoFit/>
          </a:bodyPr>
          <a:lstStyle/>
          <a:p>
            <a:r>
              <a:rPr lang="en-US" dirty="0" smtClean="0"/>
              <a:t>EAR = (1 + .05 ÷ 1) </a:t>
            </a:r>
            <a:r>
              <a:rPr lang="en-US" baseline="30000" dirty="0" smtClean="0"/>
              <a:t>1</a:t>
            </a:r>
          </a:p>
        </p:txBody>
      </p:sp>
      <p:sp>
        <p:nvSpPr>
          <p:cNvPr id="31" name="TextBox 30"/>
          <p:cNvSpPr txBox="1"/>
          <p:nvPr/>
        </p:nvSpPr>
        <p:spPr>
          <a:xfrm>
            <a:off x="533400" y="4876800"/>
            <a:ext cx="2971800" cy="369332"/>
          </a:xfrm>
          <a:prstGeom prst="rect">
            <a:avLst/>
          </a:prstGeom>
          <a:noFill/>
        </p:spPr>
        <p:txBody>
          <a:bodyPr wrap="square" rtlCol="0">
            <a:spAutoFit/>
          </a:bodyPr>
          <a:lstStyle/>
          <a:p>
            <a:r>
              <a:rPr lang="en-US" dirty="0" smtClean="0"/>
              <a:t>EAR = (1 + .05 ÷ 2) </a:t>
            </a:r>
            <a:r>
              <a:rPr lang="en-US" baseline="30000" dirty="0" smtClean="0"/>
              <a:t>2</a:t>
            </a:r>
            <a:endParaRPr lang="en-US" baseline="30000" dirty="0"/>
          </a:p>
        </p:txBody>
      </p:sp>
      <p:sp>
        <p:nvSpPr>
          <p:cNvPr id="32" name="TextBox 31"/>
          <p:cNvSpPr txBox="1"/>
          <p:nvPr/>
        </p:nvSpPr>
        <p:spPr>
          <a:xfrm>
            <a:off x="533400" y="5181600"/>
            <a:ext cx="2971800" cy="369332"/>
          </a:xfrm>
          <a:prstGeom prst="rect">
            <a:avLst/>
          </a:prstGeom>
          <a:noFill/>
        </p:spPr>
        <p:txBody>
          <a:bodyPr wrap="square" rtlCol="0">
            <a:spAutoFit/>
          </a:bodyPr>
          <a:lstStyle/>
          <a:p>
            <a:r>
              <a:rPr lang="en-US" dirty="0" smtClean="0"/>
              <a:t>EAR = (1 + .05 ÷ 4) </a:t>
            </a:r>
            <a:r>
              <a:rPr lang="en-US" baseline="30000" dirty="0" smtClean="0"/>
              <a:t>4</a:t>
            </a:r>
          </a:p>
        </p:txBody>
      </p:sp>
      <p:sp>
        <p:nvSpPr>
          <p:cNvPr id="33" name="TextBox 32"/>
          <p:cNvSpPr txBox="1"/>
          <p:nvPr/>
        </p:nvSpPr>
        <p:spPr>
          <a:xfrm>
            <a:off x="533400" y="5486400"/>
            <a:ext cx="2971800" cy="369332"/>
          </a:xfrm>
          <a:prstGeom prst="rect">
            <a:avLst/>
          </a:prstGeom>
          <a:noFill/>
        </p:spPr>
        <p:txBody>
          <a:bodyPr wrap="square" rtlCol="0">
            <a:spAutoFit/>
          </a:bodyPr>
          <a:lstStyle/>
          <a:p>
            <a:r>
              <a:rPr lang="en-US" dirty="0" smtClean="0"/>
              <a:t>EAR = (1 + .05 ÷ 12) </a:t>
            </a:r>
            <a:r>
              <a:rPr lang="en-US" baseline="30000" dirty="0" smtClean="0"/>
              <a:t>12</a:t>
            </a:r>
            <a:endParaRPr lang="en-US" baseline="30000" dirty="0"/>
          </a:p>
        </p:txBody>
      </p:sp>
      <p:sp>
        <p:nvSpPr>
          <p:cNvPr id="34" name="TextBox 33"/>
          <p:cNvSpPr txBox="1"/>
          <p:nvPr/>
        </p:nvSpPr>
        <p:spPr>
          <a:xfrm>
            <a:off x="533400" y="5791200"/>
            <a:ext cx="2971800" cy="369332"/>
          </a:xfrm>
          <a:prstGeom prst="rect">
            <a:avLst/>
          </a:prstGeom>
          <a:noFill/>
        </p:spPr>
        <p:txBody>
          <a:bodyPr wrap="square" rtlCol="0">
            <a:spAutoFit/>
          </a:bodyPr>
          <a:lstStyle/>
          <a:p>
            <a:r>
              <a:rPr lang="en-US" dirty="0" smtClean="0"/>
              <a:t>EAR = (1 + .05 ÷ 52)</a:t>
            </a:r>
            <a:r>
              <a:rPr lang="en-US" baseline="30000" dirty="0" smtClean="0"/>
              <a:t> 52</a:t>
            </a:r>
            <a:endParaRPr lang="en-US" baseline="30000" dirty="0"/>
          </a:p>
        </p:txBody>
      </p:sp>
      <p:sp>
        <p:nvSpPr>
          <p:cNvPr id="40" name="TextBox 39"/>
          <p:cNvSpPr txBox="1"/>
          <p:nvPr/>
        </p:nvSpPr>
        <p:spPr>
          <a:xfrm>
            <a:off x="6629400" y="4572000"/>
            <a:ext cx="1143000" cy="369332"/>
          </a:xfrm>
          <a:prstGeom prst="rect">
            <a:avLst/>
          </a:prstGeom>
          <a:noFill/>
        </p:spPr>
        <p:txBody>
          <a:bodyPr wrap="square" rtlCol="0">
            <a:spAutoFit/>
          </a:bodyPr>
          <a:lstStyle/>
          <a:p>
            <a:r>
              <a:rPr lang="en-US" dirty="0" smtClean="0"/>
              <a:t>=  5.000%</a:t>
            </a:r>
            <a:endParaRPr lang="en-US" dirty="0"/>
          </a:p>
        </p:txBody>
      </p:sp>
      <p:sp>
        <p:nvSpPr>
          <p:cNvPr id="41" name="TextBox 40"/>
          <p:cNvSpPr txBox="1"/>
          <p:nvPr/>
        </p:nvSpPr>
        <p:spPr>
          <a:xfrm>
            <a:off x="6629400" y="4876800"/>
            <a:ext cx="1143000" cy="369332"/>
          </a:xfrm>
          <a:prstGeom prst="rect">
            <a:avLst/>
          </a:prstGeom>
          <a:noFill/>
        </p:spPr>
        <p:txBody>
          <a:bodyPr wrap="square" rtlCol="0">
            <a:spAutoFit/>
          </a:bodyPr>
          <a:lstStyle/>
          <a:p>
            <a:r>
              <a:rPr lang="en-US" dirty="0" smtClean="0"/>
              <a:t>=  5.063%</a:t>
            </a:r>
            <a:endParaRPr lang="en-US" baseline="30000" dirty="0"/>
          </a:p>
        </p:txBody>
      </p:sp>
      <p:sp>
        <p:nvSpPr>
          <p:cNvPr id="48" name="TextBox 47"/>
          <p:cNvSpPr txBox="1"/>
          <p:nvPr/>
        </p:nvSpPr>
        <p:spPr>
          <a:xfrm>
            <a:off x="6629400" y="5181600"/>
            <a:ext cx="1143000" cy="369332"/>
          </a:xfrm>
          <a:prstGeom prst="rect">
            <a:avLst/>
          </a:prstGeom>
          <a:noFill/>
        </p:spPr>
        <p:txBody>
          <a:bodyPr wrap="square" rtlCol="0">
            <a:spAutoFit/>
          </a:bodyPr>
          <a:lstStyle/>
          <a:p>
            <a:r>
              <a:rPr lang="en-US" dirty="0" smtClean="0"/>
              <a:t>=  5.095%</a:t>
            </a:r>
            <a:endParaRPr lang="en-US" baseline="30000" dirty="0"/>
          </a:p>
        </p:txBody>
      </p:sp>
      <p:sp>
        <p:nvSpPr>
          <p:cNvPr id="49" name="TextBox 48"/>
          <p:cNvSpPr txBox="1"/>
          <p:nvPr/>
        </p:nvSpPr>
        <p:spPr>
          <a:xfrm>
            <a:off x="6629400" y="5486400"/>
            <a:ext cx="1143000" cy="369332"/>
          </a:xfrm>
          <a:prstGeom prst="rect">
            <a:avLst/>
          </a:prstGeom>
          <a:noFill/>
        </p:spPr>
        <p:txBody>
          <a:bodyPr wrap="square" rtlCol="0">
            <a:spAutoFit/>
          </a:bodyPr>
          <a:lstStyle/>
          <a:p>
            <a:r>
              <a:rPr lang="en-US" dirty="0" smtClean="0"/>
              <a:t>=  5.116%</a:t>
            </a:r>
            <a:endParaRPr lang="en-US" baseline="30000" dirty="0"/>
          </a:p>
        </p:txBody>
      </p:sp>
      <p:sp>
        <p:nvSpPr>
          <p:cNvPr id="50" name="TextBox 49"/>
          <p:cNvSpPr txBox="1"/>
          <p:nvPr/>
        </p:nvSpPr>
        <p:spPr>
          <a:xfrm>
            <a:off x="6629400" y="5791200"/>
            <a:ext cx="1143000" cy="369332"/>
          </a:xfrm>
          <a:prstGeom prst="rect">
            <a:avLst/>
          </a:prstGeom>
          <a:noFill/>
        </p:spPr>
        <p:txBody>
          <a:bodyPr wrap="square" rtlCol="0">
            <a:spAutoFit/>
          </a:bodyPr>
          <a:lstStyle/>
          <a:p>
            <a:r>
              <a:rPr lang="en-US" dirty="0" smtClean="0"/>
              <a:t>=  5.125%</a:t>
            </a:r>
            <a:endParaRPr lang="en-US" baseline="30000" dirty="0"/>
          </a:p>
        </p:txBody>
      </p:sp>
      <p:sp>
        <p:nvSpPr>
          <p:cNvPr id="51" name="TextBox 50"/>
          <p:cNvSpPr txBox="1"/>
          <p:nvPr/>
        </p:nvSpPr>
        <p:spPr>
          <a:xfrm>
            <a:off x="2895600" y="4572000"/>
            <a:ext cx="1219200" cy="369332"/>
          </a:xfrm>
          <a:prstGeom prst="rect">
            <a:avLst/>
          </a:prstGeom>
          <a:noFill/>
        </p:spPr>
        <p:txBody>
          <a:bodyPr wrap="square" rtlCol="0">
            <a:spAutoFit/>
          </a:bodyPr>
          <a:lstStyle/>
          <a:p>
            <a:r>
              <a:rPr lang="en-US" dirty="0" smtClean="0"/>
              <a:t>=  1.05000</a:t>
            </a:r>
            <a:endParaRPr lang="en-US" dirty="0"/>
          </a:p>
        </p:txBody>
      </p:sp>
      <p:sp>
        <p:nvSpPr>
          <p:cNvPr id="52" name="TextBox 51"/>
          <p:cNvSpPr txBox="1"/>
          <p:nvPr/>
        </p:nvSpPr>
        <p:spPr>
          <a:xfrm>
            <a:off x="2895600" y="4876800"/>
            <a:ext cx="1219200" cy="369332"/>
          </a:xfrm>
          <a:prstGeom prst="rect">
            <a:avLst/>
          </a:prstGeom>
          <a:noFill/>
        </p:spPr>
        <p:txBody>
          <a:bodyPr wrap="square" rtlCol="0">
            <a:spAutoFit/>
          </a:bodyPr>
          <a:lstStyle/>
          <a:p>
            <a:r>
              <a:rPr lang="en-US" dirty="0" smtClean="0"/>
              <a:t>=  1.05063</a:t>
            </a:r>
            <a:endParaRPr lang="en-US" baseline="30000" dirty="0"/>
          </a:p>
        </p:txBody>
      </p:sp>
      <p:sp>
        <p:nvSpPr>
          <p:cNvPr id="53" name="TextBox 52"/>
          <p:cNvSpPr txBox="1"/>
          <p:nvPr/>
        </p:nvSpPr>
        <p:spPr>
          <a:xfrm>
            <a:off x="2895600" y="5181600"/>
            <a:ext cx="1219200" cy="369332"/>
          </a:xfrm>
          <a:prstGeom prst="rect">
            <a:avLst/>
          </a:prstGeom>
          <a:noFill/>
        </p:spPr>
        <p:txBody>
          <a:bodyPr wrap="square" rtlCol="0">
            <a:spAutoFit/>
          </a:bodyPr>
          <a:lstStyle/>
          <a:p>
            <a:r>
              <a:rPr lang="en-US" dirty="0" smtClean="0"/>
              <a:t>=  1.05095</a:t>
            </a:r>
            <a:endParaRPr lang="en-US" baseline="30000" dirty="0"/>
          </a:p>
        </p:txBody>
      </p:sp>
      <p:sp>
        <p:nvSpPr>
          <p:cNvPr id="54" name="TextBox 53"/>
          <p:cNvSpPr txBox="1"/>
          <p:nvPr/>
        </p:nvSpPr>
        <p:spPr>
          <a:xfrm>
            <a:off x="2895600" y="5486400"/>
            <a:ext cx="1219200" cy="369332"/>
          </a:xfrm>
          <a:prstGeom prst="rect">
            <a:avLst/>
          </a:prstGeom>
          <a:noFill/>
        </p:spPr>
        <p:txBody>
          <a:bodyPr wrap="square" rtlCol="0">
            <a:spAutoFit/>
          </a:bodyPr>
          <a:lstStyle/>
          <a:p>
            <a:r>
              <a:rPr lang="en-US" dirty="0" smtClean="0"/>
              <a:t>=  1.05116</a:t>
            </a:r>
            <a:endParaRPr lang="en-US" baseline="30000" dirty="0"/>
          </a:p>
        </p:txBody>
      </p:sp>
      <p:sp>
        <p:nvSpPr>
          <p:cNvPr id="55" name="TextBox 54"/>
          <p:cNvSpPr txBox="1"/>
          <p:nvPr/>
        </p:nvSpPr>
        <p:spPr>
          <a:xfrm>
            <a:off x="2895600" y="5791200"/>
            <a:ext cx="1219200" cy="369332"/>
          </a:xfrm>
          <a:prstGeom prst="rect">
            <a:avLst/>
          </a:prstGeom>
          <a:noFill/>
        </p:spPr>
        <p:txBody>
          <a:bodyPr wrap="square" rtlCol="0">
            <a:spAutoFit/>
          </a:bodyPr>
          <a:lstStyle/>
          <a:p>
            <a:r>
              <a:rPr lang="en-US" dirty="0" smtClean="0"/>
              <a:t>=  1.05125</a:t>
            </a:r>
            <a:endParaRPr lang="en-US" baseline="30000" dirty="0"/>
          </a:p>
        </p:txBody>
      </p:sp>
      <p:sp>
        <p:nvSpPr>
          <p:cNvPr id="56" name="TextBox 55"/>
          <p:cNvSpPr txBox="1"/>
          <p:nvPr/>
        </p:nvSpPr>
        <p:spPr>
          <a:xfrm>
            <a:off x="4343400" y="4572000"/>
            <a:ext cx="2209800" cy="369332"/>
          </a:xfrm>
          <a:prstGeom prst="rect">
            <a:avLst/>
          </a:prstGeom>
          <a:noFill/>
        </p:spPr>
        <p:txBody>
          <a:bodyPr wrap="square" rtlCol="0">
            <a:spAutoFit/>
          </a:bodyPr>
          <a:lstStyle/>
          <a:p>
            <a:r>
              <a:rPr lang="en-US" dirty="0" smtClean="0"/>
              <a:t>=  (1.05000 – 1) x 100</a:t>
            </a:r>
            <a:endParaRPr lang="en-US" dirty="0"/>
          </a:p>
        </p:txBody>
      </p:sp>
      <p:sp>
        <p:nvSpPr>
          <p:cNvPr id="57" name="TextBox 56"/>
          <p:cNvSpPr txBox="1"/>
          <p:nvPr/>
        </p:nvSpPr>
        <p:spPr>
          <a:xfrm>
            <a:off x="4343400" y="4876800"/>
            <a:ext cx="2209800" cy="369332"/>
          </a:xfrm>
          <a:prstGeom prst="rect">
            <a:avLst/>
          </a:prstGeom>
          <a:noFill/>
        </p:spPr>
        <p:txBody>
          <a:bodyPr wrap="square" rtlCol="0">
            <a:spAutoFit/>
          </a:bodyPr>
          <a:lstStyle/>
          <a:p>
            <a:r>
              <a:rPr lang="en-US" dirty="0" smtClean="0"/>
              <a:t>=  (1.05063 – 1) x 100</a:t>
            </a:r>
            <a:endParaRPr lang="en-US" baseline="30000" dirty="0"/>
          </a:p>
        </p:txBody>
      </p:sp>
      <p:sp>
        <p:nvSpPr>
          <p:cNvPr id="61" name="TextBox 60"/>
          <p:cNvSpPr txBox="1"/>
          <p:nvPr/>
        </p:nvSpPr>
        <p:spPr>
          <a:xfrm>
            <a:off x="4343400" y="5181600"/>
            <a:ext cx="2209800" cy="369332"/>
          </a:xfrm>
          <a:prstGeom prst="rect">
            <a:avLst/>
          </a:prstGeom>
          <a:noFill/>
        </p:spPr>
        <p:txBody>
          <a:bodyPr wrap="square" rtlCol="0">
            <a:spAutoFit/>
          </a:bodyPr>
          <a:lstStyle/>
          <a:p>
            <a:r>
              <a:rPr lang="en-US" dirty="0" smtClean="0"/>
              <a:t>=  (1.05095 – 1) x 100</a:t>
            </a:r>
            <a:endParaRPr lang="en-US" baseline="30000" dirty="0"/>
          </a:p>
        </p:txBody>
      </p:sp>
      <p:sp>
        <p:nvSpPr>
          <p:cNvPr id="62" name="TextBox 61"/>
          <p:cNvSpPr txBox="1"/>
          <p:nvPr/>
        </p:nvSpPr>
        <p:spPr>
          <a:xfrm>
            <a:off x="4343400" y="5486400"/>
            <a:ext cx="2209800" cy="369332"/>
          </a:xfrm>
          <a:prstGeom prst="rect">
            <a:avLst/>
          </a:prstGeom>
          <a:noFill/>
        </p:spPr>
        <p:txBody>
          <a:bodyPr wrap="square" rtlCol="0">
            <a:spAutoFit/>
          </a:bodyPr>
          <a:lstStyle/>
          <a:p>
            <a:r>
              <a:rPr lang="en-US" dirty="0" smtClean="0"/>
              <a:t>=  (1.05116 – 1) x 100</a:t>
            </a:r>
            <a:endParaRPr lang="en-US" baseline="30000" dirty="0"/>
          </a:p>
        </p:txBody>
      </p:sp>
      <p:sp>
        <p:nvSpPr>
          <p:cNvPr id="63" name="TextBox 62"/>
          <p:cNvSpPr txBox="1"/>
          <p:nvPr/>
        </p:nvSpPr>
        <p:spPr>
          <a:xfrm>
            <a:off x="4343400" y="5791200"/>
            <a:ext cx="2209800" cy="369332"/>
          </a:xfrm>
          <a:prstGeom prst="rect">
            <a:avLst/>
          </a:prstGeom>
          <a:noFill/>
        </p:spPr>
        <p:txBody>
          <a:bodyPr wrap="square" rtlCol="0">
            <a:spAutoFit/>
          </a:bodyPr>
          <a:lstStyle/>
          <a:p>
            <a:r>
              <a:rPr lang="en-US" dirty="0" smtClean="0"/>
              <a:t>=  (1.05125 – 1) x 100</a:t>
            </a:r>
            <a:endParaRPr lang="en-US" baseline="30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1000"/>
                                        <p:tgtEl>
                                          <p:spTgt spid="2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10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1000"/>
                                        <p:tgtEl>
                                          <p:spTgt spid="1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10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10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10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10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1000"/>
                                        <p:tgtEl>
                                          <p:spTgt spid="2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10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10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1000"/>
                                        <p:tgtEl>
                                          <p:spTgt spid="2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1000"/>
                                        <p:tgtEl>
                                          <p:spTgt spid="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10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1000"/>
                                        <p:tgtEl>
                                          <p:spTgt spid="2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1000"/>
                                        <p:tgtEl>
                                          <p:spTgt spid="3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1000"/>
                                        <p:tgtEl>
                                          <p:spTgt spid="3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1000"/>
                                        <p:tgtEl>
                                          <p:spTgt spid="3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10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left)">
                                      <p:cBhvr>
                                        <p:cTn id="84" dur="1000"/>
                                        <p:tgtEl>
                                          <p:spTgt spid="51"/>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wipe(left)">
                                      <p:cBhvr>
                                        <p:cTn id="87" dur="1000"/>
                                        <p:tgtEl>
                                          <p:spTgt spid="5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wipe(left)">
                                      <p:cBhvr>
                                        <p:cTn id="90" dur="1000"/>
                                        <p:tgtEl>
                                          <p:spTgt spid="5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left)">
                                      <p:cBhvr>
                                        <p:cTn id="93" dur="1000"/>
                                        <p:tgtEl>
                                          <p:spTgt spid="5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1000"/>
                                        <p:tgtEl>
                                          <p:spTgt spid="5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wipe(left)">
                                      <p:cBhvr>
                                        <p:cTn id="101" dur="1000"/>
                                        <p:tgtEl>
                                          <p:spTgt spid="56"/>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wipe(left)">
                                      <p:cBhvr>
                                        <p:cTn id="104" dur="1000"/>
                                        <p:tgtEl>
                                          <p:spTgt spid="5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1000"/>
                                        <p:tgtEl>
                                          <p:spTgt spid="6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wipe(left)">
                                      <p:cBhvr>
                                        <p:cTn id="110" dur="1000"/>
                                        <p:tgtEl>
                                          <p:spTgt spid="6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1000"/>
                                        <p:tgtEl>
                                          <p:spTgt spid="6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wipe(left)">
                                      <p:cBhvr>
                                        <p:cTn id="118" dur="1000"/>
                                        <p:tgtEl>
                                          <p:spTgt spid="40"/>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wipe(left)">
                                      <p:cBhvr>
                                        <p:cTn id="121" dur="1000"/>
                                        <p:tgtEl>
                                          <p:spTgt spid="48"/>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wipe(left)">
                                      <p:cBhvr>
                                        <p:cTn id="124" dur="1000"/>
                                        <p:tgtEl>
                                          <p:spTgt spid="41"/>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wipe(left)">
                                      <p:cBhvr>
                                        <p:cTn id="127" dur="1000"/>
                                        <p:tgtEl>
                                          <p:spTgt spid="49"/>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wipe(left)">
                                      <p:cBhvr>
                                        <p:cTn id="130"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4" grpId="0"/>
      <p:bldP spid="25" grpId="0"/>
      <p:bldP spid="26" grpId="0"/>
      <p:bldP spid="27" grpId="0"/>
      <p:bldP spid="29" grpId="0"/>
      <p:bldP spid="30" grpId="0"/>
      <p:bldP spid="42" grpId="0"/>
      <p:bldP spid="43" grpId="0"/>
      <p:bldP spid="44" grpId="0"/>
      <p:bldP spid="45" grpId="0"/>
      <p:bldP spid="46" grpId="0"/>
      <p:bldP spid="23" grpId="0"/>
      <p:bldP spid="31" grpId="0"/>
      <p:bldP spid="32" grpId="0"/>
      <p:bldP spid="33" grpId="0"/>
      <p:bldP spid="34" grpId="0"/>
      <p:bldP spid="40" grpId="0"/>
      <p:bldP spid="41" grpId="0"/>
      <p:bldP spid="48" grpId="0"/>
      <p:bldP spid="49" grpId="0"/>
      <p:bldP spid="50" grpId="0"/>
      <p:bldP spid="51" grpId="0"/>
      <p:bldP spid="52" grpId="0"/>
      <p:bldP spid="53" grpId="0"/>
      <p:bldP spid="54" grpId="0"/>
      <p:bldP spid="55" grpId="0"/>
      <p:bldP spid="56" grpId="0"/>
      <p:bldP spid="57" grpId="0"/>
      <p:bldP spid="61" grpId="0"/>
      <p:bldP spid="62"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28" name="Slide Number Placeholder 27"/>
          <p:cNvSpPr>
            <a:spLocks noGrp="1"/>
          </p:cNvSpPr>
          <p:nvPr>
            <p:ph type="sldNum" sz="quarter" idx="12"/>
          </p:nvPr>
        </p:nvSpPr>
        <p:spPr/>
        <p:txBody>
          <a:bodyPr/>
          <a:lstStyle/>
          <a:p>
            <a:fld id="{DD26710F-096F-40E8-B76B-EF69C67F41A1}" type="slidenum">
              <a:rPr lang="en-US" smtClean="0"/>
              <a:pPr/>
              <a:t>22</a:t>
            </a:fld>
            <a:endParaRPr lang="en-US"/>
          </a:p>
        </p:txBody>
      </p:sp>
      <p:sp>
        <p:nvSpPr>
          <p:cNvPr id="11"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Determining other FV &amp; PV Variables</a:t>
            </a:r>
          </a:p>
          <a:p>
            <a:pPr>
              <a:buNone/>
            </a:pPr>
            <a:endParaRPr lang="en-US" dirty="0" smtClean="0"/>
          </a:p>
        </p:txBody>
      </p:sp>
      <p:sp>
        <p:nvSpPr>
          <p:cNvPr id="12" name="TextBox 11"/>
          <p:cNvSpPr txBox="1"/>
          <p:nvPr/>
        </p:nvSpPr>
        <p:spPr>
          <a:xfrm>
            <a:off x="457200" y="1219200"/>
            <a:ext cx="3581400" cy="1200329"/>
          </a:xfrm>
          <a:prstGeom prst="rect">
            <a:avLst/>
          </a:prstGeom>
          <a:noFill/>
        </p:spPr>
        <p:txBody>
          <a:bodyPr wrap="square" rtlCol="0">
            <a:spAutoFit/>
          </a:bodyPr>
          <a:lstStyle/>
          <a:p>
            <a:r>
              <a:rPr lang="en-US" dirty="0" smtClean="0"/>
              <a:t>Using Financial Calculator – enter values you know (must have at least 4 of the 5), then hit CPT and the value you want to know.</a:t>
            </a:r>
            <a:endParaRPr lang="en-US" dirty="0"/>
          </a:p>
        </p:txBody>
      </p:sp>
      <p:sp>
        <p:nvSpPr>
          <p:cNvPr id="14" name="TextBox 13"/>
          <p:cNvSpPr txBox="1"/>
          <p:nvPr/>
        </p:nvSpPr>
        <p:spPr>
          <a:xfrm>
            <a:off x="914400" y="2514600"/>
            <a:ext cx="1295400" cy="1477328"/>
          </a:xfrm>
          <a:prstGeom prst="rect">
            <a:avLst/>
          </a:prstGeom>
          <a:noFill/>
        </p:spPr>
        <p:txBody>
          <a:bodyPr wrap="square" rtlCol="0">
            <a:spAutoFit/>
          </a:bodyPr>
          <a:lstStyle/>
          <a:p>
            <a:r>
              <a:rPr lang="en-US" dirty="0" smtClean="0"/>
              <a:t>FV = 1,000</a:t>
            </a:r>
          </a:p>
          <a:p>
            <a:r>
              <a:rPr lang="en-US" dirty="0" smtClean="0"/>
              <a:t>PV = -100</a:t>
            </a:r>
          </a:p>
          <a:p>
            <a:r>
              <a:rPr lang="en-US" dirty="0" smtClean="0"/>
              <a:t>I/Y = 10%</a:t>
            </a:r>
          </a:p>
          <a:p>
            <a:r>
              <a:rPr lang="en-US" dirty="0" smtClean="0"/>
              <a:t>P/Y = 1</a:t>
            </a:r>
          </a:p>
          <a:p>
            <a:r>
              <a:rPr lang="en-US" dirty="0" smtClean="0"/>
              <a:t>N = ?</a:t>
            </a:r>
          </a:p>
        </p:txBody>
      </p:sp>
      <p:sp>
        <p:nvSpPr>
          <p:cNvPr id="18" name="TextBox 17"/>
          <p:cNvSpPr txBox="1"/>
          <p:nvPr/>
        </p:nvSpPr>
        <p:spPr>
          <a:xfrm>
            <a:off x="2286000" y="2514600"/>
            <a:ext cx="1295400" cy="1477328"/>
          </a:xfrm>
          <a:prstGeom prst="rect">
            <a:avLst/>
          </a:prstGeom>
          <a:noFill/>
        </p:spPr>
        <p:txBody>
          <a:bodyPr wrap="square" rtlCol="0">
            <a:spAutoFit/>
          </a:bodyPr>
          <a:lstStyle/>
          <a:p>
            <a:r>
              <a:rPr lang="en-US" dirty="0" smtClean="0"/>
              <a:t>FV = 1,000</a:t>
            </a:r>
          </a:p>
          <a:p>
            <a:r>
              <a:rPr lang="en-US" dirty="0" smtClean="0"/>
              <a:t>N = 24.16</a:t>
            </a:r>
          </a:p>
          <a:p>
            <a:r>
              <a:rPr lang="en-US" dirty="0" smtClean="0"/>
              <a:t>I/Y = 10%</a:t>
            </a:r>
          </a:p>
          <a:p>
            <a:r>
              <a:rPr lang="en-US" dirty="0" smtClean="0"/>
              <a:t>P/Y = 1</a:t>
            </a:r>
          </a:p>
          <a:p>
            <a:r>
              <a:rPr lang="en-US" dirty="0" smtClean="0"/>
              <a:t>PV = ?</a:t>
            </a:r>
          </a:p>
        </p:txBody>
      </p:sp>
      <p:sp>
        <p:nvSpPr>
          <p:cNvPr id="19" name="TextBox 18"/>
          <p:cNvSpPr txBox="1"/>
          <p:nvPr/>
        </p:nvSpPr>
        <p:spPr>
          <a:xfrm>
            <a:off x="914400" y="4648200"/>
            <a:ext cx="1295400" cy="1477328"/>
          </a:xfrm>
          <a:prstGeom prst="rect">
            <a:avLst/>
          </a:prstGeom>
          <a:noFill/>
        </p:spPr>
        <p:txBody>
          <a:bodyPr wrap="square" rtlCol="0">
            <a:spAutoFit/>
          </a:bodyPr>
          <a:lstStyle/>
          <a:p>
            <a:r>
              <a:rPr lang="en-US" dirty="0" smtClean="0"/>
              <a:t>FV = 1,000</a:t>
            </a:r>
          </a:p>
          <a:p>
            <a:r>
              <a:rPr lang="en-US" dirty="0" smtClean="0"/>
              <a:t>PV = -100</a:t>
            </a:r>
          </a:p>
          <a:p>
            <a:r>
              <a:rPr lang="en-US" dirty="0" smtClean="0"/>
              <a:t>N = 24.16</a:t>
            </a:r>
          </a:p>
          <a:p>
            <a:r>
              <a:rPr lang="en-US" dirty="0" smtClean="0"/>
              <a:t>P/Y = 1</a:t>
            </a:r>
          </a:p>
          <a:p>
            <a:r>
              <a:rPr lang="en-US" dirty="0" smtClean="0"/>
              <a:t>I/Y = ?</a:t>
            </a:r>
          </a:p>
        </p:txBody>
      </p:sp>
      <p:sp>
        <p:nvSpPr>
          <p:cNvPr id="21" name="TextBox 20"/>
          <p:cNvSpPr txBox="1"/>
          <p:nvPr/>
        </p:nvSpPr>
        <p:spPr>
          <a:xfrm>
            <a:off x="2286000" y="4648200"/>
            <a:ext cx="1295400" cy="1477328"/>
          </a:xfrm>
          <a:prstGeom prst="rect">
            <a:avLst/>
          </a:prstGeom>
          <a:noFill/>
        </p:spPr>
        <p:txBody>
          <a:bodyPr wrap="square" rtlCol="0">
            <a:spAutoFit/>
          </a:bodyPr>
          <a:lstStyle/>
          <a:p>
            <a:r>
              <a:rPr lang="en-US" dirty="0" smtClean="0"/>
              <a:t>PV = -100</a:t>
            </a:r>
          </a:p>
          <a:p>
            <a:r>
              <a:rPr lang="en-US" dirty="0" smtClean="0"/>
              <a:t>N = 24.16</a:t>
            </a:r>
          </a:p>
          <a:p>
            <a:r>
              <a:rPr lang="en-US" dirty="0" smtClean="0"/>
              <a:t>I/Y = 10%</a:t>
            </a:r>
          </a:p>
          <a:p>
            <a:r>
              <a:rPr lang="en-US" dirty="0" smtClean="0"/>
              <a:t>P/Y = 1</a:t>
            </a:r>
          </a:p>
          <a:p>
            <a:r>
              <a:rPr lang="en-US" dirty="0" smtClean="0"/>
              <a:t>FV = ?</a:t>
            </a:r>
          </a:p>
        </p:txBody>
      </p:sp>
      <p:sp>
        <p:nvSpPr>
          <p:cNvPr id="22" name="TextBox 21"/>
          <p:cNvSpPr txBox="1"/>
          <p:nvPr/>
        </p:nvSpPr>
        <p:spPr>
          <a:xfrm>
            <a:off x="914400" y="3962400"/>
            <a:ext cx="1143000" cy="369332"/>
          </a:xfrm>
          <a:prstGeom prst="rect">
            <a:avLst/>
          </a:prstGeom>
          <a:noFill/>
        </p:spPr>
        <p:txBody>
          <a:bodyPr wrap="square" rtlCol="0">
            <a:spAutoFit/>
          </a:bodyPr>
          <a:lstStyle/>
          <a:p>
            <a:r>
              <a:rPr lang="en-US" dirty="0" smtClean="0"/>
              <a:t>N = 24.16</a:t>
            </a:r>
            <a:endParaRPr lang="en-US" dirty="0"/>
          </a:p>
        </p:txBody>
      </p:sp>
      <p:sp>
        <p:nvSpPr>
          <p:cNvPr id="23" name="TextBox 22"/>
          <p:cNvSpPr txBox="1"/>
          <p:nvPr/>
        </p:nvSpPr>
        <p:spPr>
          <a:xfrm>
            <a:off x="2286000" y="3962400"/>
            <a:ext cx="1371600" cy="369332"/>
          </a:xfrm>
          <a:prstGeom prst="rect">
            <a:avLst/>
          </a:prstGeom>
          <a:noFill/>
        </p:spPr>
        <p:txBody>
          <a:bodyPr wrap="square" rtlCol="0">
            <a:spAutoFit/>
          </a:bodyPr>
          <a:lstStyle/>
          <a:p>
            <a:r>
              <a:rPr lang="en-US" dirty="0" smtClean="0"/>
              <a:t>PV = -99.99</a:t>
            </a:r>
            <a:endParaRPr lang="en-US" dirty="0"/>
          </a:p>
        </p:txBody>
      </p:sp>
      <p:sp>
        <p:nvSpPr>
          <p:cNvPr id="24" name="TextBox 23"/>
          <p:cNvSpPr txBox="1"/>
          <p:nvPr/>
        </p:nvSpPr>
        <p:spPr>
          <a:xfrm>
            <a:off x="914400" y="6096000"/>
            <a:ext cx="1066800" cy="369332"/>
          </a:xfrm>
          <a:prstGeom prst="rect">
            <a:avLst/>
          </a:prstGeom>
          <a:noFill/>
        </p:spPr>
        <p:txBody>
          <a:bodyPr wrap="square" rtlCol="0">
            <a:spAutoFit/>
          </a:bodyPr>
          <a:lstStyle/>
          <a:p>
            <a:r>
              <a:rPr lang="en-US" dirty="0" smtClean="0"/>
              <a:t>I/Y = 10%</a:t>
            </a:r>
            <a:endParaRPr lang="en-US" dirty="0"/>
          </a:p>
        </p:txBody>
      </p:sp>
      <p:sp>
        <p:nvSpPr>
          <p:cNvPr id="25" name="TextBox 24"/>
          <p:cNvSpPr txBox="1"/>
          <p:nvPr/>
        </p:nvSpPr>
        <p:spPr>
          <a:xfrm>
            <a:off x="2286000" y="6096000"/>
            <a:ext cx="1219200" cy="369332"/>
          </a:xfrm>
          <a:prstGeom prst="rect">
            <a:avLst/>
          </a:prstGeom>
          <a:noFill/>
        </p:spPr>
        <p:txBody>
          <a:bodyPr wrap="square" rtlCol="0">
            <a:spAutoFit/>
          </a:bodyPr>
          <a:lstStyle/>
          <a:p>
            <a:r>
              <a:rPr lang="en-US" dirty="0" smtClean="0"/>
              <a:t>FV = 1,000</a:t>
            </a:r>
            <a:endParaRPr lang="en-US" dirty="0"/>
          </a:p>
        </p:txBody>
      </p:sp>
      <p:sp>
        <p:nvSpPr>
          <p:cNvPr id="29" name="TextBox 28"/>
          <p:cNvSpPr txBox="1"/>
          <p:nvPr/>
        </p:nvSpPr>
        <p:spPr>
          <a:xfrm>
            <a:off x="4495800" y="1371600"/>
            <a:ext cx="3581400" cy="923330"/>
          </a:xfrm>
          <a:prstGeom prst="rect">
            <a:avLst/>
          </a:prstGeom>
          <a:noFill/>
        </p:spPr>
        <p:txBody>
          <a:bodyPr wrap="square" rtlCol="0">
            <a:spAutoFit/>
          </a:bodyPr>
          <a:lstStyle/>
          <a:p>
            <a:r>
              <a:rPr lang="en-US" dirty="0" smtClean="0"/>
              <a:t>But what if we want to find r or n using our formulas?  Things here get a little complicated.</a:t>
            </a:r>
            <a:endParaRPr lang="en-US" dirty="0"/>
          </a:p>
        </p:txBody>
      </p:sp>
      <p:sp>
        <p:nvSpPr>
          <p:cNvPr id="30" name="TextBox 29"/>
          <p:cNvSpPr txBox="1"/>
          <p:nvPr/>
        </p:nvSpPr>
        <p:spPr>
          <a:xfrm>
            <a:off x="5029200" y="2438400"/>
            <a:ext cx="2209800" cy="369332"/>
          </a:xfrm>
          <a:prstGeom prst="rect">
            <a:avLst/>
          </a:prstGeom>
          <a:noFill/>
        </p:spPr>
        <p:txBody>
          <a:bodyPr wrap="square" rtlCol="0">
            <a:spAutoFit/>
          </a:bodyPr>
          <a:lstStyle/>
          <a:p>
            <a:r>
              <a:rPr lang="en-US" dirty="0" smtClean="0"/>
              <a:t>FV = PV x (1 + r) </a:t>
            </a:r>
            <a:r>
              <a:rPr lang="en-US" baseline="30000" dirty="0" smtClean="0"/>
              <a:t>n</a:t>
            </a:r>
            <a:endParaRPr lang="en-US" baseline="30000" dirty="0"/>
          </a:p>
        </p:txBody>
      </p:sp>
      <p:sp>
        <p:nvSpPr>
          <p:cNvPr id="31" name="TextBox 30"/>
          <p:cNvSpPr txBox="1"/>
          <p:nvPr/>
        </p:nvSpPr>
        <p:spPr>
          <a:xfrm>
            <a:off x="5029200" y="2819400"/>
            <a:ext cx="2209800" cy="369332"/>
          </a:xfrm>
          <a:prstGeom prst="rect">
            <a:avLst/>
          </a:prstGeom>
          <a:noFill/>
        </p:spPr>
        <p:txBody>
          <a:bodyPr wrap="square" rtlCol="0">
            <a:spAutoFit/>
          </a:bodyPr>
          <a:lstStyle/>
          <a:p>
            <a:r>
              <a:rPr lang="en-US" dirty="0" smtClean="0"/>
              <a:t>FV ÷ PV = (1 + r) </a:t>
            </a:r>
            <a:r>
              <a:rPr lang="en-US" baseline="30000" dirty="0" smtClean="0"/>
              <a:t>n</a:t>
            </a:r>
            <a:endParaRPr lang="en-US" baseline="30000" dirty="0"/>
          </a:p>
        </p:txBody>
      </p:sp>
      <p:sp>
        <p:nvSpPr>
          <p:cNvPr id="32" name="TextBox 31"/>
          <p:cNvSpPr txBox="1"/>
          <p:nvPr/>
        </p:nvSpPr>
        <p:spPr>
          <a:xfrm>
            <a:off x="5029200" y="4343400"/>
            <a:ext cx="2743200" cy="369332"/>
          </a:xfrm>
          <a:prstGeom prst="rect">
            <a:avLst/>
          </a:prstGeom>
          <a:noFill/>
        </p:spPr>
        <p:txBody>
          <a:bodyPr wrap="square" rtlCol="0">
            <a:spAutoFit/>
          </a:bodyPr>
          <a:lstStyle/>
          <a:p>
            <a:r>
              <a:rPr lang="en-US" dirty="0" smtClean="0"/>
              <a:t>n = ln ( FV ÷ PV) ÷ ln (1 + r)</a:t>
            </a:r>
            <a:endParaRPr lang="en-US" baseline="30000" dirty="0"/>
          </a:p>
        </p:txBody>
      </p:sp>
      <p:sp>
        <p:nvSpPr>
          <p:cNvPr id="33" name="TextBox 32"/>
          <p:cNvSpPr txBox="1"/>
          <p:nvPr/>
        </p:nvSpPr>
        <p:spPr>
          <a:xfrm>
            <a:off x="5029200" y="3962400"/>
            <a:ext cx="2209800" cy="369332"/>
          </a:xfrm>
          <a:prstGeom prst="rect">
            <a:avLst/>
          </a:prstGeom>
          <a:noFill/>
        </p:spPr>
        <p:txBody>
          <a:bodyPr wrap="square" rtlCol="0">
            <a:spAutoFit/>
          </a:bodyPr>
          <a:lstStyle/>
          <a:p>
            <a:r>
              <a:rPr lang="en-US" dirty="0" smtClean="0"/>
              <a:t>r = ( FV ÷ PV ) </a:t>
            </a:r>
            <a:r>
              <a:rPr lang="en-US" baseline="30000" dirty="0" smtClean="0"/>
              <a:t>1 / n</a:t>
            </a:r>
            <a:r>
              <a:rPr lang="en-US" dirty="0" smtClean="0"/>
              <a:t> – 1</a:t>
            </a:r>
            <a:endParaRPr lang="en-US" dirty="0"/>
          </a:p>
        </p:txBody>
      </p:sp>
      <p:sp>
        <p:nvSpPr>
          <p:cNvPr id="34" name="TextBox 33"/>
          <p:cNvSpPr txBox="1"/>
          <p:nvPr/>
        </p:nvSpPr>
        <p:spPr>
          <a:xfrm>
            <a:off x="7086600" y="4876800"/>
            <a:ext cx="1676400" cy="369332"/>
          </a:xfrm>
          <a:prstGeom prst="rect">
            <a:avLst/>
          </a:prstGeom>
          <a:noFill/>
        </p:spPr>
        <p:txBody>
          <a:bodyPr wrap="square" rtlCol="0">
            <a:spAutoFit/>
          </a:bodyPr>
          <a:lstStyle/>
          <a:p>
            <a:r>
              <a:rPr lang="en-US" dirty="0" smtClean="0"/>
              <a:t>ln = natural log</a:t>
            </a:r>
            <a:endParaRPr lang="en-US" dirty="0"/>
          </a:p>
        </p:txBody>
      </p:sp>
      <p:sp>
        <p:nvSpPr>
          <p:cNvPr id="20" name="TextBox 19"/>
          <p:cNvSpPr txBox="1"/>
          <p:nvPr/>
        </p:nvSpPr>
        <p:spPr>
          <a:xfrm>
            <a:off x="5029200" y="3200400"/>
            <a:ext cx="2819400" cy="369332"/>
          </a:xfrm>
          <a:prstGeom prst="rect">
            <a:avLst/>
          </a:prstGeom>
          <a:noFill/>
        </p:spPr>
        <p:txBody>
          <a:bodyPr wrap="square" rtlCol="0">
            <a:spAutoFit/>
          </a:bodyPr>
          <a:lstStyle/>
          <a:p>
            <a:r>
              <a:rPr lang="en-US" dirty="0" smtClean="0"/>
              <a:t>( FV ÷ PV ) </a:t>
            </a:r>
            <a:r>
              <a:rPr lang="en-US" baseline="30000" dirty="0" smtClean="0"/>
              <a:t>1 / n</a:t>
            </a:r>
            <a:r>
              <a:rPr lang="en-US" dirty="0" smtClean="0"/>
              <a:t> = 1 + r</a:t>
            </a:r>
            <a:endParaRPr lang="en-US" dirty="0"/>
          </a:p>
        </p:txBody>
      </p:sp>
      <p:sp>
        <p:nvSpPr>
          <p:cNvPr id="26" name="TextBox 25"/>
          <p:cNvSpPr txBox="1"/>
          <p:nvPr/>
        </p:nvSpPr>
        <p:spPr>
          <a:xfrm>
            <a:off x="5029200" y="3581400"/>
            <a:ext cx="2819400" cy="369332"/>
          </a:xfrm>
          <a:prstGeom prst="rect">
            <a:avLst/>
          </a:prstGeom>
          <a:noFill/>
        </p:spPr>
        <p:txBody>
          <a:bodyPr wrap="square" rtlCol="0">
            <a:spAutoFit/>
          </a:bodyPr>
          <a:lstStyle/>
          <a:p>
            <a:r>
              <a:rPr lang="en-US" dirty="0" smtClean="0"/>
              <a:t>( FV ÷ PV ) </a:t>
            </a:r>
            <a:r>
              <a:rPr lang="en-US" baseline="30000" dirty="0" smtClean="0"/>
              <a:t>1 / n</a:t>
            </a:r>
            <a:r>
              <a:rPr lang="en-US" dirty="0" smtClean="0"/>
              <a:t> – 1 = r</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dissolv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dissolv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left)">
                                      <p:cBhvr>
                                        <p:cTn id="49" dur="500"/>
                                        <p:tgtEl>
                                          <p:spTgt spid="3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1">
                                            <p:txEl>
                                              <p:pRg st="0" end="0"/>
                                            </p:txEl>
                                          </p:spTgt>
                                        </p:tgtEl>
                                        <p:attrNameLst>
                                          <p:attrName>style.visibility</p:attrName>
                                        </p:attrNameLst>
                                      </p:cBhvr>
                                      <p:to>
                                        <p:strVal val="visible"/>
                                      </p:to>
                                    </p:set>
                                    <p:animEffect transition="in" filter="wipe(left)">
                                      <p:cBhvr>
                                        <p:cTn id="54" dur="500"/>
                                        <p:tgtEl>
                                          <p:spTgt spid="3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Effect transition="in" filter="wipe(left)">
                                      <p:cBhvr>
                                        <p:cTn id="59" dur="500"/>
                                        <p:tgtEl>
                                          <p:spTgt spid="20">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wipe(left)">
                                      <p:cBhvr>
                                        <p:cTn id="64" dur="500"/>
                                        <p:tgtEl>
                                          <p:spTgt spid="2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3">
                                            <p:txEl>
                                              <p:pRg st="0" end="0"/>
                                            </p:txEl>
                                          </p:spTgt>
                                        </p:tgtEl>
                                        <p:attrNameLst>
                                          <p:attrName>style.visibility</p:attrName>
                                        </p:attrNameLst>
                                      </p:cBhvr>
                                      <p:to>
                                        <p:strVal val="visible"/>
                                      </p:to>
                                    </p:set>
                                    <p:animEffect transition="in" filter="wipe(left)">
                                      <p:cBhvr>
                                        <p:cTn id="69" dur="500"/>
                                        <p:tgtEl>
                                          <p:spTgt spid="33">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left)">
                                      <p:cBhvr>
                                        <p:cTn id="74" dur="500"/>
                                        <p:tgtEl>
                                          <p:spTgt spid="3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P spid="19" grpId="0"/>
      <p:bldP spid="21" grpId="0"/>
      <p:bldP spid="22" grpId="0"/>
      <p:bldP spid="23" grpId="0"/>
      <p:bldP spid="24" grpId="0"/>
      <p:bldP spid="25" grpId="0"/>
      <p:bldP spid="29" grpId="0"/>
      <p:bldP spid="30" grpId="0" build="allAtOnce"/>
      <p:bldP spid="31" grpId="0" build="allAtOnce"/>
      <p:bldP spid="32" grpId="0"/>
      <p:bldP spid="33" grpId="0" build="allAtOnce"/>
      <p:bldP spid="20" grpId="0" build="allAtOnce"/>
      <p:bldP spid="26"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Future Value of an Ordinary Annuity</a:t>
            </a:r>
          </a:p>
          <a:p>
            <a:pPr>
              <a:buNone/>
            </a:pPr>
            <a:endParaRPr lang="en-US" dirty="0" smtClean="0"/>
          </a:p>
        </p:txBody>
      </p:sp>
      <p:sp>
        <p:nvSpPr>
          <p:cNvPr id="28" name="Slide Number Placeholder 27"/>
          <p:cNvSpPr>
            <a:spLocks noGrp="1"/>
          </p:cNvSpPr>
          <p:nvPr>
            <p:ph type="sldNum" sz="quarter" idx="12"/>
          </p:nvPr>
        </p:nvSpPr>
        <p:spPr/>
        <p:txBody>
          <a:bodyPr/>
          <a:lstStyle/>
          <a:p>
            <a:fld id="{DD26710F-096F-40E8-B76B-EF69C67F41A1}" type="slidenum">
              <a:rPr lang="en-US" smtClean="0"/>
              <a:pPr/>
              <a:t>23</a:t>
            </a:fld>
            <a:endParaRPr lang="en-US"/>
          </a:p>
        </p:txBody>
      </p:sp>
      <p:sp>
        <p:nvSpPr>
          <p:cNvPr id="6" name="TextBox 5"/>
          <p:cNvSpPr txBox="1"/>
          <p:nvPr/>
        </p:nvSpPr>
        <p:spPr>
          <a:xfrm>
            <a:off x="457200" y="1219200"/>
            <a:ext cx="8153400" cy="646331"/>
          </a:xfrm>
          <a:prstGeom prst="rect">
            <a:avLst/>
          </a:prstGeom>
          <a:noFill/>
        </p:spPr>
        <p:txBody>
          <a:bodyPr wrap="square" rtlCol="0">
            <a:spAutoFit/>
          </a:bodyPr>
          <a:lstStyle/>
          <a:p>
            <a:r>
              <a:rPr lang="en-US" dirty="0" smtClean="0"/>
              <a:t>Future Value of an Ordinary Annuity = how much a given series of payments paid at the end of the year will be worth in the future?</a:t>
            </a:r>
            <a:endParaRPr lang="en-US" dirty="0"/>
          </a:p>
        </p:txBody>
      </p:sp>
      <p:sp>
        <p:nvSpPr>
          <p:cNvPr id="15" name="TextBox 14"/>
          <p:cNvSpPr txBox="1"/>
          <p:nvPr/>
        </p:nvSpPr>
        <p:spPr>
          <a:xfrm>
            <a:off x="3962400" y="3135868"/>
            <a:ext cx="2209800" cy="369332"/>
          </a:xfrm>
          <a:prstGeom prst="rect">
            <a:avLst/>
          </a:prstGeom>
          <a:noFill/>
        </p:spPr>
        <p:txBody>
          <a:bodyPr wrap="square" rtlCol="0">
            <a:spAutoFit/>
          </a:bodyPr>
          <a:lstStyle/>
          <a:p>
            <a:r>
              <a:rPr lang="en-US" dirty="0" smtClean="0"/>
              <a:t>FV = 500 x (1 + .05) </a:t>
            </a:r>
            <a:r>
              <a:rPr lang="en-US" baseline="30000" dirty="0" smtClean="0"/>
              <a:t>0</a:t>
            </a:r>
            <a:endParaRPr lang="en-US" baseline="30000" dirty="0"/>
          </a:p>
        </p:txBody>
      </p:sp>
      <p:sp>
        <p:nvSpPr>
          <p:cNvPr id="16" name="TextBox 15"/>
          <p:cNvSpPr txBox="1"/>
          <p:nvPr/>
        </p:nvSpPr>
        <p:spPr>
          <a:xfrm>
            <a:off x="3962400" y="3440668"/>
            <a:ext cx="2209800" cy="369332"/>
          </a:xfrm>
          <a:prstGeom prst="rect">
            <a:avLst/>
          </a:prstGeom>
          <a:noFill/>
        </p:spPr>
        <p:txBody>
          <a:bodyPr wrap="square" rtlCol="0">
            <a:spAutoFit/>
          </a:bodyPr>
          <a:lstStyle/>
          <a:p>
            <a:r>
              <a:rPr lang="en-US" dirty="0" smtClean="0"/>
              <a:t>FV = 500 x (1 + .05) </a:t>
            </a:r>
            <a:r>
              <a:rPr lang="en-US" baseline="30000" dirty="0" smtClean="0"/>
              <a:t>1</a:t>
            </a:r>
            <a:endParaRPr lang="en-US" baseline="30000" dirty="0"/>
          </a:p>
        </p:txBody>
      </p:sp>
      <p:sp>
        <p:nvSpPr>
          <p:cNvPr id="18" name="TextBox 17"/>
          <p:cNvSpPr txBox="1"/>
          <p:nvPr/>
        </p:nvSpPr>
        <p:spPr>
          <a:xfrm>
            <a:off x="3962400" y="3745468"/>
            <a:ext cx="2209800" cy="369332"/>
          </a:xfrm>
          <a:prstGeom prst="rect">
            <a:avLst/>
          </a:prstGeom>
          <a:noFill/>
        </p:spPr>
        <p:txBody>
          <a:bodyPr wrap="square" rtlCol="0">
            <a:spAutoFit/>
          </a:bodyPr>
          <a:lstStyle/>
          <a:p>
            <a:r>
              <a:rPr lang="en-US" dirty="0" smtClean="0"/>
              <a:t>FV = 500 x (1 + .05) </a:t>
            </a:r>
            <a:r>
              <a:rPr lang="en-US" baseline="30000" dirty="0" smtClean="0"/>
              <a:t>2</a:t>
            </a:r>
            <a:endParaRPr lang="en-US" baseline="30000" dirty="0"/>
          </a:p>
        </p:txBody>
      </p:sp>
      <p:sp>
        <p:nvSpPr>
          <p:cNvPr id="19" name="TextBox 18"/>
          <p:cNvSpPr txBox="1"/>
          <p:nvPr/>
        </p:nvSpPr>
        <p:spPr>
          <a:xfrm>
            <a:off x="3962400" y="4050268"/>
            <a:ext cx="2209800" cy="369332"/>
          </a:xfrm>
          <a:prstGeom prst="rect">
            <a:avLst/>
          </a:prstGeom>
          <a:noFill/>
        </p:spPr>
        <p:txBody>
          <a:bodyPr wrap="square" rtlCol="0">
            <a:spAutoFit/>
          </a:bodyPr>
          <a:lstStyle/>
          <a:p>
            <a:r>
              <a:rPr lang="en-US" dirty="0" smtClean="0"/>
              <a:t>FV = 500 x (1 + .05) </a:t>
            </a:r>
            <a:r>
              <a:rPr lang="en-US" baseline="30000" dirty="0" smtClean="0"/>
              <a:t>3</a:t>
            </a:r>
            <a:endParaRPr lang="en-US" baseline="30000" dirty="0"/>
          </a:p>
        </p:txBody>
      </p:sp>
      <p:sp>
        <p:nvSpPr>
          <p:cNvPr id="20" name="TextBox 19"/>
          <p:cNvSpPr txBox="1"/>
          <p:nvPr/>
        </p:nvSpPr>
        <p:spPr>
          <a:xfrm>
            <a:off x="3962400" y="4355068"/>
            <a:ext cx="2209800" cy="369332"/>
          </a:xfrm>
          <a:prstGeom prst="rect">
            <a:avLst/>
          </a:prstGeom>
          <a:noFill/>
        </p:spPr>
        <p:txBody>
          <a:bodyPr wrap="square" rtlCol="0">
            <a:spAutoFit/>
          </a:bodyPr>
          <a:lstStyle/>
          <a:p>
            <a:r>
              <a:rPr lang="en-US" dirty="0" smtClean="0"/>
              <a:t>FV = 500 x (1 + .05) </a:t>
            </a:r>
            <a:r>
              <a:rPr lang="en-US" baseline="30000" dirty="0" smtClean="0"/>
              <a:t>4</a:t>
            </a:r>
            <a:endParaRPr lang="en-US" baseline="30000" dirty="0"/>
          </a:p>
        </p:txBody>
      </p:sp>
      <p:sp>
        <p:nvSpPr>
          <p:cNvPr id="24" name="TextBox 23"/>
          <p:cNvSpPr txBox="1"/>
          <p:nvPr/>
        </p:nvSpPr>
        <p:spPr>
          <a:xfrm>
            <a:off x="533400" y="3135868"/>
            <a:ext cx="2971800" cy="369332"/>
          </a:xfrm>
          <a:prstGeom prst="rect">
            <a:avLst/>
          </a:prstGeom>
          <a:noFill/>
        </p:spPr>
        <p:txBody>
          <a:bodyPr wrap="square" rtlCol="0">
            <a:spAutoFit/>
          </a:bodyPr>
          <a:lstStyle/>
          <a:p>
            <a:r>
              <a:rPr lang="en-US" dirty="0" smtClean="0"/>
              <a:t>First payment (end of year)</a:t>
            </a:r>
            <a:endParaRPr lang="en-US" baseline="30000" dirty="0"/>
          </a:p>
        </p:txBody>
      </p:sp>
      <p:sp>
        <p:nvSpPr>
          <p:cNvPr id="25" name="TextBox 24"/>
          <p:cNvSpPr txBox="1"/>
          <p:nvPr/>
        </p:nvSpPr>
        <p:spPr>
          <a:xfrm>
            <a:off x="533400" y="3440668"/>
            <a:ext cx="2971800" cy="369332"/>
          </a:xfrm>
          <a:prstGeom prst="rect">
            <a:avLst/>
          </a:prstGeom>
          <a:noFill/>
        </p:spPr>
        <p:txBody>
          <a:bodyPr wrap="square" rtlCol="0">
            <a:spAutoFit/>
          </a:bodyPr>
          <a:lstStyle/>
          <a:p>
            <a:r>
              <a:rPr lang="en-US" dirty="0" smtClean="0"/>
              <a:t>Payment at end of 2</a:t>
            </a:r>
            <a:r>
              <a:rPr lang="en-US" baseline="30000" dirty="0" smtClean="0"/>
              <a:t>nd</a:t>
            </a:r>
            <a:r>
              <a:rPr lang="en-US" dirty="0" smtClean="0"/>
              <a:t> year</a:t>
            </a:r>
            <a:endParaRPr lang="en-US" baseline="30000" dirty="0"/>
          </a:p>
        </p:txBody>
      </p:sp>
      <p:sp>
        <p:nvSpPr>
          <p:cNvPr id="26" name="TextBox 25"/>
          <p:cNvSpPr txBox="1"/>
          <p:nvPr/>
        </p:nvSpPr>
        <p:spPr>
          <a:xfrm>
            <a:off x="533400" y="3745468"/>
            <a:ext cx="3124200" cy="369332"/>
          </a:xfrm>
          <a:prstGeom prst="rect">
            <a:avLst/>
          </a:prstGeom>
          <a:noFill/>
        </p:spPr>
        <p:txBody>
          <a:bodyPr wrap="square" rtlCol="0">
            <a:spAutoFit/>
          </a:bodyPr>
          <a:lstStyle/>
          <a:p>
            <a:r>
              <a:rPr lang="en-US" dirty="0" smtClean="0"/>
              <a:t>Payment at end of 3</a:t>
            </a:r>
            <a:r>
              <a:rPr lang="en-US" baseline="30000" dirty="0" smtClean="0"/>
              <a:t>rd</a:t>
            </a:r>
            <a:r>
              <a:rPr lang="en-US" dirty="0" smtClean="0"/>
              <a:t> year</a:t>
            </a:r>
            <a:endParaRPr lang="en-US" baseline="30000" dirty="0"/>
          </a:p>
        </p:txBody>
      </p:sp>
      <p:sp>
        <p:nvSpPr>
          <p:cNvPr id="27" name="TextBox 26"/>
          <p:cNvSpPr txBox="1"/>
          <p:nvPr/>
        </p:nvSpPr>
        <p:spPr>
          <a:xfrm>
            <a:off x="533400" y="4050268"/>
            <a:ext cx="3200400" cy="369332"/>
          </a:xfrm>
          <a:prstGeom prst="rect">
            <a:avLst/>
          </a:prstGeom>
          <a:noFill/>
        </p:spPr>
        <p:txBody>
          <a:bodyPr wrap="square" rtlCol="0">
            <a:spAutoFit/>
          </a:bodyPr>
          <a:lstStyle/>
          <a:p>
            <a:r>
              <a:rPr lang="en-US" dirty="0" smtClean="0"/>
              <a:t>Payment at end of 4</a:t>
            </a:r>
            <a:r>
              <a:rPr lang="en-US" baseline="30000" dirty="0" smtClean="0"/>
              <a:t>th</a:t>
            </a:r>
            <a:r>
              <a:rPr lang="en-US" dirty="0" smtClean="0"/>
              <a:t> year</a:t>
            </a:r>
            <a:endParaRPr lang="en-US" baseline="30000" dirty="0"/>
          </a:p>
        </p:txBody>
      </p:sp>
      <p:sp>
        <p:nvSpPr>
          <p:cNvPr id="29" name="TextBox 28"/>
          <p:cNvSpPr txBox="1"/>
          <p:nvPr/>
        </p:nvSpPr>
        <p:spPr>
          <a:xfrm>
            <a:off x="533400" y="4355068"/>
            <a:ext cx="3200400" cy="369332"/>
          </a:xfrm>
          <a:prstGeom prst="rect">
            <a:avLst/>
          </a:prstGeom>
          <a:noFill/>
        </p:spPr>
        <p:txBody>
          <a:bodyPr wrap="square" rtlCol="0">
            <a:spAutoFit/>
          </a:bodyPr>
          <a:lstStyle/>
          <a:p>
            <a:r>
              <a:rPr lang="en-US" dirty="0" smtClean="0"/>
              <a:t>Payment at end of 5</a:t>
            </a:r>
            <a:r>
              <a:rPr lang="en-US" baseline="30000" dirty="0" smtClean="0"/>
              <a:t>th</a:t>
            </a:r>
            <a:r>
              <a:rPr lang="en-US" dirty="0" smtClean="0"/>
              <a:t> year</a:t>
            </a:r>
            <a:endParaRPr lang="en-US" baseline="30000" dirty="0"/>
          </a:p>
        </p:txBody>
      </p:sp>
      <p:sp>
        <p:nvSpPr>
          <p:cNvPr id="30" name="TextBox 29"/>
          <p:cNvSpPr txBox="1"/>
          <p:nvPr/>
        </p:nvSpPr>
        <p:spPr>
          <a:xfrm>
            <a:off x="6248400" y="3135868"/>
            <a:ext cx="2209800" cy="369332"/>
          </a:xfrm>
          <a:prstGeom prst="rect">
            <a:avLst/>
          </a:prstGeom>
          <a:noFill/>
        </p:spPr>
        <p:txBody>
          <a:bodyPr wrap="square" rtlCol="0">
            <a:spAutoFit/>
          </a:bodyPr>
          <a:lstStyle/>
          <a:p>
            <a:r>
              <a:rPr lang="en-US" dirty="0" smtClean="0"/>
              <a:t>=     500.00</a:t>
            </a:r>
            <a:endParaRPr lang="en-US" baseline="30000" dirty="0"/>
          </a:p>
        </p:txBody>
      </p:sp>
      <p:sp>
        <p:nvSpPr>
          <p:cNvPr id="42" name="TextBox 41"/>
          <p:cNvSpPr txBox="1"/>
          <p:nvPr/>
        </p:nvSpPr>
        <p:spPr>
          <a:xfrm>
            <a:off x="6248400" y="3440668"/>
            <a:ext cx="2209800" cy="369332"/>
          </a:xfrm>
          <a:prstGeom prst="rect">
            <a:avLst/>
          </a:prstGeom>
          <a:noFill/>
        </p:spPr>
        <p:txBody>
          <a:bodyPr wrap="square" rtlCol="0">
            <a:spAutoFit/>
          </a:bodyPr>
          <a:lstStyle/>
          <a:p>
            <a:r>
              <a:rPr lang="en-US" dirty="0" smtClean="0"/>
              <a:t>=     525.00 </a:t>
            </a:r>
            <a:endParaRPr lang="en-US" dirty="0"/>
          </a:p>
        </p:txBody>
      </p:sp>
      <p:sp>
        <p:nvSpPr>
          <p:cNvPr id="43" name="TextBox 42"/>
          <p:cNvSpPr txBox="1"/>
          <p:nvPr/>
        </p:nvSpPr>
        <p:spPr>
          <a:xfrm>
            <a:off x="6248400" y="3745468"/>
            <a:ext cx="2209800" cy="369332"/>
          </a:xfrm>
          <a:prstGeom prst="rect">
            <a:avLst/>
          </a:prstGeom>
          <a:noFill/>
        </p:spPr>
        <p:txBody>
          <a:bodyPr wrap="square" rtlCol="0">
            <a:spAutoFit/>
          </a:bodyPr>
          <a:lstStyle/>
          <a:p>
            <a:r>
              <a:rPr lang="en-US" dirty="0" smtClean="0"/>
              <a:t>=     551.25</a:t>
            </a:r>
            <a:endParaRPr lang="en-US" baseline="30000" dirty="0"/>
          </a:p>
        </p:txBody>
      </p:sp>
      <p:sp>
        <p:nvSpPr>
          <p:cNvPr id="44" name="TextBox 43"/>
          <p:cNvSpPr txBox="1"/>
          <p:nvPr/>
        </p:nvSpPr>
        <p:spPr>
          <a:xfrm>
            <a:off x="6248400" y="4050268"/>
            <a:ext cx="2209800" cy="369332"/>
          </a:xfrm>
          <a:prstGeom prst="rect">
            <a:avLst/>
          </a:prstGeom>
          <a:noFill/>
        </p:spPr>
        <p:txBody>
          <a:bodyPr wrap="square" rtlCol="0">
            <a:spAutoFit/>
          </a:bodyPr>
          <a:lstStyle/>
          <a:p>
            <a:r>
              <a:rPr lang="en-US" dirty="0" smtClean="0"/>
              <a:t>=     578.81</a:t>
            </a:r>
            <a:endParaRPr lang="en-US" baseline="30000" dirty="0"/>
          </a:p>
        </p:txBody>
      </p:sp>
      <p:sp>
        <p:nvSpPr>
          <p:cNvPr id="45" name="TextBox 44"/>
          <p:cNvSpPr txBox="1"/>
          <p:nvPr/>
        </p:nvSpPr>
        <p:spPr>
          <a:xfrm>
            <a:off x="6248400" y="4355068"/>
            <a:ext cx="2209800" cy="369332"/>
          </a:xfrm>
          <a:prstGeom prst="rect">
            <a:avLst/>
          </a:prstGeom>
          <a:noFill/>
        </p:spPr>
        <p:txBody>
          <a:bodyPr wrap="square" rtlCol="0">
            <a:spAutoFit/>
          </a:bodyPr>
          <a:lstStyle/>
          <a:p>
            <a:r>
              <a:rPr lang="en-US" dirty="0" smtClean="0"/>
              <a:t>=     607.75</a:t>
            </a:r>
            <a:endParaRPr lang="en-US" baseline="30000" dirty="0"/>
          </a:p>
        </p:txBody>
      </p:sp>
      <p:sp>
        <p:nvSpPr>
          <p:cNvPr id="46" name="TextBox 45"/>
          <p:cNvSpPr txBox="1"/>
          <p:nvPr/>
        </p:nvSpPr>
        <p:spPr>
          <a:xfrm>
            <a:off x="457200" y="2362200"/>
            <a:ext cx="7772400" cy="646331"/>
          </a:xfrm>
          <a:prstGeom prst="rect">
            <a:avLst/>
          </a:prstGeom>
          <a:noFill/>
        </p:spPr>
        <p:txBody>
          <a:bodyPr wrap="square" rtlCol="0">
            <a:spAutoFit/>
          </a:bodyPr>
          <a:lstStyle/>
          <a:p>
            <a:r>
              <a:rPr lang="en-US" dirty="0" smtClean="0"/>
              <a:t>Example:  What is the Future Value of $500 payments at the end of each year for five years, earning 5% interest per year with annual compounding?</a:t>
            </a:r>
            <a:endParaRPr lang="en-US" dirty="0"/>
          </a:p>
        </p:txBody>
      </p:sp>
      <p:sp>
        <p:nvSpPr>
          <p:cNvPr id="47" name="TextBox 46"/>
          <p:cNvSpPr txBox="1"/>
          <p:nvPr/>
        </p:nvSpPr>
        <p:spPr>
          <a:xfrm>
            <a:off x="6248400" y="4659868"/>
            <a:ext cx="2209800" cy="369332"/>
          </a:xfrm>
          <a:prstGeom prst="rect">
            <a:avLst/>
          </a:prstGeom>
          <a:noFill/>
        </p:spPr>
        <p:txBody>
          <a:bodyPr wrap="square" rtlCol="0">
            <a:spAutoFit/>
          </a:bodyPr>
          <a:lstStyle/>
          <a:p>
            <a:r>
              <a:rPr lang="en-US" dirty="0" smtClean="0"/>
              <a:t>=  2,762.81</a:t>
            </a:r>
            <a:endParaRPr lang="en-US" baseline="30000" dirty="0"/>
          </a:p>
        </p:txBody>
      </p:sp>
      <p:sp>
        <p:nvSpPr>
          <p:cNvPr id="48" name="TextBox 47"/>
          <p:cNvSpPr txBox="1"/>
          <p:nvPr/>
        </p:nvSpPr>
        <p:spPr>
          <a:xfrm>
            <a:off x="5029200" y="5181600"/>
            <a:ext cx="4114800" cy="1477328"/>
          </a:xfrm>
          <a:prstGeom prst="rect">
            <a:avLst/>
          </a:prstGeom>
          <a:noFill/>
        </p:spPr>
        <p:txBody>
          <a:bodyPr wrap="square" rtlCol="0">
            <a:spAutoFit/>
          </a:bodyPr>
          <a:lstStyle/>
          <a:p>
            <a:r>
              <a:rPr lang="en-US" u="sng" dirty="0" smtClean="0"/>
              <a:t>Using Table</a:t>
            </a:r>
          </a:p>
          <a:p>
            <a:r>
              <a:rPr lang="en-US" dirty="0" smtClean="0"/>
              <a:t>FVA = A x FVAF</a:t>
            </a:r>
          </a:p>
          <a:p>
            <a:pPr marL="0" lvl="1">
              <a:buFont typeface="Arial" pitchFamily="34" charset="0"/>
              <a:buChar char="•"/>
            </a:pPr>
            <a:r>
              <a:rPr lang="en-US" dirty="0" smtClean="0"/>
              <a:t>  FVAF is the intersection on the table between the Period in Years “n” and the Interest Rate “r”</a:t>
            </a:r>
            <a:endParaRPr lang="en-US" dirty="0"/>
          </a:p>
        </p:txBody>
      </p:sp>
      <p:sp>
        <p:nvSpPr>
          <p:cNvPr id="31" name="TextBox 30"/>
          <p:cNvSpPr txBox="1"/>
          <p:nvPr/>
        </p:nvSpPr>
        <p:spPr>
          <a:xfrm>
            <a:off x="533400" y="5103674"/>
            <a:ext cx="1447800" cy="1754326"/>
          </a:xfrm>
          <a:prstGeom prst="rect">
            <a:avLst/>
          </a:prstGeom>
          <a:noFill/>
        </p:spPr>
        <p:txBody>
          <a:bodyPr wrap="square" rtlCol="0">
            <a:spAutoFit/>
          </a:bodyPr>
          <a:lstStyle/>
          <a:p>
            <a:r>
              <a:rPr lang="en-US" dirty="0" smtClean="0"/>
              <a:t>PMT = 500</a:t>
            </a:r>
          </a:p>
          <a:p>
            <a:r>
              <a:rPr lang="en-US" dirty="0" smtClean="0"/>
              <a:t>PMT @ END</a:t>
            </a:r>
          </a:p>
          <a:p>
            <a:r>
              <a:rPr lang="en-US" dirty="0" smtClean="0"/>
              <a:t>N = 5</a:t>
            </a:r>
          </a:p>
          <a:p>
            <a:r>
              <a:rPr lang="en-US" dirty="0" smtClean="0"/>
              <a:t>I/Y = 5%</a:t>
            </a:r>
          </a:p>
          <a:p>
            <a:r>
              <a:rPr lang="en-US" dirty="0" smtClean="0"/>
              <a:t>m = 1</a:t>
            </a:r>
          </a:p>
          <a:p>
            <a:r>
              <a:rPr lang="en-US" dirty="0" smtClean="0"/>
              <a:t>FV = ?</a:t>
            </a:r>
          </a:p>
        </p:txBody>
      </p:sp>
      <p:sp>
        <p:nvSpPr>
          <p:cNvPr id="32" name="TextBox 31"/>
          <p:cNvSpPr txBox="1"/>
          <p:nvPr/>
        </p:nvSpPr>
        <p:spPr>
          <a:xfrm>
            <a:off x="1905000" y="6172200"/>
            <a:ext cx="1600200" cy="369332"/>
          </a:xfrm>
          <a:prstGeom prst="rect">
            <a:avLst/>
          </a:prstGeom>
          <a:noFill/>
        </p:spPr>
        <p:txBody>
          <a:bodyPr wrap="square" rtlCol="0">
            <a:spAutoFit/>
          </a:bodyPr>
          <a:lstStyle/>
          <a:p>
            <a:r>
              <a:rPr lang="en-US" dirty="0" smtClean="0"/>
              <a:t>FV = 2,762.82</a:t>
            </a:r>
            <a:endParaRPr lang="en-US" dirty="0"/>
          </a:p>
        </p:txBody>
      </p:sp>
      <p:sp>
        <p:nvSpPr>
          <p:cNvPr id="33" name="TextBox 32"/>
          <p:cNvSpPr txBox="1"/>
          <p:nvPr/>
        </p:nvSpPr>
        <p:spPr>
          <a:xfrm>
            <a:off x="2743200" y="4953000"/>
            <a:ext cx="2057400" cy="1077218"/>
          </a:xfrm>
          <a:prstGeom prst="rect">
            <a:avLst/>
          </a:prstGeom>
          <a:noFill/>
        </p:spPr>
        <p:txBody>
          <a:bodyPr wrap="square" rtlCol="0">
            <a:spAutoFit/>
          </a:bodyPr>
          <a:lstStyle/>
          <a:p>
            <a:r>
              <a:rPr lang="en-US" sz="1600" dirty="0" smtClean="0"/>
              <a:t>Note:  Your calculator is automatically set to make payments at the end of the year (END)</a:t>
            </a:r>
            <a:endParaRPr lang="en-US" sz="1600" dirty="0"/>
          </a:p>
        </p:txBody>
      </p:sp>
      <p:sp>
        <p:nvSpPr>
          <p:cNvPr id="34" name="TextBox 33"/>
          <p:cNvSpPr txBox="1"/>
          <p:nvPr/>
        </p:nvSpPr>
        <p:spPr>
          <a:xfrm>
            <a:off x="990600" y="1905000"/>
            <a:ext cx="6477000" cy="369332"/>
          </a:xfrm>
          <a:prstGeom prst="rect">
            <a:avLst/>
          </a:prstGeom>
          <a:noFill/>
        </p:spPr>
        <p:txBody>
          <a:bodyPr wrap="square" rtlCol="0">
            <a:spAutoFit/>
          </a:bodyPr>
          <a:lstStyle/>
          <a:p>
            <a:r>
              <a:rPr lang="en-US" dirty="0" smtClean="0"/>
              <a:t>FV = PV x (1 + r) </a:t>
            </a:r>
            <a:r>
              <a:rPr lang="en-US" baseline="30000" dirty="0" smtClean="0"/>
              <a:t>0</a:t>
            </a:r>
            <a:r>
              <a:rPr lang="en-US" dirty="0" smtClean="0"/>
              <a:t> + PV x (1 + r) </a:t>
            </a:r>
            <a:r>
              <a:rPr lang="en-US" baseline="30000" dirty="0" smtClean="0"/>
              <a:t>1 </a:t>
            </a:r>
            <a:r>
              <a:rPr lang="en-US" dirty="0" smtClean="0"/>
              <a:t>+ PV x (1 + r) </a:t>
            </a:r>
            <a:r>
              <a:rPr lang="en-US" baseline="30000" dirty="0" smtClean="0"/>
              <a:t>2 </a:t>
            </a:r>
            <a:r>
              <a:rPr lang="en-US" dirty="0" smtClean="0"/>
              <a:t>+ … + PV x (1 + r)</a:t>
            </a:r>
            <a:r>
              <a:rPr lang="en-US" baseline="30000" dirty="0" smtClean="0"/>
              <a:t> n - 1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1000"/>
                                        <p:tgtEl>
                                          <p:spTgt spid="2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10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10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10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10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10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1000"/>
                                        <p:tgtEl>
                                          <p:spTgt spid="2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1000"/>
                                        <p:tgtEl>
                                          <p:spTgt spid="1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10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1000"/>
                                        <p:tgtEl>
                                          <p:spTgt spid="2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10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20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dissolv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dissolve">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xEl>
                                              <p:pRg st="0" end="0"/>
                                            </p:txEl>
                                          </p:spTgt>
                                        </p:tgtEl>
                                        <p:attrNameLst>
                                          <p:attrName>style.visibility</p:attrName>
                                        </p:attrNameLst>
                                      </p:cBhvr>
                                      <p:to>
                                        <p:strVal val="visible"/>
                                      </p:to>
                                    </p:set>
                                    <p:animEffect transition="in" filter="fade">
                                      <p:cBhvr>
                                        <p:cTn id="87" dur="500"/>
                                        <p:tgtEl>
                                          <p:spTgt spid="3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left)">
                                      <p:cBhvr>
                                        <p:cTn id="9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4" grpId="0"/>
      <p:bldP spid="25" grpId="0"/>
      <p:bldP spid="26" grpId="0"/>
      <p:bldP spid="27" grpId="0"/>
      <p:bldP spid="29" grpId="0"/>
      <p:bldP spid="30" grpId="0"/>
      <p:bldP spid="42" grpId="0"/>
      <p:bldP spid="43" grpId="0"/>
      <p:bldP spid="44" grpId="0"/>
      <p:bldP spid="45" grpId="0"/>
      <p:bldP spid="46" grpId="0"/>
      <p:bldP spid="47" grpId="0"/>
      <p:bldP spid="48" grpId="0"/>
      <p:bldP spid="31" grpId="0"/>
      <p:bldP spid="32" grpId="0"/>
      <p:bldP spid="33" grpId="0" build="allAtOnce"/>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5"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Future and Present Value Calculations by Hand</a:t>
            </a:r>
          </a:p>
          <a:p>
            <a:pPr>
              <a:buNone/>
            </a:pPr>
            <a:endParaRPr lang="en-US" dirty="0" smtClean="0"/>
          </a:p>
        </p:txBody>
      </p:sp>
      <p:sp>
        <p:nvSpPr>
          <p:cNvPr id="6" name="TextBox 5"/>
          <p:cNvSpPr txBox="1"/>
          <p:nvPr/>
        </p:nvSpPr>
        <p:spPr>
          <a:xfrm>
            <a:off x="457200" y="1219200"/>
            <a:ext cx="8153400" cy="369332"/>
          </a:xfrm>
          <a:prstGeom prst="rect">
            <a:avLst/>
          </a:prstGeom>
          <a:noFill/>
        </p:spPr>
        <p:txBody>
          <a:bodyPr wrap="square" rtlCol="0">
            <a:spAutoFit/>
          </a:bodyPr>
          <a:lstStyle/>
          <a:p>
            <a:pPr algn="ctr"/>
            <a:r>
              <a:rPr lang="en-US" dirty="0" smtClean="0"/>
              <a:t>Using the </a:t>
            </a:r>
            <a:r>
              <a:rPr lang="en-US" dirty="0" smtClean="0"/>
              <a:t>Future Value of Annuity </a:t>
            </a:r>
            <a:r>
              <a:rPr lang="en-US" dirty="0" smtClean="0"/>
              <a:t>Table and </a:t>
            </a:r>
            <a:r>
              <a:rPr lang="en-US" dirty="0" err="1" smtClean="0"/>
              <a:t>F</a:t>
            </a:r>
            <a:r>
              <a:rPr lang="en-US" dirty="0" err="1" smtClean="0"/>
              <a:t>V</a:t>
            </a:r>
            <a:r>
              <a:rPr lang="en-US" i="1" dirty="0" err="1" smtClean="0"/>
              <a:t>factor</a:t>
            </a:r>
            <a:r>
              <a:rPr lang="en-US" dirty="0" smtClean="0"/>
              <a:t> </a:t>
            </a:r>
            <a:endParaRPr lang="en-US" dirty="0"/>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9599" b="43133"/>
          <a:stretch/>
        </p:blipFill>
        <p:spPr bwMode="auto">
          <a:xfrm>
            <a:off x="609600" y="1981200"/>
            <a:ext cx="7590334" cy="4529294"/>
          </a:xfrm>
          <a:prstGeom prst="rect">
            <a:avLst/>
          </a:prstGeom>
          <a:noFill/>
          <a:ln w="9525">
            <a:noFill/>
            <a:miter lim="800000"/>
            <a:headEnd/>
            <a:tailEnd/>
          </a:ln>
        </p:spPr>
      </p:pic>
    </p:spTree>
    <p:extLst>
      <p:ext uri="{BB962C8B-B14F-4D97-AF65-F5344CB8AC3E}">
        <p14:creationId xmlns:p14="http://schemas.microsoft.com/office/powerpoint/2010/main" val="3879548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Present Value of an Ordinary Annuity</a:t>
            </a:r>
          </a:p>
          <a:p>
            <a:pPr>
              <a:buNone/>
            </a:pPr>
            <a:endParaRPr lang="en-US" dirty="0" smtClean="0"/>
          </a:p>
        </p:txBody>
      </p:sp>
      <p:sp>
        <p:nvSpPr>
          <p:cNvPr id="28" name="Slide Number Placeholder 27"/>
          <p:cNvSpPr>
            <a:spLocks noGrp="1"/>
          </p:cNvSpPr>
          <p:nvPr>
            <p:ph type="sldNum" sz="quarter" idx="12"/>
          </p:nvPr>
        </p:nvSpPr>
        <p:spPr/>
        <p:txBody>
          <a:bodyPr/>
          <a:lstStyle/>
          <a:p>
            <a:fld id="{DD26710F-096F-40E8-B76B-EF69C67F41A1}" type="slidenum">
              <a:rPr lang="en-US" smtClean="0"/>
              <a:pPr/>
              <a:t>25</a:t>
            </a:fld>
            <a:endParaRPr lang="en-US"/>
          </a:p>
        </p:txBody>
      </p:sp>
      <p:sp>
        <p:nvSpPr>
          <p:cNvPr id="6" name="TextBox 5"/>
          <p:cNvSpPr txBox="1"/>
          <p:nvPr/>
        </p:nvSpPr>
        <p:spPr>
          <a:xfrm>
            <a:off x="457200" y="1219200"/>
            <a:ext cx="8153400" cy="646331"/>
          </a:xfrm>
          <a:prstGeom prst="rect">
            <a:avLst/>
          </a:prstGeom>
          <a:noFill/>
        </p:spPr>
        <p:txBody>
          <a:bodyPr wrap="square" rtlCol="0">
            <a:spAutoFit/>
          </a:bodyPr>
          <a:lstStyle/>
          <a:p>
            <a:r>
              <a:rPr lang="en-US" dirty="0" smtClean="0"/>
              <a:t>Present Value of an Ordinary Annuity = how much a series of payments made at the end of the year are worth today, with a given time period and rate of interest.</a:t>
            </a:r>
            <a:endParaRPr lang="en-US" dirty="0"/>
          </a:p>
        </p:txBody>
      </p:sp>
      <p:sp>
        <p:nvSpPr>
          <p:cNvPr id="15" name="TextBox 14"/>
          <p:cNvSpPr txBox="1"/>
          <p:nvPr/>
        </p:nvSpPr>
        <p:spPr>
          <a:xfrm>
            <a:off x="3962400" y="3135868"/>
            <a:ext cx="2209800" cy="369332"/>
          </a:xfrm>
          <a:prstGeom prst="rect">
            <a:avLst/>
          </a:prstGeom>
          <a:noFill/>
        </p:spPr>
        <p:txBody>
          <a:bodyPr wrap="square" rtlCol="0">
            <a:spAutoFit/>
          </a:bodyPr>
          <a:lstStyle/>
          <a:p>
            <a:r>
              <a:rPr lang="en-US" dirty="0" smtClean="0"/>
              <a:t>PV = 500 ÷ (1 + .05) </a:t>
            </a:r>
            <a:r>
              <a:rPr lang="en-US" baseline="30000" dirty="0" smtClean="0"/>
              <a:t>1</a:t>
            </a:r>
            <a:endParaRPr lang="en-US" baseline="30000" dirty="0"/>
          </a:p>
        </p:txBody>
      </p:sp>
      <p:sp>
        <p:nvSpPr>
          <p:cNvPr id="16" name="TextBox 15"/>
          <p:cNvSpPr txBox="1"/>
          <p:nvPr/>
        </p:nvSpPr>
        <p:spPr>
          <a:xfrm>
            <a:off x="3962400" y="3440668"/>
            <a:ext cx="2209800" cy="369332"/>
          </a:xfrm>
          <a:prstGeom prst="rect">
            <a:avLst/>
          </a:prstGeom>
          <a:noFill/>
        </p:spPr>
        <p:txBody>
          <a:bodyPr wrap="square" rtlCol="0">
            <a:spAutoFit/>
          </a:bodyPr>
          <a:lstStyle/>
          <a:p>
            <a:r>
              <a:rPr lang="en-US" dirty="0" smtClean="0"/>
              <a:t>PV = 500 ÷ (1 + .05) </a:t>
            </a:r>
            <a:r>
              <a:rPr lang="en-US" baseline="30000" dirty="0" smtClean="0"/>
              <a:t>2</a:t>
            </a:r>
            <a:endParaRPr lang="en-US" baseline="30000" dirty="0"/>
          </a:p>
        </p:txBody>
      </p:sp>
      <p:sp>
        <p:nvSpPr>
          <p:cNvPr id="18" name="TextBox 17"/>
          <p:cNvSpPr txBox="1"/>
          <p:nvPr/>
        </p:nvSpPr>
        <p:spPr>
          <a:xfrm>
            <a:off x="3962400" y="3745468"/>
            <a:ext cx="2209800" cy="369332"/>
          </a:xfrm>
          <a:prstGeom prst="rect">
            <a:avLst/>
          </a:prstGeom>
          <a:noFill/>
        </p:spPr>
        <p:txBody>
          <a:bodyPr wrap="square" rtlCol="0">
            <a:spAutoFit/>
          </a:bodyPr>
          <a:lstStyle/>
          <a:p>
            <a:r>
              <a:rPr lang="en-US" dirty="0" smtClean="0"/>
              <a:t>PV = 500 ÷ (1 + .05) </a:t>
            </a:r>
            <a:r>
              <a:rPr lang="en-US" baseline="30000" dirty="0" smtClean="0"/>
              <a:t>3</a:t>
            </a:r>
            <a:endParaRPr lang="en-US" baseline="30000" dirty="0"/>
          </a:p>
        </p:txBody>
      </p:sp>
      <p:sp>
        <p:nvSpPr>
          <p:cNvPr id="19" name="TextBox 18"/>
          <p:cNvSpPr txBox="1"/>
          <p:nvPr/>
        </p:nvSpPr>
        <p:spPr>
          <a:xfrm>
            <a:off x="3962400" y="4050268"/>
            <a:ext cx="2209800" cy="369332"/>
          </a:xfrm>
          <a:prstGeom prst="rect">
            <a:avLst/>
          </a:prstGeom>
          <a:noFill/>
        </p:spPr>
        <p:txBody>
          <a:bodyPr wrap="square" rtlCol="0">
            <a:spAutoFit/>
          </a:bodyPr>
          <a:lstStyle/>
          <a:p>
            <a:r>
              <a:rPr lang="en-US" dirty="0" smtClean="0"/>
              <a:t>PV = 500 ÷ (1 + .05) </a:t>
            </a:r>
            <a:r>
              <a:rPr lang="en-US" baseline="30000" dirty="0" smtClean="0"/>
              <a:t>4</a:t>
            </a:r>
            <a:endParaRPr lang="en-US" baseline="30000" dirty="0"/>
          </a:p>
        </p:txBody>
      </p:sp>
      <p:sp>
        <p:nvSpPr>
          <p:cNvPr id="20" name="TextBox 19"/>
          <p:cNvSpPr txBox="1"/>
          <p:nvPr/>
        </p:nvSpPr>
        <p:spPr>
          <a:xfrm>
            <a:off x="3962400" y="4355068"/>
            <a:ext cx="2209800" cy="369332"/>
          </a:xfrm>
          <a:prstGeom prst="rect">
            <a:avLst/>
          </a:prstGeom>
          <a:noFill/>
        </p:spPr>
        <p:txBody>
          <a:bodyPr wrap="square" rtlCol="0">
            <a:spAutoFit/>
          </a:bodyPr>
          <a:lstStyle/>
          <a:p>
            <a:r>
              <a:rPr lang="en-US" dirty="0" smtClean="0"/>
              <a:t>PV = 500 ÷ (1 + .05) </a:t>
            </a:r>
            <a:r>
              <a:rPr lang="en-US" baseline="30000" dirty="0" smtClean="0"/>
              <a:t>5</a:t>
            </a:r>
          </a:p>
        </p:txBody>
      </p:sp>
      <p:sp>
        <p:nvSpPr>
          <p:cNvPr id="24" name="TextBox 23"/>
          <p:cNvSpPr txBox="1"/>
          <p:nvPr/>
        </p:nvSpPr>
        <p:spPr>
          <a:xfrm>
            <a:off x="533400" y="3135868"/>
            <a:ext cx="2971800" cy="369332"/>
          </a:xfrm>
          <a:prstGeom prst="rect">
            <a:avLst/>
          </a:prstGeom>
          <a:noFill/>
        </p:spPr>
        <p:txBody>
          <a:bodyPr wrap="square" rtlCol="0">
            <a:spAutoFit/>
          </a:bodyPr>
          <a:lstStyle/>
          <a:p>
            <a:r>
              <a:rPr lang="en-US" dirty="0" smtClean="0"/>
              <a:t>First payment (end of year)</a:t>
            </a:r>
            <a:endParaRPr lang="en-US" baseline="30000" dirty="0"/>
          </a:p>
        </p:txBody>
      </p:sp>
      <p:sp>
        <p:nvSpPr>
          <p:cNvPr id="25" name="TextBox 24"/>
          <p:cNvSpPr txBox="1"/>
          <p:nvPr/>
        </p:nvSpPr>
        <p:spPr>
          <a:xfrm>
            <a:off x="533400" y="3440668"/>
            <a:ext cx="2971800" cy="369332"/>
          </a:xfrm>
          <a:prstGeom prst="rect">
            <a:avLst/>
          </a:prstGeom>
          <a:noFill/>
        </p:spPr>
        <p:txBody>
          <a:bodyPr wrap="square" rtlCol="0">
            <a:spAutoFit/>
          </a:bodyPr>
          <a:lstStyle/>
          <a:p>
            <a:r>
              <a:rPr lang="en-US" dirty="0" smtClean="0"/>
              <a:t>Payment at end of 2</a:t>
            </a:r>
            <a:r>
              <a:rPr lang="en-US" baseline="30000" dirty="0" smtClean="0"/>
              <a:t>nd</a:t>
            </a:r>
            <a:r>
              <a:rPr lang="en-US" dirty="0" smtClean="0"/>
              <a:t> year</a:t>
            </a:r>
            <a:endParaRPr lang="en-US" baseline="30000" dirty="0"/>
          </a:p>
        </p:txBody>
      </p:sp>
      <p:sp>
        <p:nvSpPr>
          <p:cNvPr id="26" name="TextBox 25"/>
          <p:cNvSpPr txBox="1"/>
          <p:nvPr/>
        </p:nvSpPr>
        <p:spPr>
          <a:xfrm>
            <a:off x="533400" y="3745468"/>
            <a:ext cx="3124200" cy="369332"/>
          </a:xfrm>
          <a:prstGeom prst="rect">
            <a:avLst/>
          </a:prstGeom>
          <a:noFill/>
        </p:spPr>
        <p:txBody>
          <a:bodyPr wrap="square" rtlCol="0">
            <a:spAutoFit/>
          </a:bodyPr>
          <a:lstStyle/>
          <a:p>
            <a:r>
              <a:rPr lang="en-US" dirty="0" smtClean="0"/>
              <a:t>Payment at end of 3</a:t>
            </a:r>
            <a:r>
              <a:rPr lang="en-US" baseline="30000" dirty="0" smtClean="0"/>
              <a:t>rd</a:t>
            </a:r>
            <a:r>
              <a:rPr lang="en-US" dirty="0" smtClean="0"/>
              <a:t> year</a:t>
            </a:r>
            <a:endParaRPr lang="en-US" baseline="30000" dirty="0"/>
          </a:p>
        </p:txBody>
      </p:sp>
      <p:sp>
        <p:nvSpPr>
          <p:cNvPr id="27" name="TextBox 26"/>
          <p:cNvSpPr txBox="1"/>
          <p:nvPr/>
        </p:nvSpPr>
        <p:spPr>
          <a:xfrm>
            <a:off x="533400" y="4050268"/>
            <a:ext cx="3200400" cy="369332"/>
          </a:xfrm>
          <a:prstGeom prst="rect">
            <a:avLst/>
          </a:prstGeom>
          <a:noFill/>
        </p:spPr>
        <p:txBody>
          <a:bodyPr wrap="square" rtlCol="0">
            <a:spAutoFit/>
          </a:bodyPr>
          <a:lstStyle/>
          <a:p>
            <a:r>
              <a:rPr lang="en-US" dirty="0" smtClean="0"/>
              <a:t>Payment at end of 4</a:t>
            </a:r>
            <a:r>
              <a:rPr lang="en-US" baseline="30000" dirty="0" smtClean="0"/>
              <a:t>th</a:t>
            </a:r>
            <a:r>
              <a:rPr lang="en-US" dirty="0" smtClean="0"/>
              <a:t> year</a:t>
            </a:r>
            <a:endParaRPr lang="en-US" baseline="30000" dirty="0"/>
          </a:p>
        </p:txBody>
      </p:sp>
      <p:sp>
        <p:nvSpPr>
          <p:cNvPr id="29" name="TextBox 28"/>
          <p:cNvSpPr txBox="1"/>
          <p:nvPr/>
        </p:nvSpPr>
        <p:spPr>
          <a:xfrm>
            <a:off x="533400" y="4355068"/>
            <a:ext cx="3200400" cy="369332"/>
          </a:xfrm>
          <a:prstGeom prst="rect">
            <a:avLst/>
          </a:prstGeom>
          <a:noFill/>
        </p:spPr>
        <p:txBody>
          <a:bodyPr wrap="square" rtlCol="0">
            <a:spAutoFit/>
          </a:bodyPr>
          <a:lstStyle/>
          <a:p>
            <a:r>
              <a:rPr lang="en-US" dirty="0" smtClean="0"/>
              <a:t>Payment at end of 5</a:t>
            </a:r>
            <a:r>
              <a:rPr lang="en-US" baseline="30000" dirty="0" smtClean="0"/>
              <a:t>th</a:t>
            </a:r>
            <a:r>
              <a:rPr lang="en-US" dirty="0" smtClean="0"/>
              <a:t> year</a:t>
            </a:r>
            <a:endParaRPr lang="en-US" baseline="30000" dirty="0"/>
          </a:p>
        </p:txBody>
      </p:sp>
      <p:sp>
        <p:nvSpPr>
          <p:cNvPr id="30" name="TextBox 29"/>
          <p:cNvSpPr txBox="1"/>
          <p:nvPr/>
        </p:nvSpPr>
        <p:spPr>
          <a:xfrm>
            <a:off x="6248400" y="3135868"/>
            <a:ext cx="2209800" cy="369332"/>
          </a:xfrm>
          <a:prstGeom prst="rect">
            <a:avLst/>
          </a:prstGeom>
          <a:noFill/>
        </p:spPr>
        <p:txBody>
          <a:bodyPr wrap="square" rtlCol="0">
            <a:spAutoFit/>
          </a:bodyPr>
          <a:lstStyle/>
          <a:p>
            <a:r>
              <a:rPr lang="en-US" dirty="0" smtClean="0"/>
              <a:t>=     476.19</a:t>
            </a:r>
            <a:endParaRPr lang="en-US" dirty="0"/>
          </a:p>
        </p:txBody>
      </p:sp>
      <p:sp>
        <p:nvSpPr>
          <p:cNvPr id="42" name="TextBox 41"/>
          <p:cNvSpPr txBox="1"/>
          <p:nvPr/>
        </p:nvSpPr>
        <p:spPr>
          <a:xfrm>
            <a:off x="6248400" y="3440668"/>
            <a:ext cx="2209800" cy="369332"/>
          </a:xfrm>
          <a:prstGeom prst="rect">
            <a:avLst/>
          </a:prstGeom>
          <a:noFill/>
        </p:spPr>
        <p:txBody>
          <a:bodyPr wrap="square" rtlCol="0">
            <a:spAutoFit/>
          </a:bodyPr>
          <a:lstStyle/>
          <a:p>
            <a:r>
              <a:rPr lang="en-US" dirty="0" smtClean="0"/>
              <a:t>=     453.51</a:t>
            </a:r>
            <a:endParaRPr lang="en-US" baseline="30000" dirty="0"/>
          </a:p>
        </p:txBody>
      </p:sp>
      <p:sp>
        <p:nvSpPr>
          <p:cNvPr id="43" name="TextBox 42"/>
          <p:cNvSpPr txBox="1"/>
          <p:nvPr/>
        </p:nvSpPr>
        <p:spPr>
          <a:xfrm>
            <a:off x="6248400" y="3745468"/>
            <a:ext cx="2209800" cy="369332"/>
          </a:xfrm>
          <a:prstGeom prst="rect">
            <a:avLst/>
          </a:prstGeom>
          <a:noFill/>
        </p:spPr>
        <p:txBody>
          <a:bodyPr wrap="square" rtlCol="0">
            <a:spAutoFit/>
          </a:bodyPr>
          <a:lstStyle/>
          <a:p>
            <a:r>
              <a:rPr lang="en-US" dirty="0" smtClean="0"/>
              <a:t>=     431.92</a:t>
            </a:r>
            <a:endParaRPr lang="en-US" baseline="30000" dirty="0"/>
          </a:p>
        </p:txBody>
      </p:sp>
      <p:sp>
        <p:nvSpPr>
          <p:cNvPr id="44" name="TextBox 43"/>
          <p:cNvSpPr txBox="1"/>
          <p:nvPr/>
        </p:nvSpPr>
        <p:spPr>
          <a:xfrm>
            <a:off x="6248400" y="4050268"/>
            <a:ext cx="2209800" cy="369332"/>
          </a:xfrm>
          <a:prstGeom prst="rect">
            <a:avLst/>
          </a:prstGeom>
          <a:noFill/>
        </p:spPr>
        <p:txBody>
          <a:bodyPr wrap="square" rtlCol="0">
            <a:spAutoFit/>
          </a:bodyPr>
          <a:lstStyle/>
          <a:p>
            <a:r>
              <a:rPr lang="en-US" dirty="0" smtClean="0"/>
              <a:t>=     411.35</a:t>
            </a:r>
            <a:endParaRPr lang="en-US" baseline="30000" dirty="0"/>
          </a:p>
        </p:txBody>
      </p:sp>
      <p:sp>
        <p:nvSpPr>
          <p:cNvPr id="45" name="TextBox 44"/>
          <p:cNvSpPr txBox="1"/>
          <p:nvPr/>
        </p:nvSpPr>
        <p:spPr>
          <a:xfrm>
            <a:off x="6248400" y="4355068"/>
            <a:ext cx="2209800" cy="369332"/>
          </a:xfrm>
          <a:prstGeom prst="rect">
            <a:avLst/>
          </a:prstGeom>
          <a:noFill/>
        </p:spPr>
        <p:txBody>
          <a:bodyPr wrap="square" rtlCol="0">
            <a:spAutoFit/>
          </a:bodyPr>
          <a:lstStyle/>
          <a:p>
            <a:r>
              <a:rPr lang="en-US" dirty="0" smtClean="0"/>
              <a:t>=     391.76</a:t>
            </a:r>
            <a:endParaRPr lang="en-US" baseline="30000" dirty="0"/>
          </a:p>
        </p:txBody>
      </p:sp>
      <p:sp>
        <p:nvSpPr>
          <p:cNvPr id="46" name="TextBox 45"/>
          <p:cNvSpPr txBox="1"/>
          <p:nvPr/>
        </p:nvSpPr>
        <p:spPr>
          <a:xfrm>
            <a:off x="457200" y="2438400"/>
            <a:ext cx="7772400" cy="646331"/>
          </a:xfrm>
          <a:prstGeom prst="rect">
            <a:avLst/>
          </a:prstGeom>
          <a:noFill/>
        </p:spPr>
        <p:txBody>
          <a:bodyPr wrap="square" rtlCol="0">
            <a:spAutoFit/>
          </a:bodyPr>
          <a:lstStyle/>
          <a:p>
            <a:r>
              <a:rPr lang="en-US" dirty="0" smtClean="0"/>
              <a:t>Example:  What is the Present Value of $500 payments at the end of each year for five years, earning 5% interest per year with annual compounding?</a:t>
            </a:r>
            <a:endParaRPr lang="en-US" dirty="0"/>
          </a:p>
        </p:txBody>
      </p:sp>
      <p:sp>
        <p:nvSpPr>
          <p:cNvPr id="47" name="TextBox 46"/>
          <p:cNvSpPr txBox="1"/>
          <p:nvPr/>
        </p:nvSpPr>
        <p:spPr>
          <a:xfrm>
            <a:off x="6248400" y="4659868"/>
            <a:ext cx="2209800" cy="369332"/>
          </a:xfrm>
          <a:prstGeom prst="rect">
            <a:avLst/>
          </a:prstGeom>
          <a:noFill/>
        </p:spPr>
        <p:txBody>
          <a:bodyPr wrap="square" rtlCol="0">
            <a:spAutoFit/>
          </a:bodyPr>
          <a:lstStyle/>
          <a:p>
            <a:r>
              <a:rPr lang="en-US" dirty="0" smtClean="0"/>
              <a:t>=  2,164.73</a:t>
            </a:r>
            <a:endParaRPr lang="en-US" baseline="30000" dirty="0"/>
          </a:p>
        </p:txBody>
      </p:sp>
      <p:sp>
        <p:nvSpPr>
          <p:cNvPr id="48" name="TextBox 47"/>
          <p:cNvSpPr txBox="1"/>
          <p:nvPr/>
        </p:nvSpPr>
        <p:spPr>
          <a:xfrm>
            <a:off x="4876800" y="5181600"/>
            <a:ext cx="4267200" cy="1477328"/>
          </a:xfrm>
          <a:prstGeom prst="rect">
            <a:avLst/>
          </a:prstGeom>
          <a:noFill/>
        </p:spPr>
        <p:txBody>
          <a:bodyPr wrap="square" rtlCol="0">
            <a:spAutoFit/>
          </a:bodyPr>
          <a:lstStyle/>
          <a:p>
            <a:r>
              <a:rPr lang="en-US" u="sng" dirty="0" smtClean="0"/>
              <a:t>Using Table</a:t>
            </a:r>
          </a:p>
          <a:p>
            <a:r>
              <a:rPr lang="en-US" dirty="0" smtClean="0"/>
              <a:t>PVA = A x PVAF</a:t>
            </a:r>
          </a:p>
          <a:p>
            <a:pPr marL="0" lvl="1">
              <a:buFont typeface="Arial" pitchFamily="34" charset="0"/>
              <a:buChar char="•"/>
            </a:pPr>
            <a:r>
              <a:rPr lang="en-US" dirty="0" smtClean="0"/>
              <a:t>  PVAF is the intersection on the table </a:t>
            </a:r>
          </a:p>
          <a:p>
            <a:pPr marL="0" lvl="1"/>
            <a:r>
              <a:rPr lang="en-US" dirty="0" smtClean="0"/>
              <a:t>    between the Period in Years “n” and the </a:t>
            </a:r>
          </a:p>
          <a:p>
            <a:pPr marL="0" lvl="1"/>
            <a:r>
              <a:rPr lang="en-US" dirty="0" smtClean="0"/>
              <a:t>    Interest Rate “r”</a:t>
            </a:r>
            <a:endParaRPr lang="en-US" dirty="0"/>
          </a:p>
        </p:txBody>
      </p:sp>
      <p:sp>
        <p:nvSpPr>
          <p:cNvPr id="31" name="TextBox 30"/>
          <p:cNvSpPr txBox="1"/>
          <p:nvPr/>
        </p:nvSpPr>
        <p:spPr>
          <a:xfrm>
            <a:off x="533400" y="5103674"/>
            <a:ext cx="1447800" cy="1754326"/>
          </a:xfrm>
          <a:prstGeom prst="rect">
            <a:avLst/>
          </a:prstGeom>
          <a:noFill/>
        </p:spPr>
        <p:txBody>
          <a:bodyPr wrap="square" rtlCol="0">
            <a:spAutoFit/>
          </a:bodyPr>
          <a:lstStyle/>
          <a:p>
            <a:r>
              <a:rPr lang="en-US" dirty="0" smtClean="0"/>
              <a:t>PMT = 500</a:t>
            </a:r>
          </a:p>
          <a:p>
            <a:r>
              <a:rPr lang="en-US" dirty="0" smtClean="0"/>
              <a:t>PMT @ END</a:t>
            </a:r>
          </a:p>
          <a:p>
            <a:r>
              <a:rPr lang="en-US" dirty="0" smtClean="0"/>
              <a:t>N = 5</a:t>
            </a:r>
          </a:p>
          <a:p>
            <a:r>
              <a:rPr lang="en-US" dirty="0" smtClean="0"/>
              <a:t>I/Y = 5%</a:t>
            </a:r>
          </a:p>
          <a:p>
            <a:r>
              <a:rPr lang="en-US" dirty="0" smtClean="0"/>
              <a:t>m = 1</a:t>
            </a:r>
          </a:p>
          <a:p>
            <a:r>
              <a:rPr lang="en-US" dirty="0" smtClean="0"/>
              <a:t>PV = ?</a:t>
            </a:r>
          </a:p>
        </p:txBody>
      </p:sp>
      <p:sp>
        <p:nvSpPr>
          <p:cNvPr id="32" name="TextBox 31"/>
          <p:cNvSpPr txBox="1"/>
          <p:nvPr/>
        </p:nvSpPr>
        <p:spPr>
          <a:xfrm>
            <a:off x="1752600" y="6172200"/>
            <a:ext cx="1600200" cy="369332"/>
          </a:xfrm>
          <a:prstGeom prst="rect">
            <a:avLst/>
          </a:prstGeom>
          <a:noFill/>
        </p:spPr>
        <p:txBody>
          <a:bodyPr wrap="square" rtlCol="0">
            <a:spAutoFit/>
          </a:bodyPr>
          <a:lstStyle/>
          <a:p>
            <a:r>
              <a:rPr lang="en-US" dirty="0" smtClean="0"/>
              <a:t>PV = -2,164.74</a:t>
            </a:r>
            <a:endParaRPr lang="en-US" dirty="0"/>
          </a:p>
        </p:txBody>
      </p:sp>
      <p:sp>
        <p:nvSpPr>
          <p:cNvPr id="33" name="TextBox 32"/>
          <p:cNvSpPr txBox="1"/>
          <p:nvPr/>
        </p:nvSpPr>
        <p:spPr>
          <a:xfrm>
            <a:off x="2667000" y="4953000"/>
            <a:ext cx="2057400" cy="1077218"/>
          </a:xfrm>
          <a:prstGeom prst="rect">
            <a:avLst/>
          </a:prstGeom>
          <a:noFill/>
        </p:spPr>
        <p:txBody>
          <a:bodyPr wrap="square" rtlCol="0">
            <a:spAutoFit/>
          </a:bodyPr>
          <a:lstStyle/>
          <a:p>
            <a:r>
              <a:rPr lang="en-US" sz="1600" dirty="0" smtClean="0"/>
              <a:t>Note:  Your calculator is automatically set to make payments at the end of the year (END)</a:t>
            </a:r>
            <a:endParaRPr lang="en-US" sz="1600" dirty="0"/>
          </a:p>
        </p:txBody>
      </p:sp>
      <p:sp>
        <p:nvSpPr>
          <p:cNvPr id="34" name="TextBox 33"/>
          <p:cNvSpPr txBox="1"/>
          <p:nvPr/>
        </p:nvSpPr>
        <p:spPr>
          <a:xfrm>
            <a:off x="990600" y="1981200"/>
            <a:ext cx="6477000" cy="369332"/>
          </a:xfrm>
          <a:prstGeom prst="rect">
            <a:avLst/>
          </a:prstGeom>
          <a:noFill/>
        </p:spPr>
        <p:txBody>
          <a:bodyPr wrap="square" rtlCol="0">
            <a:spAutoFit/>
          </a:bodyPr>
          <a:lstStyle/>
          <a:p>
            <a:r>
              <a:rPr lang="en-US" dirty="0" smtClean="0"/>
              <a:t>PV = FV ÷ (1 + r) </a:t>
            </a:r>
            <a:r>
              <a:rPr lang="en-US" baseline="30000" dirty="0" smtClean="0"/>
              <a:t>1</a:t>
            </a:r>
            <a:r>
              <a:rPr lang="en-US" dirty="0" smtClean="0"/>
              <a:t> + FV ÷ (1 + r) </a:t>
            </a:r>
            <a:r>
              <a:rPr lang="en-US" baseline="30000" dirty="0" smtClean="0"/>
              <a:t>2 </a:t>
            </a:r>
            <a:r>
              <a:rPr lang="en-US" dirty="0" smtClean="0"/>
              <a:t>+ FV ÷ (1 + r) </a:t>
            </a:r>
            <a:r>
              <a:rPr lang="en-US" baseline="30000" dirty="0" smtClean="0"/>
              <a:t>3 </a:t>
            </a:r>
            <a:r>
              <a:rPr lang="en-US" dirty="0" smtClean="0"/>
              <a:t>+ … + FV ÷ (1 + r)</a:t>
            </a:r>
            <a:r>
              <a:rPr lang="en-US" baseline="30000" dirty="0" smtClean="0"/>
              <a:t> 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1000"/>
                                        <p:tgtEl>
                                          <p:spTgt spid="2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10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10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10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10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10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1000"/>
                                        <p:tgtEl>
                                          <p:spTgt spid="2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1000"/>
                                        <p:tgtEl>
                                          <p:spTgt spid="1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10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1000"/>
                                        <p:tgtEl>
                                          <p:spTgt spid="2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10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20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dissolv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dissolve">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xEl>
                                              <p:pRg st="0" end="0"/>
                                            </p:txEl>
                                          </p:spTgt>
                                        </p:tgtEl>
                                        <p:attrNameLst>
                                          <p:attrName>style.visibility</p:attrName>
                                        </p:attrNameLst>
                                      </p:cBhvr>
                                      <p:to>
                                        <p:strVal val="visible"/>
                                      </p:to>
                                    </p:set>
                                    <p:animEffect transition="in" filter="fade">
                                      <p:cBhvr>
                                        <p:cTn id="87" dur="500"/>
                                        <p:tgtEl>
                                          <p:spTgt spid="3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left)">
                                      <p:cBhvr>
                                        <p:cTn id="9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4" grpId="0"/>
      <p:bldP spid="25" grpId="0"/>
      <p:bldP spid="26" grpId="0"/>
      <p:bldP spid="27" grpId="0"/>
      <p:bldP spid="29" grpId="0"/>
      <p:bldP spid="30" grpId="0"/>
      <p:bldP spid="42" grpId="0"/>
      <p:bldP spid="43" grpId="0"/>
      <p:bldP spid="44" grpId="0"/>
      <p:bldP spid="45" grpId="0"/>
      <p:bldP spid="46" grpId="0"/>
      <p:bldP spid="47" grpId="0"/>
      <p:bldP spid="48" grpId="0"/>
      <p:bldP spid="31" grpId="0"/>
      <p:bldP spid="32" grpId="0"/>
      <p:bldP spid="33" grpId="0" build="allAtOnce"/>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5"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Future and Present Value Calculations by Hand</a:t>
            </a:r>
          </a:p>
          <a:p>
            <a:pPr>
              <a:buNone/>
            </a:pPr>
            <a:endParaRPr lang="en-US" dirty="0" smtClean="0"/>
          </a:p>
        </p:txBody>
      </p:sp>
      <p:sp>
        <p:nvSpPr>
          <p:cNvPr id="6" name="TextBox 5"/>
          <p:cNvSpPr txBox="1"/>
          <p:nvPr/>
        </p:nvSpPr>
        <p:spPr>
          <a:xfrm>
            <a:off x="457200" y="1219200"/>
            <a:ext cx="8153400" cy="369332"/>
          </a:xfrm>
          <a:prstGeom prst="rect">
            <a:avLst/>
          </a:prstGeom>
          <a:noFill/>
        </p:spPr>
        <p:txBody>
          <a:bodyPr wrap="square" rtlCol="0">
            <a:spAutoFit/>
          </a:bodyPr>
          <a:lstStyle/>
          <a:p>
            <a:pPr algn="ctr"/>
            <a:r>
              <a:rPr lang="en-US" dirty="0" smtClean="0"/>
              <a:t>Using the </a:t>
            </a:r>
            <a:r>
              <a:rPr lang="en-US" dirty="0" smtClean="0"/>
              <a:t>Present Value of Annuity </a:t>
            </a:r>
            <a:r>
              <a:rPr lang="en-US" dirty="0" smtClean="0"/>
              <a:t>Table and </a:t>
            </a:r>
            <a:r>
              <a:rPr lang="en-US" dirty="0" err="1"/>
              <a:t>P</a:t>
            </a:r>
            <a:r>
              <a:rPr lang="en-US" dirty="0" err="1" smtClean="0"/>
              <a:t>V</a:t>
            </a:r>
            <a:r>
              <a:rPr lang="en-US" i="1" dirty="0" err="1" smtClean="0"/>
              <a:t>factor</a:t>
            </a:r>
            <a:r>
              <a:rPr lang="en-US" dirty="0" smtClean="0"/>
              <a:t> </a:t>
            </a:r>
            <a:endParaRPr lang="en-US" dirty="0"/>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3849" b="46973"/>
          <a:stretch/>
        </p:blipFill>
        <p:spPr bwMode="auto">
          <a:xfrm>
            <a:off x="381000" y="2057400"/>
            <a:ext cx="8064103" cy="4198884"/>
          </a:xfrm>
          <a:prstGeom prst="rect">
            <a:avLst/>
          </a:prstGeom>
          <a:noFill/>
          <a:ln w="9525">
            <a:noFill/>
            <a:miter lim="800000"/>
            <a:headEnd/>
            <a:tailEnd/>
          </a:ln>
        </p:spPr>
      </p:pic>
    </p:spTree>
    <p:extLst>
      <p:ext uri="{BB962C8B-B14F-4D97-AF65-F5344CB8AC3E}">
        <p14:creationId xmlns:p14="http://schemas.microsoft.com/office/powerpoint/2010/main" val="69816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Future Value of an Annuity Due</a:t>
            </a:r>
          </a:p>
          <a:p>
            <a:pPr>
              <a:buNone/>
            </a:pPr>
            <a:endParaRPr lang="en-US" dirty="0" smtClean="0"/>
          </a:p>
        </p:txBody>
      </p:sp>
      <p:sp>
        <p:nvSpPr>
          <p:cNvPr id="28" name="Slide Number Placeholder 27"/>
          <p:cNvSpPr>
            <a:spLocks noGrp="1"/>
          </p:cNvSpPr>
          <p:nvPr>
            <p:ph type="sldNum" sz="quarter" idx="12"/>
          </p:nvPr>
        </p:nvSpPr>
        <p:spPr/>
        <p:txBody>
          <a:bodyPr/>
          <a:lstStyle/>
          <a:p>
            <a:fld id="{DD26710F-096F-40E8-B76B-EF69C67F41A1}" type="slidenum">
              <a:rPr lang="en-US" smtClean="0"/>
              <a:pPr/>
              <a:t>27</a:t>
            </a:fld>
            <a:endParaRPr lang="en-US"/>
          </a:p>
        </p:txBody>
      </p:sp>
      <p:sp>
        <p:nvSpPr>
          <p:cNvPr id="6" name="TextBox 5"/>
          <p:cNvSpPr txBox="1"/>
          <p:nvPr/>
        </p:nvSpPr>
        <p:spPr>
          <a:xfrm>
            <a:off x="457200" y="1219200"/>
            <a:ext cx="8153400" cy="923330"/>
          </a:xfrm>
          <a:prstGeom prst="rect">
            <a:avLst/>
          </a:prstGeom>
          <a:noFill/>
        </p:spPr>
        <p:txBody>
          <a:bodyPr wrap="square" rtlCol="0">
            <a:spAutoFit/>
          </a:bodyPr>
          <a:lstStyle/>
          <a:p>
            <a:r>
              <a:rPr lang="en-US" dirty="0" smtClean="0"/>
              <a:t>Future Value of an Annuity Due = how much a given series of payments will be worth in the future if payments are made at the beginning of the year.</a:t>
            </a:r>
          </a:p>
          <a:p>
            <a:pPr algn="r"/>
            <a:r>
              <a:rPr lang="en-US" sz="1600" dirty="0" smtClean="0"/>
              <a:t>Note: because the first payment is made immediately it can earn interest over the year</a:t>
            </a:r>
            <a:r>
              <a:rPr lang="en-US" dirty="0" smtClean="0"/>
              <a:t>.</a:t>
            </a:r>
            <a:endParaRPr lang="en-US" dirty="0"/>
          </a:p>
        </p:txBody>
      </p:sp>
      <p:sp>
        <p:nvSpPr>
          <p:cNvPr id="15" name="TextBox 14"/>
          <p:cNvSpPr txBox="1"/>
          <p:nvPr/>
        </p:nvSpPr>
        <p:spPr>
          <a:xfrm>
            <a:off x="3962400" y="3352800"/>
            <a:ext cx="2209800" cy="369332"/>
          </a:xfrm>
          <a:prstGeom prst="rect">
            <a:avLst/>
          </a:prstGeom>
          <a:noFill/>
        </p:spPr>
        <p:txBody>
          <a:bodyPr wrap="square" rtlCol="0">
            <a:spAutoFit/>
          </a:bodyPr>
          <a:lstStyle/>
          <a:p>
            <a:r>
              <a:rPr lang="en-US" dirty="0" smtClean="0"/>
              <a:t>FV = 500 x (1 + .05) </a:t>
            </a:r>
            <a:r>
              <a:rPr lang="en-US" baseline="30000" dirty="0" smtClean="0"/>
              <a:t>1</a:t>
            </a:r>
            <a:endParaRPr lang="en-US" baseline="30000" dirty="0"/>
          </a:p>
        </p:txBody>
      </p:sp>
      <p:sp>
        <p:nvSpPr>
          <p:cNvPr id="16" name="TextBox 15"/>
          <p:cNvSpPr txBox="1"/>
          <p:nvPr/>
        </p:nvSpPr>
        <p:spPr>
          <a:xfrm>
            <a:off x="3962400" y="3657600"/>
            <a:ext cx="2209800" cy="369332"/>
          </a:xfrm>
          <a:prstGeom prst="rect">
            <a:avLst/>
          </a:prstGeom>
          <a:noFill/>
        </p:spPr>
        <p:txBody>
          <a:bodyPr wrap="square" rtlCol="0">
            <a:spAutoFit/>
          </a:bodyPr>
          <a:lstStyle/>
          <a:p>
            <a:r>
              <a:rPr lang="en-US" dirty="0" smtClean="0"/>
              <a:t>FV = 500 x (1 + .05) </a:t>
            </a:r>
            <a:r>
              <a:rPr lang="en-US" baseline="30000" dirty="0" smtClean="0"/>
              <a:t>2</a:t>
            </a:r>
            <a:endParaRPr lang="en-US" baseline="30000" dirty="0"/>
          </a:p>
        </p:txBody>
      </p:sp>
      <p:sp>
        <p:nvSpPr>
          <p:cNvPr id="18" name="TextBox 17"/>
          <p:cNvSpPr txBox="1"/>
          <p:nvPr/>
        </p:nvSpPr>
        <p:spPr>
          <a:xfrm>
            <a:off x="3962400" y="3962400"/>
            <a:ext cx="2209800" cy="369332"/>
          </a:xfrm>
          <a:prstGeom prst="rect">
            <a:avLst/>
          </a:prstGeom>
          <a:noFill/>
        </p:spPr>
        <p:txBody>
          <a:bodyPr wrap="square" rtlCol="0">
            <a:spAutoFit/>
          </a:bodyPr>
          <a:lstStyle/>
          <a:p>
            <a:r>
              <a:rPr lang="en-US" dirty="0" smtClean="0"/>
              <a:t>FV = 500 x (1 + .05) </a:t>
            </a:r>
            <a:r>
              <a:rPr lang="en-US" baseline="30000" dirty="0" smtClean="0"/>
              <a:t>3</a:t>
            </a:r>
            <a:endParaRPr lang="en-US" baseline="30000" dirty="0"/>
          </a:p>
        </p:txBody>
      </p:sp>
      <p:sp>
        <p:nvSpPr>
          <p:cNvPr id="19" name="TextBox 18"/>
          <p:cNvSpPr txBox="1"/>
          <p:nvPr/>
        </p:nvSpPr>
        <p:spPr>
          <a:xfrm>
            <a:off x="3962400" y="4267200"/>
            <a:ext cx="2209800" cy="369332"/>
          </a:xfrm>
          <a:prstGeom prst="rect">
            <a:avLst/>
          </a:prstGeom>
          <a:noFill/>
        </p:spPr>
        <p:txBody>
          <a:bodyPr wrap="square" rtlCol="0">
            <a:spAutoFit/>
          </a:bodyPr>
          <a:lstStyle/>
          <a:p>
            <a:r>
              <a:rPr lang="en-US" dirty="0" smtClean="0"/>
              <a:t>FV = 500 x (1 + .05) </a:t>
            </a:r>
            <a:r>
              <a:rPr lang="en-US" baseline="30000" dirty="0" smtClean="0"/>
              <a:t>4</a:t>
            </a:r>
            <a:endParaRPr lang="en-US" baseline="30000" dirty="0"/>
          </a:p>
        </p:txBody>
      </p:sp>
      <p:sp>
        <p:nvSpPr>
          <p:cNvPr id="20" name="TextBox 19"/>
          <p:cNvSpPr txBox="1"/>
          <p:nvPr/>
        </p:nvSpPr>
        <p:spPr>
          <a:xfrm>
            <a:off x="3962400" y="4572000"/>
            <a:ext cx="2209800" cy="369332"/>
          </a:xfrm>
          <a:prstGeom prst="rect">
            <a:avLst/>
          </a:prstGeom>
          <a:noFill/>
        </p:spPr>
        <p:txBody>
          <a:bodyPr wrap="square" rtlCol="0">
            <a:spAutoFit/>
          </a:bodyPr>
          <a:lstStyle/>
          <a:p>
            <a:r>
              <a:rPr lang="en-US" dirty="0" smtClean="0"/>
              <a:t>FV = 500 x (1 + .05) </a:t>
            </a:r>
            <a:r>
              <a:rPr lang="en-US" baseline="30000" dirty="0" smtClean="0"/>
              <a:t>5</a:t>
            </a:r>
            <a:endParaRPr lang="en-US" baseline="30000" dirty="0"/>
          </a:p>
        </p:txBody>
      </p:sp>
      <p:sp>
        <p:nvSpPr>
          <p:cNvPr id="24" name="TextBox 23"/>
          <p:cNvSpPr txBox="1"/>
          <p:nvPr/>
        </p:nvSpPr>
        <p:spPr>
          <a:xfrm>
            <a:off x="533400" y="3352800"/>
            <a:ext cx="3352800" cy="369332"/>
          </a:xfrm>
          <a:prstGeom prst="rect">
            <a:avLst/>
          </a:prstGeom>
          <a:noFill/>
        </p:spPr>
        <p:txBody>
          <a:bodyPr wrap="square" rtlCol="0">
            <a:spAutoFit/>
          </a:bodyPr>
          <a:lstStyle/>
          <a:p>
            <a:r>
              <a:rPr lang="en-US" dirty="0" smtClean="0"/>
              <a:t>Payment at beginning of 1</a:t>
            </a:r>
            <a:r>
              <a:rPr lang="en-US" baseline="30000" dirty="0" smtClean="0"/>
              <a:t>st</a:t>
            </a:r>
            <a:r>
              <a:rPr lang="en-US" dirty="0" smtClean="0"/>
              <a:t> year</a:t>
            </a:r>
            <a:endParaRPr lang="en-US" baseline="30000" dirty="0"/>
          </a:p>
        </p:txBody>
      </p:sp>
      <p:sp>
        <p:nvSpPr>
          <p:cNvPr id="25" name="TextBox 24"/>
          <p:cNvSpPr txBox="1"/>
          <p:nvPr/>
        </p:nvSpPr>
        <p:spPr>
          <a:xfrm>
            <a:off x="533400" y="3657600"/>
            <a:ext cx="3352800" cy="369332"/>
          </a:xfrm>
          <a:prstGeom prst="rect">
            <a:avLst/>
          </a:prstGeom>
          <a:noFill/>
        </p:spPr>
        <p:txBody>
          <a:bodyPr wrap="square" rtlCol="0">
            <a:spAutoFit/>
          </a:bodyPr>
          <a:lstStyle/>
          <a:p>
            <a:r>
              <a:rPr lang="en-US" dirty="0" smtClean="0"/>
              <a:t>Payment at beginning of 2</a:t>
            </a:r>
            <a:r>
              <a:rPr lang="en-US" baseline="30000" dirty="0" smtClean="0"/>
              <a:t>nd</a:t>
            </a:r>
            <a:r>
              <a:rPr lang="en-US" dirty="0" smtClean="0"/>
              <a:t> year</a:t>
            </a:r>
            <a:endParaRPr lang="en-US" baseline="30000" dirty="0"/>
          </a:p>
        </p:txBody>
      </p:sp>
      <p:sp>
        <p:nvSpPr>
          <p:cNvPr id="26" name="TextBox 25"/>
          <p:cNvSpPr txBox="1"/>
          <p:nvPr/>
        </p:nvSpPr>
        <p:spPr>
          <a:xfrm>
            <a:off x="533400" y="3962400"/>
            <a:ext cx="3352800" cy="369332"/>
          </a:xfrm>
          <a:prstGeom prst="rect">
            <a:avLst/>
          </a:prstGeom>
          <a:noFill/>
        </p:spPr>
        <p:txBody>
          <a:bodyPr wrap="square" rtlCol="0">
            <a:spAutoFit/>
          </a:bodyPr>
          <a:lstStyle/>
          <a:p>
            <a:r>
              <a:rPr lang="en-US" dirty="0" smtClean="0"/>
              <a:t>Payment at beginning of 3</a:t>
            </a:r>
            <a:r>
              <a:rPr lang="en-US" baseline="30000" dirty="0" smtClean="0"/>
              <a:t>rd</a:t>
            </a:r>
            <a:r>
              <a:rPr lang="en-US" dirty="0" smtClean="0"/>
              <a:t> year</a:t>
            </a:r>
            <a:endParaRPr lang="en-US" baseline="30000" dirty="0"/>
          </a:p>
        </p:txBody>
      </p:sp>
      <p:sp>
        <p:nvSpPr>
          <p:cNvPr id="27" name="TextBox 26"/>
          <p:cNvSpPr txBox="1"/>
          <p:nvPr/>
        </p:nvSpPr>
        <p:spPr>
          <a:xfrm>
            <a:off x="533400" y="4267200"/>
            <a:ext cx="3352800" cy="369332"/>
          </a:xfrm>
          <a:prstGeom prst="rect">
            <a:avLst/>
          </a:prstGeom>
          <a:noFill/>
        </p:spPr>
        <p:txBody>
          <a:bodyPr wrap="square" rtlCol="0">
            <a:spAutoFit/>
          </a:bodyPr>
          <a:lstStyle/>
          <a:p>
            <a:r>
              <a:rPr lang="en-US" dirty="0" smtClean="0"/>
              <a:t>Payment at beginning of 4</a:t>
            </a:r>
            <a:r>
              <a:rPr lang="en-US" baseline="30000" dirty="0" smtClean="0"/>
              <a:t>th</a:t>
            </a:r>
            <a:r>
              <a:rPr lang="en-US" dirty="0" smtClean="0"/>
              <a:t> year</a:t>
            </a:r>
            <a:endParaRPr lang="en-US" baseline="30000" dirty="0"/>
          </a:p>
        </p:txBody>
      </p:sp>
      <p:sp>
        <p:nvSpPr>
          <p:cNvPr id="29" name="TextBox 28"/>
          <p:cNvSpPr txBox="1"/>
          <p:nvPr/>
        </p:nvSpPr>
        <p:spPr>
          <a:xfrm>
            <a:off x="533400" y="4572000"/>
            <a:ext cx="3352800" cy="369332"/>
          </a:xfrm>
          <a:prstGeom prst="rect">
            <a:avLst/>
          </a:prstGeom>
          <a:noFill/>
        </p:spPr>
        <p:txBody>
          <a:bodyPr wrap="square" rtlCol="0">
            <a:spAutoFit/>
          </a:bodyPr>
          <a:lstStyle/>
          <a:p>
            <a:r>
              <a:rPr lang="en-US" dirty="0" smtClean="0"/>
              <a:t>Payment at beginning of 5</a:t>
            </a:r>
            <a:r>
              <a:rPr lang="en-US" baseline="30000" dirty="0" smtClean="0"/>
              <a:t>th</a:t>
            </a:r>
            <a:r>
              <a:rPr lang="en-US" dirty="0" smtClean="0"/>
              <a:t> year</a:t>
            </a:r>
            <a:endParaRPr lang="en-US" baseline="30000" dirty="0"/>
          </a:p>
        </p:txBody>
      </p:sp>
      <p:sp>
        <p:nvSpPr>
          <p:cNvPr id="30" name="TextBox 29"/>
          <p:cNvSpPr txBox="1"/>
          <p:nvPr/>
        </p:nvSpPr>
        <p:spPr>
          <a:xfrm>
            <a:off x="6248400" y="3352800"/>
            <a:ext cx="1295400" cy="369332"/>
          </a:xfrm>
          <a:prstGeom prst="rect">
            <a:avLst/>
          </a:prstGeom>
          <a:noFill/>
        </p:spPr>
        <p:txBody>
          <a:bodyPr wrap="square" rtlCol="0">
            <a:spAutoFit/>
          </a:bodyPr>
          <a:lstStyle/>
          <a:p>
            <a:r>
              <a:rPr lang="en-US" dirty="0" smtClean="0"/>
              <a:t>=     525.00</a:t>
            </a:r>
            <a:endParaRPr lang="en-US" baseline="30000" dirty="0"/>
          </a:p>
        </p:txBody>
      </p:sp>
      <p:sp>
        <p:nvSpPr>
          <p:cNvPr id="42" name="TextBox 41"/>
          <p:cNvSpPr txBox="1"/>
          <p:nvPr/>
        </p:nvSpPr>
        <p:spPr>
          <a:xfrm>
            <a:off x="6248400" y="3657600"/>
            <a:ext cx="1295400" cy="369332"/>
          </a:xfrm>
          <a:prstGeom prst="rect">
            <a:avLst/>
          </a:prstGeom>
          <a:noFill/>
        </p:spPr>
        <p:txBody>
          <a:bodyPr wrap="square" rtlCol="0">
            <a:spAutoFit/>
          </a:bodyPr>
          <a:lstStyle/>
          <a:p>
            <a:r>
              <a:rPr lang="en-US" dirty="0" smtClean="0"/>
              <a:t>=     551.25</a:t>
            </a:r>
            <a:endParaRPr lang="en-US" dirty="0"/>
          </a:p>
        </p:txBody>
      </p:sp>
      <p:sp>
        <p:nvSpPr>
          <p:cNvPr id="43" name="TextBox 42"/>
          <p:cNvSpPr txBox="1"/>
          <p:nvPr/>
        </p:nvSpPr>
        <p:spPr>
          <a:xfrm>
            <a:off x="6248400" y="3962400"/>
            <a:ext cx="1295400" cy="369332"/>
          </a:xfrm>
          <a:prstGeom prst="rect">
            <a:avLst/>
          </a:prstGeom>
          <a:noFill/>
        </p:spPr>
        <p:txBody>
          <a:bodyPr wrap="square" rtlCol="0">
            <a:spAutoFit/>
          </a:bodyPr>
          <a:lstStyle/>
          <a:p>
            <a:r>
              <a:rPr lang="en-US" dirty="0" smtClean="0"/>
              <a:t>=     578.81</a:t>
            </a:r>
            <a:endParaRPr lang="en-US" baseline="30000" dirty="0"/>
          </a:p>
        </p:txBody>
      </p:sp>
      <p:sp>
        <p:nvSpPr>
          <p:cNvPr id="44" name="TextBox 43"/>
          <p:cNvSpPr txBox="1"/>
          <p:nvPr/>
        </p:nvSpPr>
        <p:spPr>
          <a:xfrm>
            <a:off x="6248400" y="4267200"/>
            <a:ext cx="1295400" cy="369332"/>
          </a:xfrm>
          <a:prstGeom prst="rect">
            <a:avLst/>
          </a:prstGeom>
          <a:noFill/>
        </p:spPr>
        <p:txBody>
          <a:bodyPr wrap="square" rtlCol="0">
            <a:spAutoFit/>
          </a:bodyPr>
          <a:lstStyle/>
          <a:p>
            <a:r>
              <a:rPr lang="en-US" dirty="0" smtClean="0"/>
              <a:t>=     607.75</a:t>
            </a:r>
            <a:endParaRPr lang="en-US" baseline="30000" dirty="0"/>
          </a:p>
        </p:txBody>
      </p:sp>
      <p:sp>
        <p:nvSpPr>
          <p:cNvPr id="45" name="TextBox 44"/>
          <p:cNvSpPr txBox="1"/>
          <p:nvPr/>
        </p:nvSpPr>
        <p:spPr>
          <a:xfrm>
            <a:off x="6248400" y="4572000"/>
            <a:ext cx="1295400" cy="369332"/>
          </a:xfrm>
          <a:prstGeom prst="rect">
            <a:avLst/>
          </a:prstGeom>
          <a:noFill/>
        </p:spPr>
        <p:txBody>
          <a:bodyPr wrap="square" rtlCol="0">
            <a:spAutoFit/>
          </a:bodyPr>
          <a:lstStyle/>
          <a:p>
            <a:r>
              <a:rPr lang="en-US" dirty="0" smtClean="0"/>
              <a:t>=     638.14</a:t>
            </a:r>
            <a:endParaRPr lang="en-US" baseline="30000" dirty="0"/>
          </a:p>
        </p:txBody>
      </p:sp>
      <p:sp>
        <p:nvSpPr>
          <p:cNvPr id="46" name="TextBox 45"/>
          <p:cNvSpPr txBox="1"/>
          <p:nvPr/>
        </p:nvSpPr>
        <p:spPr>
          <a:xfrm>
            <a:off x="457200" y="2590800"/>
            <a:ext cx="7772400" cy="646331"/>
          </a:xfrm>
          <a:prstGeom prst="rect">
            <a:avLst/>
          </a:prstGeom>
          <a:noFill/>
        </p:spPr>
        <p:txBody>
          <a:bodyPr wrap="square" rtlCol="0">
            <a:spAutoFit/>
          </a:bodyPr>
          <a:lstStyle/>
          <a:p>
            <a:r>
              <a:rPr lang="en-US" dirty="0" smtClean="0"/>
              <a:t>Example:  What is the Future Value of $500 payments at the beginning of each year for five years, earning 5% interest per year with annual compounding?</a:t>
            </a:r>
            <a:endParaRPr lang="en-US" dirty="0"/>
          </a:p>
        </p:txBody>
      </p:sp>
      <p:sp>
        <p:nvSpPr>
          <p:cNvPr id="47" name="TextBox 46"/>
          <p:cNvSpPr txBox="1"/>
          <p:nvPr/>
        </p:nvSpPr>
        <p:spPr>
          <a:xfrm>
            <a:off x="6248400" y="4876800"/>
            <a:ext cx="1295400" cy="369332"/>
          </a:xfrm>
          <a:prstGeom prst="rect">
            <a:avLst/>
          </a:prstGeom>
          <a:noFill/>
        </p:spPr>
        <p:txBody>
          <a:bodyPr wrap="square" rtlCol="0">
            <a:spAutoFit/>
          </a:bodyPr>
          <a:lstStyle/>
          <a:p>
            <a:r>
              <a:rPr lang="en-US" dirty="0" smtClean="0"/>
              <a:t>=  2,900.95</a:t>
            </a:r>
            <a:endParaRPr lang="en-US" baseline="30000" dirty="0"/>
          </a:p>
        </p:txBody>
      </p:sp>
      <p:sp>
        <p:nvSpPr>
          <p:cNvPr id="23" name="TextBox 22"/>
          <p:cNvSpPr txBox="1"/>
          <p:nvPr/>
        </p:nvSpPr>
        <p:spPr>
          <a:xfrm>
            <a:off x="533400" y="5103674"/>
            <a:ext cx="1447800" cy="1754326"/>
          </a:xfrm>
          <a:prstGeom prst="rect">
            <a:avLst/>
          </a:prstGeom>
          <a:noFill/>
        </p:spPr>
        <p:txBody>
          <a:bodyPr wrap="square" rtlCol="0">
            <a:spAutoFit/>
          </a:bodyPr>
          <a:lstStyle/>
          <a:p>
            <a:r>
              <a:rPr lang="en-US" dirty="0" smtClean="0"/>
              <a:t>PMT = 500</a:t>
            </a:r>
          </a:p>
          <a:p>
            <a:r>
              <a:rPr lang="en-US" dirty="0" smtClean="0"/>
              <a:t>PMT @ BGN</a:t>
            </a:r>
          </a:p>
          <a:p>
            <a:r>
              <a:rPr lang="en-US" dirty="0" smtClean="0"/>
              <a:t>N = 5</a:t>
            </a:r>
          </a:p>
          <a:p>
            <a:r>
              <a:rPr lang="en-US" dirty="0" smtClean="0"/>
              <a:t>I/Y = 5%</a:t>
            </a:r>
          </a:p>
          <a:p>
            <a:r>
              <a:rPr lang="en-US" dirty="0" smtClean="0"/>
              <a:t>m = 1</a:t>
            </a:r>
          </a:p>
          <a:p>
            <a:r>
              <a:rPr lang="en-US" dirty="0" smtClean="0"/>
              <a:t>FV = ?</a:t>
            </a:r>
          </a:p>
        </p:txBody>
      </p:sp>
      <p:sp>
        <p:nvSpPr>
          <p:cNvPr id="31" name="TextBox 30"/>
          <p:cNvSpPr txBox="1"/>
          <p:nvPr/>
        </p:nvSpPr>
        <p:spPr>
          <a:xfrm>
            <a:off x="1676400" y="5943600"/>
            <a:ext cx="1600200" cy="369332"/>
          </a:xfrm>
          <a:prstGeom prst="rect">
            <a:avLst/>
          </a:prstGeom>
          <a:noFill/>
        </p:spPr>
        <p:txBody>
          <a:bodyPr wrap="square" rtlCol="0">
            <a:spAutoFit/>
          </a:bodyPr>
          <a:lstStyle/>
          <a:p>
            <a:r>
              <a:rPr lang="en-US" dirty="0" smtClean="0"/>
              <a:t>FV = 2,900.96</a:t>
            </a:r>
          </a:p>
        </p:txBody>
      </p:sp>
      <p:sp>
        <p:nvSpPr>
          <p:cNvPr id="32" name="TextBox 31"/>
          <p:cNvSpPr txBox="1"/>
          <p:nvPr/>
        </p:nvSpPr>
        <p:spPr>
          <a:xfrm>
            <a:off x="3276600" y="5288340"/>
            <a:ext cx="5334000" cy="1569660"/>
          </a:xfrm>
          <a:prstGeom prst="rect">
            <a:avLst/>
          </a:prstGeom>
          <a:noFill/>
        </p:spPr>
        <p:txBody>
          <a:bodyPr wrap="square" rtlCol="0">
            <a:spAutoFit/>
          </a:bodyPr>
          <a:lstStyle/>
          <a:p>
            <a:r>
              <a:rPr lang="en-US" sz="1600" dirty="0" smtClean="0"/>
              <a:t>To set the TI calculator to make payments at the beginning of the year (BGN), you hit 2</a:t>
            </a:r>
            <a:r>
              <a:rPr lang="en-US" sz="1600" baseline="30000" dirty="0" smtClean="0"/>
              <a:t>nd</a:t>
            </a:r>
            <a:r>
              <a:rPr lang="en-US" sz="1600" dirty="0" smtClean="0"/>
              <a:t>, then PMT (BGN), then 2</a:t>
            </a:r>
            <a:r>
              <a:rPr lang="en-US" sz="1600" baseline="30000" dirty="0" smtClean="0"/>
              <a:t>nd</a:t>
            </a:r>
            <a:r>
              <a:rPr lang="en-US" sz="1600" dirty="0" smtClean="0"/>
              <a:t>, ENTER (SET).  The screen will now show BGN, so you hit 2</a:t>
            </a:r>
            <a:r>
              <a:rPr lang="en-US" sz="1600" baseline="30000" dirty="0" smtClean="0"/>
              <a:t>nd</a:t>
            </a:r>
            <a:r>
              <a:rPr lang="en-US" sz="1600" dirty="0" smtClean="0"/>
              <a:t> and CPT (QUIT) and enter your Time Value of Money information (PMT, N, I/Y) and CPT FV.  For the HP, simply hit Orange and MAR to toggle between BEG and END.</a:t>
            </a:r>
            <a:endParaRPr lang="en-US" sz="1600" dirty="0"/>
          </a:p>
        </p:txBody>
      </p:sp>
      <p:sp>
        <p:nvSpPr>
          <p:cNvPr id="33" name="TextBox 32"/>
          <p:cNvSpPr txBox="1"/>
          <p:nvPr/>
        </p:nvSpPr>
        <p:spPr>
          <a:xfrm>
            <a:off x="990600" y="2133600"/>
            <a:ext cx="6477000" cy="369332"/>
          </a:xfrm>
          <a:prstGeom prst="rect">
            <a:avLst/>
          </a:prstGeom>
          <a:noFill/>
        </p:spPr>
        <p:txBody>
          <a:bodyPr wrap="square" rtlCol="0">
            <a:spAutoFit/>
          </a:bodyPr>
          <a:lstStyle/>
          <a:p>
            <a:r>
              <a:rPr lang="en-US" dirty="0" smtClean="0"/>
              <a:t>FV = PV x (1 + r) </a:t>
            </a:r>
            <a:r>
              <a:rPr lang="en-US" baseline="30000" dirty="0" smtClean="0"/>
              <a:t>1</a:t>
            </a:r>
            <a:r>
              <a:rPr lang="en-US" dirty="0" smtClean="0"/>
              <a:t> + PV x (1 + r) </a:t>
            </a:r>
            <a:r>
              <a:rPr lang="en-US" baseline="30000" dirty="0" smtClean="0"/>
              <a:t>2 </a:t>
            </a:r>
            <a:r>
              <a:rPr lang="en-US" dirty="0" smtClean="0"/>
              <a:t>+ PV x (1 + r) </a:t>
            </a:r>
            <a:r>
              <a:rPr lang="en-US" baseline="30000" dirty="0" smtClean="0"/>
              <a:t>3 </a:t>
            </a:r>
            <a:r>
              <a:rPr lang="en-US" dirty="0" smtClean="0"/>
              <a:t>+ … + PV x (1 + r)</a:t>
            </a:r>
            <a:r>
              <a:rPr lang="en-US" baseline="30000" dirty="0" smtClean="0"/>
              <a:t> 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1000"/>
                                        <p:tgtEl>
                                          <p:spTgt spid="2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10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10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10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10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10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1000"/>
                                        <p:tgtEl>
                                          <p:spTgt spid="2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1000"/>
                                        <p:tgtEl>
                                          <p:spTgt spid="1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10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1000"/>
                                        <p:tgtEl>
                                          <p:spTgt spid="2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10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20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dissolv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dissolve">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4" grpId="0"/>
      <p:bldP spid="25" grpId="0"/>
      <p:bldP spid="26" grpId="0"/>
      <p:bldP spid="27" grpId="0"/>
      <p:bldP spid="29" grpId="0"/>
      <p:bldP spid="30" grpId="0"/>
      <p:bldP spid="42" grpId="0"/>
      <p:bldP spid="43" grpId="0"/>
      <p:bldP spid="44" grpId="0"/>
      <p:bldP spid="45" grpId="0"/>
      <p:bldP spid="46" grpId="0"/>
      <p:bldP spid="47" grpId="0"/>
      <p:bldP spid="23" grpId="0"/>
      <p:bldP spid="31" grpId="0"/>
      <p:bldP spid="32"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Present Value of an Annuity Due</a:t>
            </a:r>
          </a:p>
          <a:p>
            <a:pPr>
              <a:buNone/>
            </a:pPr>
            <a:endParaRPr lang="en-US" dirty="0" smtClean="0"/>
          </a:p>
        </p:txBody>
      </p:sp>
      <p:sp>
        <p:nvSpPr>
          <p:cNvPr id="28" name="Slide Number Placeholder 27"/>
          <p:cNvSpPr>
            <a:spLocks noGrp="1"/>
          </p:cNvSpPr>
          <p:nvPr>
            <p:ph type="sldNum" sz="quarter" idx="12"/>
          </p:nvPr>
        </p:nvSpPr>
        <p:spPr/>
        <p:txBody>
          <a:bodyPr/>
          <a:lstStyle/>
          <a:p>
            <a:fld id="{DD26710F-096F-40E8-B76B-EF69C67F41A1}" type="slidenum">
              <a:rPr lang="en-US" smtClean="0"/>
              <a:pPr/>
              <a:t>28</a:t>
            </a:fld>
            <a:endParaRPr lang="en-US"/>
          </a:p>
        </p:txBody>
      </p:sp>
      <p:sp>
        <p:nvSpPr>
          <p:cNvPr id="6" name="TextBox 5"/>
          <p:cNvSpPr txBox="1"/>
          <p:nvPr/>
        </p:nvSpPr>
        <p:spPr>
          <a:xfrm>
            <a:off x="457200" y="1219200"/>
            <a:ext cx="8153400" cy="923330"/>
          </a:xfrm>
          <a:prstGeom prst="rect">
            <a:avLst/>
          </a:prstGeom>
          <a:noFill/>
        </p:spPr>
        <p:txBody>
          <a:bodyPr wrap="square" rtlCol="0">
            <a:spAutoFit/>
          </a:bodyPr>
          <a:lstStyle/>
          <a:p>
            <a:r>
              <a:rPr lang="en-US" dirty="0" smtClean="0"/>
              <a:t>Present Value of an Annuity Due = how much a given payment made at the beginning of the year in the future will be worth today.</a:t>
            </a:r>
          </a:p>
          <a:p>
            <a:pPr algn="r"/>
            <a:r>
              <a:rPr lang="en-US" sz="1600" dirty="0" smtClean="0"/>
              <a:t>Note: Because our first payment is made at the beginning of the year, there is no reduction.</a:t>
            </a:r>
            <a:endParaRPr lang="en-US" sz="1600" dirty="0"/>
          </a:p>
        </p:txBody>
      </p:sp>
      <p:sp>
        <p:nvSpPr>
          <p:cNvPr id="15" name="TextBox 14"/>
          <p:cNvSpPr txBox="1"/>
          <p:nvPr/>
        </p:nvSpPr>
        <p:spPr>
          <a:xfrm>
            <a:off x="3962400" y="3352800"/>
            <a:ext cx="2209800" cy="369332"/>
          </a:xfrm>
          <a:prstGeom prst="rect">
            <a:avLst/>
          </a:prstGeom>
          <a:noFill/>
        </p:spPr>
        <p:txBody>
          <a:bodyPr wrap="square" rtlCol="0">
            <a:spAutoFit/>
          </a:bodyPr>
          <a:lstStyle/>
          <a:p>
            <a:r>
              <a:rPr lang="en-US" dirty="0" smtClean="0"/>
              <a:t>PV = 500 ÷ (1 + .05) </a:t>
            </a:r>
            <a:r>
              <a:rPr lang="en-US" baseline="30000" dirty="0" smtClean="0"/>
              <a:t>0</a:t>
            </a:r>
            <a:endParaRPr lang="en-US" baseline="30000" dirty="0"/>
          </a:p>
        </p:txBody>
      </p:sp>
      <p:sp>
        <p:nvSpPr>
          <p:cNvPr id="16" name="TextBox 15"/>
          <p:cNvSpPr txBox="1"/>
          <p:nvPr/>
        </p:nvSpPr>
        <p:spPr>
          <a:xfrm>
            <a:off x="3962400" y="3657600"/>
            <a:ext cx="2209800" cy="369332"/>
          </a:xfrm>
          <a:prstGeom prst="rect">
            <a:avLst/>
          </a:prstGeom>
          <a:noFill/>
        </p:spPr>
        <p:txBody>
          <a:bodyPr wrap="square" rtlCol="0">
            <a:spAutoFit/>
          </a:bodyPr>
          <a:lstStyle/>
          <a:p>
            <a:r>
              <a:rPr lang="en-US" dirty="0" smtClean="0"/>
              <a:t>PV = 500 ÷ (1 + .05) </a:t>
            </a:r>
            <a:r>
              <a:rPr lang="en-US" baseline="30000" dirty="0" smtClean="0"/>
              <a:t>1</a:t>
            </a:r>
            <a:endParaRPr lang="en-US" baseline="30000" dirty="0"/>
          </a:p>
        </p:txBody>
      </p:sp>
      <p:sp>
        <p:nvSpPr>
          <p:cNvPr id="18" name="TextBox 17"/>
          <p:cNvSpPr txBox="1"/>
          <p:nvPr/>
        </p:nvSpPr>
        <p:spPr>
          <a:xfrm>
            <a:off x="3962400" y="3962400"/>
            <a:ext cx="2209800" cy="369332"/>
          </a:xfrm>
          <a:prstGeom prst="rect">
            <a:avLst/>
          </a:prstGeom>
          <a:noFill/>
        </p:spPr>
        <p:txBody>
          <a:bodyPr wrap="square" rtlCol="0">
            <a:spAutoFit/>
          </a:bodyPr>
          <a:lstStyle/>
          <a:p>
            <a:r>
              <a:rPr lang="en-US" dirty="0" smtClean="0"/>
              <a:t>PV = 500 ÷ (1 + .05) </a:t>
            </a:r>
            <a:r>
              <a:rPr lang="en-US" baseline="30000" dirty="0" smtClean="0"/>
              <a:t>2</a:t>
            </a:r>
            <a:endParaRPr lang="en-US" baseline="30000" dirty="0"/>
          </a:p>
        </p:txBody>
      </p:sp>
      <p:sp>
        <p:nvSpPr>
          <p:cNvPr id="19" name="TextBox 18"/>
          <p:cNvSpPr txBox="1"/>
          <p:nvPr/>
        </p:nvSpPr>
        <p:spPr>
          <a:xfrm>
            <a:off x="3962400" y="4267200"/>
            <a:ext cx="2209800" cy="369332"/>
          </a:xfrm>
          <a:prstGeom prst="rect">
            <a:avLst/>
          </a:prstGeom>
          <a:noFill/>
        </p:spPr>
        <p:txBody>
          <a:bodyPr wrap="square" rtlCol="0">
            <a:spAutoFit/>
          </a:bodyPr>
          <a:lstStyle/>
          <a:p>
            <a:r>
              <a:rPr lang="en-US" dirty="0" smtClean="0"/>
              <a:t>PV = 500 ÷ (1 + .05) </a:t>
            </a:r>
            <a:r>
              <a:rPr lang="en-US" baseline="30000" dirty="0" smtClean="0"/>
              <a:t>3</a:t>
            </a:r>
            <a:endParaRPr lang="en-US" baseline="30000" dirty="0"/>
          </a:p>
        </p:txBody>
      </p:sp>
      <p:sp>
        <p:nvSpPr>
          <p:cNvPr id="20" name="TextBox 19"/>
          <p:cNvSpPr txBox="1"/>
          <p:nvPr/>
        </p:nvSpPr>
        <p:spPr>
          <a:xfrm>
            <a:off x="3962400" y="4572000"/>
            <a:ext cx="2209800" cy="369332"/>
          </a:xfrm>
          <a:prstGeom prst="rect">
            <a:avLst/>
          </a:prstGeom>
          <a:noFill/>
        </p:spPr>
        <p:txBody>
          <a:bodyPr wrap="square" rtlCol="0">
            <a:spAutoFit/>
          </a:bodyPr>
          <a:lstStyle/>
          <a:p>
            <a:r>
              <a:rPr lang="en-US" dirty="0" smtClean="0"/>
              <a:t>PV = 500 ÷ (1 + .05) </a:t>
            </a:r>
            <a:r>
              <a:rPr lang="en-US" baseline="30000" dirty="0" smtClean="0"/>
              <a:t>4</a:t>
            </a:r>
            <a:endParaRPr lang="en-US" baseline="30000" dirty="0"/>
          </a:p>
        </p:txBody>
      </p:sp>
      <p:sp>
        <p:nvSpPr>
          <p:cNvPr id="24" name="TextBox 23"/>
          <p:cNvSpPr txBox="1"/>
          <p:nvPr/>
        </p:nvSpPr>
        <p:spPr>
          <a:xfrm>
            <a:off x="533400" y="3352800"/>
            <a:ext cx="3352800" cy="369332"/>
          </a:xfrm>
          <a:prstGeom prst="rect">
            <a:avLst/>
          </a:prstGeom>
          <a:noFill/>
        </p:spPr>
        <p:txBody>
          <a:bodyPr wrap="square" rtlCol="0">
            <a:spAutoFit/>
          </a:bodyPr>
          <a:lstStyle/>
          <a:p>
            <a:r>
              <a:rPr lang="en-US" dirty="0" smtClean="0"/>
              <a:t>Payment at beginning of 1</a:t>
            </a:r>
            <a:r>
              <a:rPr lang="en-US" baseline="30000" dirty="0" smtClean="0"/>
              <a:t>st</a:t>
            </a:r>
            <a:r>
              <a:rPr lang="en-US" dirty="0" smtClean="0"/>
              <a:t> year</a:t>
            </a:r>
            <a:endParaRPr lang="en-US" baseline="30000" dirty="0"/>
          </a:p>
        </p:txBody>
      </p:sp>
      <p:sp>
        <p:nvSpPr>
          <p:cNvPr id="25" name="TextBox 24"/>
          <p:cNvSpPr txBox="1"/>
          <p:nvPr/>
        </p:nvSpPr>
        <p:spPr>
          <a:xfrm>
            <a:off x="533400" y="3657600"/>
            <a:ext cx="3352800" cy="369332"/>
          </a:xfrm>
          <a:prstGeom prst="rect">
            <a:avLst/>
          </a:prstGeom>
          <a:noFill/>
        </p:spPr>
        <p:txBody>
          <a:bodyPr wrap="square" rtlCol="0">
            <a:spAutoFit/>
          </a:bodyPr>
          <a:lstStyle/>
          <a:p>
            <a:r>
              <a:rPr lang="en-US" dirty="0" smtClean="0"/>
              <a:t>Payment at beginning of 2</a:t>
            </a:r>
            <a:r>
              <a:rPr lang="en-US" baseline="30000" dirty="0" smtClean="0"/>
              <a:t>nd</a:t>
            </a:r>
            <a:r>
              <a:rPr lang="en-US" dirty="0" smtClean="0"/>
              <a:t> year</a:t>
            </a:r>
            <a:endParaRPr lang="en-US" baseline="30000" dirty="0"/>
          </a:p>
        </p:txBody>
      </p:sp>
      <p:sp>
        <p:nvSpPr>
          <p:cNvPr id="26" name="TextBox 25"/>
          <p:cNvSpPr txBox="1"/>
          <p:nvPr/>
        </p:nvSpPr>
        <p:spPr>
          <a:xfrm>
            <a:off x="533400" y="3962400"/>
            <a:ext cx="3352800" cy="369332"/>
          </a:xfrm>
          <a:prstGeom prst="rect">
            <a:avLst/>
          </a:prstGeom>
          <a:noFill/>
        </p:spPr>
        <p:txBody>
          <a:bodyPr wrap="square" rtlCol="0">
            <a:spAutoFit/>
          </a:bodyPr>
          <a:lstStyle/>
          <a:p>
            <a:r>
              <a:rPr lang="en-US" dirty="0" smtClean="0"/>
              <a:t>Payment at beginning of 3</a:t>
            </a:r>
            <a:r>
              <a:rPr lang="en-US" baseline="30000" dirty="0" smtClean="0"/>
              <a:t>rd</a:t>
            </a:r>
            <a:r>
              <a:rPr lang="en-US" dirty="0" smtClean="0"/>
              <a:t> year</a:t>
            </a:r>
            <a:endParaRPr lang="en-US" baseline="30000" dirty="0"/>
          </a:p>
        </p:txBody>
      </p:sp>
      <p:sp>
        <p:nvSpPr>
          <p:cNvPr id="27" name="TextBox 26"/>
          <p:cNvSpPr txBox="1"/>
          <p:nvPr/>
        </p:nvSpPr>
        <p:spPr>
          <a:xfrm>
            <a:off x="533400" y="4267200"/>
            <a:ext cx="3352800" cy="369332"/>
          </a:xfrm>
          <a:prstGeom prst="rect">
            <a:avLst/>
          </a:prstGeom>
          <a:noFill/>
        </p:spPr>
        <p:txBody>
          <a:bodyPr wrap="square" rtlCol="0">
            <a:spAutoFit/>
          </a:bodyPr>
          <a:lstStyle/>
          <a:p>
            <a:r>
              <a:rPr lang="en-US" dirty="0" smtClean="0"/>
              <a:t>Payment at beginning of 4</a:t>
            </a:r>
            <a:r>
              <a:rPr lang="en-US" baseline="30000" dirty="0" smtClean="0"/>
              <a:t>th</a:t>
            </a:r>
            <a:r>
              <a:rPr lang="en-US" dirty="0" smtClean="0"/>
              <a:t> year</a:t>
            </a:r>
            <a:endParaRPr lang="en-US" baseline="30000" dirty="0"/>
          </a:p>
        </p:txBody>
      </p:sp>
      <p:sp>
        <p:nvSpPr>
          <p:cNvPr id="29" name="TextBox 28"/>
          <p:cNvSpPr txBox="1"/>
          <p:nvPr/>
        </p:nvSpPr>
        <p:spPr>
          <a:xfrm>
            <a:off x="533400" y="4572000"/>
            <a:ext cx="3352800" cy="369332"/>
          </a:xfrm>
          <a:prstGeom prst="rect">
            <a:avLst/>
          </a:prstGeom>
          <a:noFill/>
        </p:spPr>
        <p:txBody>
          <a:bodyPr wrap="square" rtlCol="0">
            <a:spAutoFit/>
          </a:bodyPr>
          <a:lstStyle/>
          <a:p>
            <a:r>
              <a:rPr lang="en-US" dirty="0" smtClean="0"/>
              <a:t>Payment at beginning of 5</a:t>
            </a:r>
            <a:r>
              <a:rPr lang="en-US" baseline="30000" dirty="0" smtClean="0"/>
              <a:t>th</a:t>
            </a:r>
            <a:r>
              <a:rPr lang="en-US" dirty="0" smtClean="0"/>
              <a:t> year</a:t>
            </a:r>
            <a:endParaRPr lang="en-US" baseline="30000" dirty="0"/>
          </a:p>
        </p:txBody>
      </p:sp>
      <p:sp>
        <p:nvSpPr>
          <p:cNvPr id="30" name="TextBox 29"/>
          <p:cNvSpPr txBox="1"/>
          <p:nvPr/>
        </p:nvSpPr>
        <p:spPr>
          <a:xfrm>
            <a:off x="6248400" y="3352800"/>
            <a:ext cx="2209800" cy="369332"/>
          </a:xfrm>
          <a:prstGeom prst="rect">
            <a:avLst/>
          </a:prstGeom>
          <a:noFill/>
        </p:spPr>
        <p:txBody>
          <a:bodyPr wrap="square" rtlCol="0">
            <a:spAutoFit/>
          </a:bodyPr>
          <a:lstStyle/>
          <a:p>
            <a:r>
              <a:rPr lang="en-US" dirty="0" smtClean="0"/>
              <a:t>=     500.00</a:t>
            </a:r>
            <a:endParaRPr lang="en-US" dirty="0"/>
          </a:p>
        </p:txBody>
      </p:sp>
      <p:sp>
        <p:nvSpPr>
          <p:cNvPr id="42" name="TextBox 41"/>
          <p:cNvSpPr txBox="1"/>
          <p:nvPr/>
        </p:nvSpPr>
        <p:spPr>
          <a:xfrm>
            <a:off x="6248400" y="3657600"/>
            <a:ext cx="2209800" cy="369332"/>
          </a:xfrm>
          <a:prstGeom prst="rect">
            <a:avLst/>
          </a:prstGeom>
          <a:noFill/>
        </p:spPr>
        <p:txBody>
          <a:bodyPr wrap="square" rtlCol="0">
            <a:spAutoFit/>
          </a:bodyPr>
          <a:lstStyle/>
          <a:p>
            <a:r>
              <a:rPr lang="en-US" dirty="0" smtClean="0"/>
              <a:t>=     476.19</a:t>
            </a:r>
            <a:endParaRPr lang="en-US" baseline="30000" dirty="0"/>
          </a:p>
        </p:txBody>
      </p:sp>
      <p:sp>
        <p:nvSpPr>
          <p:cNvPr id="43" name="TextBox 42"/>
          <p:cNvSpPr txBox="1"/>
          <p:nvPr/>
        </p:nvSpPr>
        <p:spPr>
          <a:xfrm>
            <a:off x="6248400" y="3962400"/>
            <a:ext cx="2209800" cy="369332"/>
          </a:xfrm>
          <a:prstGeom prst="rect">
            <a:avLst/>
          </a:prstGeom>
          <a:noFill/>
        </p:spPr>
        <p:txBody>
          <a:bodyPr wrap="square" rtlCol="0">
            <a:spAutoFit/>
          </a:bodyPr>
          <a:lstStyle/>
          <a:p>
            <a:r>
              <a:rPr lang="en-US" dirty="0" smtClean="0"/>
              <a:t>=     453.51</a:t>
            </a:r>
            <a:endParaRPr lang="en-US" baseline="30000" dirty="0"/>
          </a:p>
        </p:txBody>
      </p:sp>
      <p:sp>
        <p:nvSpPr>
          <p:cNvPr id="44" name="TextBox 43"/>
          <p:cNvSpPr txBox="1"/>
          <p:nvPr/>
        </p:nvSpPr>
        <p:spPr>
          <a:xfrm>
            <a:off x="6248400" y="4267200"/>
            <a:ext cx="2209800" cy="369332"/>
          </a:xfrm>
          <a:prstGeom prst="rect">
            <a:avLst/>
          </a:prstGeom>
          <a:noFill/>
        </p:spPr>
        <p:txBody>
          <a:bodyPr wrap="square" rtlCol="0">
            <a:spAutoFit/>
          </a:bodyPr>
          <a:lstStyle/>
          <a:p>
            <a:r>
              <a:rPr lang="en-US" dirty="0" smtClean="0"/>
              <a:t>=     431.92</a:t>
            </a:r>
            <a:endParaRPr lang="en-US" baseline="30000" dirty="0"/>
          </a:p>
        </p:txBody>
      </p:sp>
      <p:sp>
        <p:nvSpPr>
          <p:cNvPr id="45" name="TextBox 44"/>
          <p:cNvSpPr txBox="1"/>
          <p:nvPr/>
        </p:nvSpPr>
        <p:spPr>
          <a:xfrm>
            <a:off x="6248400" y="4572000"/>
            <a:ext cx="2209800" cy="369332"/>
          </a:xfrm>
          <a:prstGeom prst="rect">
            <a:avLst/>
          </a:prstGeom>
          <a:noFill/>
        </p:spPr>
        <p:txBody>
          <a:bodyPr wrap="square" rtlCol="0">
            <a:spAutoFit/>
          </a:bodyPr>
          <a:lstStyle/>
          <a:p>
            <a:r>
              <a:rPr lang="en-US" dirty="0" smtClean="0"/>
              <a:t>=     411.35</a:t>
            </a:r>
            <a:endParaRPr lang="en-US" baseline="30000" dirty="0"/>
          </a:p>
        </p:txBody>
      </p:sp>
      <p:sp>
        <p:nvSpPr>
          <p:cNvPr id="46" name="TextBox 45"/>
          <p:cNvSpPr txBox="1"/>
          <p:nvPr/>
        </p:nvSpPr>
        <p:spPr>
          <a:xfrm>
            <a:off x="457200" y="2667000"/>
            <a:ext cx="7772400" cy="646331"/>
          </a:xfrm>
          <a:prstGeom prst="rect">
            <a:avLst/>
          </a:prstGeom>
          <a:noFill/>
        </p:spPr>
        <p:txBody>
          <a:bodyPr wrap="square" rtlCol="0">
            <a:spAutoFit/>
          </a:bodyPr>
          <a:lstStyle/>
          <a:p>
            <a:r>
              <a:rPr lang="en-US" dirty="0" smtClean="0"/>
              <a:t>Example:  What is the Present Value of $500 payments at the beginning of each year for five years, earning 5% interest per year with annual compounding?</a:t>
            </a:r>
            <a:endParaRPr lang="en-US" dirty="0"/>
          </a:p>
        </p:txBody>
      </p:sp>
      <p:sp>
        <p:nvSpPr>
          <p:cNvPr id="47" name="TextBox 46"/>
          <p:cNvSpPr txBox="1"/>
          <p:nvPr/>
        </p:nvSpPr>
        <p:spPr>
          <a:xfrm>
            <a:off x="6248400" y="4876800"/>
            <a:ext cx="2209800" cy="369332"/>
          </a:xfrm>
          <a:prstGeom prst="rect">
            <a:avLst/>
          </a:prstGeom>
          <a:noFill/>
        </p:spPr>
        <p:txBody>
          <a:bodyPr wrap="square" rtlCol="0">
            <a:spAutoFit/>
          </a:bodyPr>
          <a:lstStyle/>
          <a:p>
            <a:r>
              <a:rPr lang="en-US" dirty="0" smtClean="0"/>
              <a:t>=  2,272.97</a:t>
            </a:r>
            <a:endParaRPr lang="en-US" baseline="30000" dirty="0"/>
          </a:p>
        </p:txBody>
      </p:sp>
      <p:sp>
        <p:nvSpPr>
          <p:cNvPr id="23" name="TextBox 22"/>
          <p:cNvSpPr txBox="1"/>
          <p:nvPr/>
        </p:nvSpPr>
        <p:spPr>
          <a:xfrm>
            <a:off x="533400" y="5103674"/>
            <a:ext cx="1447800" cy="1754326"/>
          </a:xfrm>
          <a:prstGeom prst="rect">
            <a:avLst/>
          </a:prstGeom>
          <a:noFill/>
        </p:spPr>
        <p:txBody>
          <a:bodyPr wrap="square" rtlCol="0">
            <a:spAutoFit/>
          </a:bodyPr>
          <a:lstStyle/>
          <a:p>
            <a:r>
              <a:rPr lang="en-US" dirty="0" smtClean="0"/>
              <a:t>PMT = 500</a:t>
            </a:r>
          </a:p>
          <a:p>
            <a:r>
              <a:rPr lang="en-US" dirty="0" smtClean="0"/>
              <a:t>PMT @ BGN</a:t>
            </a:r>
          </a:p>
          <a:p>
            <a:r>
              <a:rPr lang="en-US" dirty="0" smtClean="0"/>
              <a:t>N = 5</a:t>
            </a:r>
          </a:p>
          <a:p>
            <a:r>
              <a:rPr lang="en-US" dirty="0" smtClean="0"/>
              <a:t>I/Y = 5%</a:t>
            </a:r>
          </a:p>
          <a:p>
            <a:r>
              <a:rPr lang="en-US" dirty="0" smtClean="0"/>
              <a:t>m = 1</a:t>
            </a:r>
          </a:p>
          <a:p>
            <a:r>
              <a:rPr lang="en-US" dirty="0" smtClean="0"/>
              <a:t>PV = ?</a:t>
            </a:r>
          </a:p>
        </p:txBody>
      </p:sp>
      <p:sp>
        <p:nvSpPr>
          <p:cNvPr id="31" name="TextBox 30"/>
          <p:cNvSpPr txBox="1"/>
          <p:nvPr/>
        </p:nvSpPr>
        <p:spPr>
          <a:xfrm>
            <a:off x="1752600" y="6019800"/>
            <a:ext cx="1600200" cy="369332"/>
          </a:xfrm>
          <a:prstGeom prst="rect">
            <a:avLst/>
          </a:prstGeom>
          <a:noFill/>
        </p:spPr>
        <p:txBody>
          <a:bodyPr wrap="square" rtlCol="0">
            <a:spAutoFit/>
          </a:bodyPr>
          <a:lstStyle/>
          <a:p>
            <a:r>
              <a:rPr lang="en-US" dirty="0" smtClean="0"/>
              <a:t>PV = -2,272.98</a:t>
            </a:r>
            <a:endParaRPr lang="en-US" dirty="0"/>
          </a:p>
        </p:txBody>
      </p:sp>
      <p:sp>
        <p:nvSpPr>
          <p:cNvPr id="33" name="TextBox 32"/>
          <p:cNvSpPr txBox="1"/>
          <p:nvPr/>
        </p:nvSpPr>
        <p:spPr>
          <a:xfrm>
            <a:off x="990600" y="2209800"/>
            <a:ext cx="6477000" cy="369332"/>
          </a:xfrm>
          <a:prstGeom prst="rect">
            <a:avLst/>
          </a:prstGeom>
          <a:noFill/>
        </p:spPr>
        <p:txBody>
          <a:bodyPr wrap="square" rtlCol="0">
            <a:spAutoFit/>
          </a:bodyPr>
          <a:lstStyle/>
          <a:p>
            <a:r>
              <a:rPr lang="en-US" dirty="0" smtClean="0"/>
              <a:t>PV = FV ÷ (1 + r) </a:t>
            </a:r>
            <a:r>
              <a:rPr lang="en-US" baseline="30000" dirty="0" smtClean="0"/>
              <a:t>0</a:t>
            </a:r>
            <a:r>
              <a:rPr lang="en-US" dirty="0" smtClean="0"/>
              <a:t> + FV ÷ (1 + r) </a:t>
            </a:r>
            <a:r>
              <a:rPr lang="en-US" baseline="30000" dirty="0" smtClean="0"/>
              <a:t>1 </a:t>
            </a:r>
            <a:r>
              <a:rPr lang="en-US" dirty="0" smtClean="0"/>
              <a:t>+ FV ÷ (1 + r) </a:t>
            </a:r>
            <a:r>
              <a:rPr lang="en-US" baseline="30000" dirty="0" smtClean="0"/>
              <a:t>2 </a:t>
            </a:r>
            <a:r>
              <a:rPr lang="en-US" dirty="0" smtClean="0"/>
              <a:t>+ … + FV ÷ (1 + r)</a:t>
            </a:r>
            <a:r>
              <a:rPr lang="en-US" baseline="30000" dirty="0" smtClean="0"/>
              <a:t> n - 1</a:t>
            </a:r>
          </a:p>
        </p:txBody>
      </p:sp>
      <p:sp>
        <p:nvSpPr>
          <p:cNvPr id="34" name="TextBox 33"/>
          <p:cNvSpPr txBox="1"/>
          <p:nvPr/>
        </p:nvSpPr>
        <p:spPr>
          <a:xfrm>
            <a:off x="3429000" y="5181600"/>
            <a:ext cx="5334000" cy="1569660"/>
          </a:xfrm>
          <a:prstGeom prst="rect">
            <a:avLst/>
          </a:prstGeom>
          <a:noFill/>
        </p:spPr>
        <p:txBody>
          <a:bodyPr wrap="square" rtlCol="0">
            <a:spAutoFit/>
          </a:bodyPr>
          <a:lstStyle/>
          <a:p>
            <a:r>
              <a:rPr lang="en-US" sz="1600" dirty="0" smtClean="0"/>
              <a:t>To set the TI calculator to make payments at the beginning of the year (BGN), you hit 2</a:t>
            </a:r>
            <a:r>
              <a:rPr lang="en-US" sz="1600" baseline="30000" dirty="0" smtClean="0"/>
              <a:t>nd</a:t>
            </a:r>
            <a:r>
              <a:rPr lang="en-US" sz="1600" dirty="0" smtClean="0"/>
              <a:t>, then PMT (BGN), then 2</a:t>
            </a:r>
            <a:r>
              <a:rPr lang="en-US" sz="1600" baseline="30000" dirty="0" smtClean="0"/>
              <a:t>nd</a:t>
            </a:r>
            <a:r>
              <a:rPr lang="en-US" sz="1600" dirty="0" smtClean="0"/>
              <a:t>, ENTER (SET).  The screen will now show BGN, so you hit 2</a:t>
            </a:r>
            <a:r>
              <a:rPr lang="en-US" sz="1600" baseline="30000" dirty="0" smtClean="0"/>
              <a:t>nd</a:t>
            </a:r>
            <a:r>
              <a:rPr lang="en-US" sz="1600" dirty="0" smtClean="0"/>
              <a:t> and CPT (QUIT) and enter your Time Value of Money information (PMT, N, I/Y) and CPT FV.  For the HP, simply hit Orange and MAR to toggle between BEG and END.</a:t>
            </a:r>
            <a:endParaRPr lang="en-US" sz="1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1000"/>
                                        <p:tgtEl>
                                          <p:spTgt spid="2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10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10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10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10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10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1000"/>
                                        <p:tgtEl>
                                          <p:spTgt spid="2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1000"/>
                                        <p:tgtEl>
                                          <p:spTgt spid="1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10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1000"/>
                                        <p:tgtEl>
                                          <p:spTgt spid="2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10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20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dissolv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dissolve">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4" grpId="0"/>
      <p:bldP spid="25" grpId="0"/>
      <p:bldP spid="26" grpId="0"/>
      <p:bldP spid="27" grpId="0"/>
      <p:bldP spid="29" grpId="0"/>
      <p:bldP spid="30" grpId="0"/>
      <p:bldP spid="42" grpId="0"/>
      <p:bldP spid="43" grpId="0"/>
      <p:bldP spid="44" grpId="0"/>
      <p:bldP spid="45" grpId="0"/>
      <p:bldP spid="47" grpId="0"/>
      <p:bldP spid="23" grpId="0"/>
      <p:bldP spid="31" grpId="0"/>
      <p:bldP spid="33"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Other Basic Calculations</a:t>
            </a:r>
          </a:p>
          <a:p>
            <a:pPr>
              <a:buNone/>
            </a:pPr>
            <a:endParaRPr lang="en-US" dirty="0" smtClean="0"/>
          </a:p>
        </p:txBody>
      </p:sp>
      <p:sp>
        <p:nvSpPr>
          <p:cNvPr id="28" name="Slide Number Placeholder 27"/>
          <p:cNvSpPr>
            <a:spLocks noGrp="1"/>
          </p:cNvSpPr>
          <p:nvPr>
            <p:ph type="sldNum" sz="quarter" idx="12"/>
          </p:nvPr>
        </p:nvSpPr>
        <p:spPr/>
        <p:txBody>
          <a:bodyPr/>
          <a:lstStyle/>
          <a:p>
            <a:fld id="{DD26710F-096F-40E8-B76B-EF69C67F41A1}" type="slidenum">
              <a:rPr lang="en-US" smtClean="0"/>
              <a:pPr/>
              <a:t>29</a:t>
            </a:fld>
            <a:endParaRPr lang="en-US"/>
          </a:p>
        </p:txBody>
      </p:sp>
      <p:sp>
        <p:nvSpPr>
          <p:cNvPr id="23" name="TextBox 22"/>
          <p:cNvSpPr txBox="1"/>
          <p:nvPr/>
        </p:nvSpPr>
        <p:spPr>
          <a:xfrm>
            <a:off x="609600" y="1219200"/>
            <a:ext cx="5181600" cy="369332"/>
          </a:xfrm>
          <a:prstGeom prst="rect">
            <a:avLst/>
          </a:prstGeom>
          <a:noFill/>
        </p:spPr>
        <p:txBody>
          <a:bodyPr wrap="square" rtlCol="0">
            <a:spAutoFit/>
          </a:bodyPr>
          <a:lstStyle/>
          <a:p>
            <a:r>
              <a:rPr lang="en-US" dirty="0" smtClean="0"/>
              <a:t>Mean = average of values in data set.</a:t>
            </a:r>
          </a:p>
        </p:txBody>
      </p:sp>
      <p:sp>
        <p:nvSpPr>
          <p:cNvPr id="31" name="TextBox 30"/>
          <p:cNvSpPr txBox="1"/>
          <p:nvPr/>
        </p:nvSpPr>
        <p:spPr>
          <a:xfrm>
            <a:off x="609600" y="2971800"/>
            <a:ext cx="5181600" cy="369332"/>
          </a:xfrm>
          <a:prstGeom prst="rect">
            <a:avLst/>
          </a:prstGeom>
          <a:noFill/>
        </p:spPr>
        <p:txBody>
          <a:bodyPr wrap="square" rtlCol="0">
            <a:spAutoFit/>
          </a:bodyPr>
          <a:lstStyle/>
          <a:p>
            <a:r>
              <a:rPr lang="en-US" dirty="0" smtClean="0"/>
              <a:t>Median = the middle number in a data set.</a:t>
            </a:r>
          </a:p>
        </p:txBody>
      </p:sp>
      <p:sp>
        <p:nvSpPr>
          <p:cNvPr id="32" name="TextBox 31"/>
          <p:cNvSpPr txBox="1"/>
          <p:nvPr/>
        </p:nvSpPr>
        <p:spPr>
          <a:xfrm>
            <a:off x="609600" y="4495800"/>
            <a:ext cx="5181600" cy="369332"/>
          </a:xfrm>
          <a:prstGeom prst="rect">
            <a:avLst/>
          </a:prstGeom>
          <a:noFill/>
        </p:spPr>
        <p:txBody>
          <a:bodyPr wrap="square" rtlCol="0">
            <a:spAutoFit/>
          </a:bodyPr>
          <a:lstStyle/>
          <a:p>
            <a:r>
              <a:rPr lang="en-US" dirty="0" smtClean="0"/>
              <a:t>Mode = the most common number in a data set.</a:t>
            </a:r>
          </a:p>
        </p:txBody>
      </p:sp>
      <p:sp>
        <p:nvSpPr>
          <p:cNvPr id="33" name="TextBox 32"/>
          <p:cNvSpPr txBox="1"/>
          <p:nvPr/>
        </p:nvSpPr>
        <p:spPr>
          <a:xfrm>
            <a:off x="914400" y="1524000"/>
            <a:ext cx="4114800" cy="381000"/>
          </a:xfrm>
          <a:prstGeom prst="rect">
            <a:avLst/>
          </a:prstGeom>
          <a:noFill/>
        </p:spPr>
        <p:txBody>
          <a:bodyPr wrap="square" rtlCol="0">
            <a:spAutoFit/>
          </a:bodyPr>
          <a:lstStyle/>
          <a:p>
            <a:r>
              <a:rPr lang="en-US" dirty="0" smtClean="0"/>
              <a:t>Example:  5, 6, 7, 5, 4, 6, 7, 5, 9</a:t>
            </a:r>
            <a:endParaRPr lang="en-US" dirty="0"/>
          </a:p>
        </p:txBody>
      </p:sp>
      <p:sp>
        <p:nvSpPr>
          <p:cNvPr id="36" name="TextBox 35"/>
          <p:cNvSpPr txBox="1"/>
          <p:nvPr/>
        </p:nvSpPr>
        <p:spPr>
          <a:xfrm>
            <a:off x="1447800" y="1981200"/>
            <a:ext cx="4800600" cy="369332"/>
          </a:xfrm>
          <a:prstGeom prst="rect">
            <a:avLst/>
          </a:prstGeom>
          <a:noFill/>
        </p:spPr>
        <p:txBody>
          <a:bodyPr wrap="square" rtlCol="0">
            <a:spAutoFit/>
          </a:bodyPr>
          <a:lstStyle/>
          <a:p>
            <a:r>
              <a:rPr lang="en-US" dirty="0" smtClean="0"/>
              <a:t>Mean = ( 5 + 6 + 7 + 5 + 4 + 6 + 7 + 5 + 9 ) ÷ 9</a:t>
            </a:r>
            <a:endParaRPr lang="en-US" dirty="0"/>
          </a:p>
        </p:txBody>
      </p:sp>
      <p:sp>
        <p:nvSpPr>
          <p:cNvPr id="37" name="TextBox 36"/>
          <p:cNvSpPr txBox="1"/>
          <p:nvPr/>
        </p:nvSpPr>
        <p:spPr>
          <a:xfrm>
            <a:off x="1447800" y="2590800"/>
            <a:ext cx="1219200" cy="369332"/>
          </a:xfrm>
          <a:prstGeom prst="rect">
            <a:avLst/>
          </a:prstGeom>
          <a:noFill/>
        </p:spPr>
        <p:txBody>
          <a:bodyPr wrap="square" rtlCol="0">
            <a:spAutoFit/>
          </a:bodyPr>
          <a:lstStyle/>
          <a:p>
            <a:r>
              <a:rPr lang="en-US" dirty="0" smtClean="0"/>
              <a:t>Mean = 6</a:t>
            </a:r>
            <a:endParaRPr lang="en-US" dirty="0"/>
          </a:p>
        </p:txBody>
      </p:sp>
      <p:sp>
        <p:nvSpPr>
          <p:cNvPr id="38" name="TextBox 37"/>
          <p:cNvSpPr txBox="1"/>
          <p:nvPr/>
        </p:nvSpPr>
        <p:spPr>
          <a:xfrm>
            <a:off x="1447800" y="3657600"/>
            <a:ext cx="3048000" cy="369332"/>
          </a:xfrm>
          <a:prstGeom prst="rect">
            <a:avLst/>
          </a:prstGeom>
          <a:noFill/>
        </p:spPr>
        <p:txBody>
          <a:bodyPr wrap="square" rtlCol="0">
            <a:spAutoFit/>
          </a:bodyPr>
          <a:lstStyle/>
          <a:p>
            <a:r>
              <a:rPr lang="en-US" dirty="0" smtClean="0"/>
              <a:t>Median = 4, 5, 5, 5, 6, 6, 7, 7, 9</a:t>
            </a:r>
            <a:endParaRPr lang="en-US" dirty="0"/>
          </a:p>
        </p:txBody>
      </p:sp>
      <p:sp>
        <p:nvSpPr>
          <p:cNvPr id="39" name="TextBox 38"/>
          <p:cNvSpPr txBox="1"/>
          <p:nvPr/>
        </p:nvSpPr>
        <p:spPr>
          <a:xfrm>
            <a:off x="1447800" y="3962400"/>
            <a:ext cx="1371600" cy="369332"/>
          </a:xfrm>
          <a:prstGeom prst="rect">
            <a:avLst/>
          </a:prstGeom>
          <a:noFill/>
        </p:spPr>
        <p:txBody>
          <a:bodyPr wrap="square" rtlCol="0">
            <a:spAutoFit/>
          </a:bodyPr>
          <a:lstStyle/>
          <a:p>
            <a:r>
              <a:rPr lang="en-US" dirty="0" smtClean="0"/>
              <a:t>Median = 6</a:t>
            </a:r>
            <a:endParaRPr lang="en-US" dirty="0"/>
          </a:p>
        </p:txBody>
      </p:sp>
      <p:sp>
        <p:nvSpPr>
          <p:cNvPr id="40" name="TextBox 39"/>
          <p:cNvSpPr txBox="1"/>
          <p:nvPr/>
        </p:nvSpPr>
        <p:spPr>
          <a:xfrm>
            <a:off x="1447800" y="5181600"/>
            <a:ext cx="2971800" cy="369332"/>
          </a:xfrm>
          <a:prstGeom prst="rect">
            <a:avLst/>
          </a:prstGeom>
          <a:noFill/>
        </p:spPr>
        <p:txBody>
          <a:bodyPr wrap="square" rtlCol="0">
            <a:spAutoFit/>
          </a:bodyPr>
          <a:lstStyle/>
          <a:p>
            <a:r>
              <a:rPr lang="en-US" dirty="0" smtClean="0"/>
              <a:t>Mode = 4, 5, 5, 5, 6, 6, 7, 7, 9</a:t>
            </a:r>
            <a:endParaRPr lang="en-US" dirty="0"/>
          </a:p>
        </p:txBody>
      </p:sp>
      <p:sp>
        <p:nvSpPr>
          <p:cNvPr id="41" name="TextBox 40"/>
          <p:cNvSpPr txBox="1"/>
          <p:nvPr/>
        </p:nvSpPr>
        <p:spPr>
          <a:xfrm>
            <a:off x="1447800" y="5486400"/>
            <a:ext cx="1295400" cy="369332"/>
          </a:xfrm>
          <a:prstGeom prst="rect">
            <a:avLst/>
          </a:prstGeom>
          <a:noFill/>
        </p:spPr>
        <p:txBody>
          <a:bodyPr wrap="square" rtlCol="0">
            <a:spAutoFit/>
          </a:bodyPr>
          <a:lstStyle/>
          <a:p>
            <a:r>
              <a:rPr lang="en-US" dirty="0" smtClean="0"/>
              <a:t>Mode = 5</a:t>
            </a:r>
            <a:endParaRPr lang="en-US" dirty="0"/>
          </a:p>
        </p:txBody>
      </p:sp>
      <p:sp>
        <p:nvSpPr>
          <p:cNvPr id="48" name="TextBox 47"/>
          <p:cNvSpPr txBox="1"/>
          <p:nvPr/>
        </p:nvSpPr>
        <p:spPr>
          <a:xfrm>
            <a:off x="914400" y="3276600"/>
            <a:ext cx="4114800" cy="381000"/>
          </a:xfrm>
          <a:prstGeom prst="rect">
            <a:avLst/>
          </a:prstGeom>
          <a:noFill/>
        </p:spPr>
        <p:txBody>
          <a:bodyPr wrap="square" rtlCol="0">
            <a:spAutoFit/>
          </a:bodyPr>
          <a:lstStyle/>
          <a:p>
            <a:r>
              <a:rPr lang="en-US" dirty="0" smtClean="0"/>
              <a:t>Example:  5, 6, 7, 5, 4, 6, 7, 5, 9</a:t>
            </a:r>
            <a:endParaRPr lang="en-US" dirty="0"/>
          </a:p>
        </p:txBody>
      </p:sp>
      <p:sp>
        <p:nvSpPr>
          <p:cNvPr id="49" name="TextBox 48"/>
          <p:cNvSpPr txBox="1"/>
          <p:nvPr/>
        </p:nvSpPr>
        <p:spPr>
          <a:xfrm>
            <a:off x="914400" y="4800600"/>
            <a:ext cx="3124200" cy="381000"/>
          </a:xfrm>
          <a:prstGeom prst="rect">
            <a:avLst/>
          </a:prstGeom>
          <a:noFill/>
        </p:spPr>
        <p:txBody>
          <a:bodyPr wrap="square" rtlCol="0">
            <a:spAutoFit/>
          </a:bodyPr>
          <a:lstStyle/>
          <a:p>
            <a:r>
              <a:rPr lang="en-US" dirty="0" smtClean="0"/>
              <a:t>Example:  5, 6, 7, 5, 4, 6, 7, 5, 9</a:t>
            </a:r>
            <a:endParaRPr lang="en-US" dirty="0"/>
          </a:p>
        </p:txBody>
      </p:sp>
      <p:sp>
        <p:nvSpPr>
          <p:cNvPr id="17" name="TextBox 16"/>
          <p:cNvSpPr txBox="1"/>
          <p:nvPr/>
        </p:nvSpPr>
        <p:spPr>
          <a:xfrm>
            <a:off x="5486400" y="3276600"/>
            <a:ext cx="3505200" cy="381000"/>
          </a:xfrm>
          <a:prstGeom prst="rect">
            <a:avLst/>
          </a:prstGeom>
          <a:noFill/>
        </p:spPr>
        <p:txBody>
          <a:bodyPr wrap="square" rtlCol="0">
            <a:spAutoFit/>
          </a:bodyPr>
          <a:lstStyle/>
          <a:p>
            <a:r>
              <a:rPr lang="en-US" dirty="0" smtClean="0"/>
              <a:t>Example:  5, 6, 7, 5, 4, 6, 7, 5, 9, 3</a:t>
            </a:r>
            <a:endParaRPr lang="en-US" dirty="0"/>
          </a:p>
        </p:txBody>
      </p:sp>
      <p:sp>
        <p:nvSpPr>
          <p:cNvPr id="18" name="TextBox 17"/>
          <p:cNvSpPr txBox="1"/>
          <p:nvPr/>
        </p:nvSpPr>
        <p:spPr>
          <a:xfrm>
            <a:off x="1447800" y="2286000"/>
            <a:ext cx="1600200" cy="369332"/>
          </a:xfrm>
          <a:prstGeom prst="rect">
            <a:avLst/>
          </a:prstGeom>
          <a:noFill/>
        </p:spPr>
        <p:txBody>
          <a:bodyPr wrap="square" rtlCol="0">
            <a:spAutoFit/>
          </a:bodyPr>
          <a:lstStyle/>
          <a:p>
            <a:r>
              <a:rPr lang="en-US" dirty="0" smtClean="0"/>
              <a:t>Mean = 54 ÷ 9</a:t>
            </a:r>
            <a:endParaRPr lang="en-US" dirty="0"/>
          </a:p>
        </p:txBody>
      </p:sp>
      <p:sp>
        <p:nvSpPr>
          <p:cNvPr id="19" name="TextBox 18"/>
          <p:cNvSpPr txBox="1"/>
          <p:nvPr/>
        </p:nvSpPr>
        <p:spPr>
          <a:xfrm>
            <a:off x="5486400" y="3657600"/>
            <a:ext cx="3429000" cy="369332"/>
          </a:xfrm>
          <a:prstGeom prst="rect">
            <a:avLst/>
          </a:prstGeom>
          <a:noFill/>
        </p:spPr>
        <p:txBody>
          <a:bodyPr wrap="square" rtlCol="0">
            <a:spAutoFit/>
          </a:bodyPr>
          <a:lstStyle/>
          <a:p>
            <a:r>
              <a:rPr lang="en-US" dirty="0" smtClean="0"/>
              <a:t>Median = 3, 4, 5, 5, 5, 6, 6, 7, 7, 9</a:t>
            </a:r>
            <a:endParaRPr lang="en-US" dirty="0"/>
          </a:p>
        </p:txBody>
      </p:sp>
      <p:sp>
        <p:nvSpPr>
          <p:cNvPr id="21" name="TextBox 20"/>
          <p:cNvSpPr txBox="1"/>
          <p:nvPr/>
        </p:nvSpPr>
        <p:spPr>
          <a:xfrm>
            <a:off x="5486400" y="3962400"/>
            <a:ext cx="2971800" cy="369332"/>
          </a:xfrm>
          <a:prstGeom prst="rect">
            <a:avLst/>
          </a:prstGeom>
          <a:noFill/>
        </p:spPr>
        <p:txBody>
          <a:bodyPr wrap="square" rtlCol="0">
            <a:spAutoFit/>
          </a:bodyPr>
          <a:lstStyle/>
          <a:p>
            <a:r>
              <a:rPr lang="en-US" dirty="0" smtClean="0"/>
              <a:t>Median = (5 + 6) ÷ 2 = 5.5</a:t>
            </a:r>
            <a:endParaRPr lang="en-US" dirty="0"/>
          </a:p>
        </p:txBody>
      </p:sp>
      <p:sp>
        <p:nvSpPr>
          <p:cNvPr id="22" name="Rounded Rectangle 21"/>
          <p:cNvSpPr/>
          <p:nvPr/>
        </p:nvSpPr>
        <p:spPr>
          <a:xfrm>
            <a:off x="7315200" y="3657600"/>
            <a:ext cx="533400" cy="381000"/>
          </a:xfrm>
          <a:prstGeom prst="roundRect">
            <a:avLst/>
          </a:prstGeom>
          <a:solidFill>
            <a:srgbClr val="FFFF0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019800" y="5181600"/>
            <a:ext cx="3124200" cy="369332"/>
          </a:xfrm>
          <a:prstGeom prst="rect">
            <a:avLst/>
          </a:prstGeom>
          <a:noFill/>
        </p:spPr>
        <p:txBody>
          <a:bodyPr wrap="square" rtlCol="0">
            <a:spAutoFit/>
          </a:bodyPr>
          <a:lstStyle/>
          <a:p>
            <a:r>
              <a:rPr lang="en-US" dirty="0" smtClean="0"/>
              <a:t>Mode = 4, 5, 5, 5, 6, 6, 6, 7, 7, 9</a:t>
            </a:r>
            <a:endParaRPr lang="en-US" dirty="0"/>
          </a:p>
        </p:txBody>
      </p:sp>
      <p:sp>
        <p:nvSpPr>
          <p:cNvPr id="25" name="TextBox 24"/>
          <p:cNvSpPr txBox="1"/>
          <p:nvPr/>
        </p:nvSpPr>
        <p:spPr>
          <a:xfrm>
            <a:off x="6019800" y="5486400"/>
            <a:ext cx="1600200" cy="369332"/>
          </a:xfrm>
          <a:prstGeom prst="rect">
            <a:avLst/>
          </a:prstGeom>
          <a:noFill/>
        </p:spPr>
        <p:txBody>
          <a:bodyPr wrap="square" rtlCol="0">
            <a:spAutoFit/>
          </a:bodyPr>
          <a:lstStyle/>
          <a:p>
            <a:r>
              <a:rPr lang="en-US" dirty="0" smtClean="0"/>
              <a:t>Mode = 5, 6</a:t>
            </a:r>
            <a:endParaRPr lang="en-US" dirty="0"/>
          </a:p>
        </p:txBody>
      </p:sp>
      <p:sp>
        <p:nvSpPr>
          <p:cNvPr id="26" name="TextBox 25"/>
          <p:cNvSpPr txBox="1"/>
          <p:nvPr/>
        </p:nvSpPr>
        <p:spPr>
          <a:xfrm>
            <a:off x="5486400" y="4800600"/>
            <a:ext cx="3352800" cy="369332"/>
          </a:xfrm>
          <a:prstGeom prst="rect">
            <a:avLst/>
          </a:prstGeom>
          <a:noFill/>
        </p:spPr>
        <p:txBody>
          <a:bodyPr wrap="square" rtlCol="0">
            <a:spAutoFit/>
          </a:bodyPr>
          <a:lstStyle/>
          <a:p>
            <a:r>
              <a:rPr lang="en-US" dirty="0" smtClean="0"/>
              <a:t>Example:  5, 6, 7, 5, 4, 6, 7, 5, 9, 6</a:t>
            </a:r>
            <a:endParaRPr lang="en-US" dirty="0"/>
          </a:p>
        </p:txBody>
      </p:sp>
      <p:sp>
        <p:nvSpPr>
          <p:cNvPr id="27" name="Rounded Rectangle 26"/>
          <p:cNvSpPr/>
          <p:nvPr/>
        </p:nvSpPr>
        <p:spPr>
          <a:xfrm>
            <a:off x="7010400" y="5181600"/>
            <a:ext cx="1447800" cy="381000"/>
          </a:xfrm>
          <a:prstGeom prst="roundRect">
            <a:avLst/>
          </a:prstGeom>
          <a:solidFill>
            <a:srgbClr val="FFFF0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86400" y="2971800"/>
            <a:ext cx="2971800" cy="369332"/>
          </a:xfrm>
          <a:prstGeom prst="rect">
            <a:avLst/>
          </a:prstGeom>
          <a:noFill/>
        </p:spPr>
        <p:txBody>
          <a:bodyPr wrap="square" rtlCol="0">
            <a:spAutoFit/>
          </a:bodyPr>
          <a:lstStyle/>
          <a:p>
            <a:r>
              <a:rPr lang="en-US" dirty="0" smtClean="0"/>
              <a:t>Even number of data points</a:t>
            </a:r>
            <a:endParaRPr lang="en-US" dirty="0"/>
          </a:p>
        </p:txBody>
      </p:sp>
      <p:sp>
        <p:nvSpPr>
          <p:cNvPr id="30" name="TextBox 29"/>
          <p:cNvSpPr txBox="1"/>
          <p:nvPr/>
        </p:nvSpPr>
        <p:spPr>
          <a:xfrm>
            <a:off x="5486400" y="4495800"/>
            <a:ext cx="2971800" cy="369332"/>
          </a:xfrm>
          <a:prstGeom prst="rect">
            <a:avLst/>
          </a:prstGeom>
          <a:noFill/>
        </p:spPr>
        <p:txBody>
          <a:bodyPr wrap="square" rtlCol="0">
            <a:spAutoFit/>
          </a:bodyPr>
          <a:lstStyle/>
          <a:p>
            <a:r>
              <a:rPr lang="en-US" dirty="0" smtClean="0"/>
              <a:t>More than one mode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1000"/>
                                        <p:tgtEl>
                                          <p:spTgt spid="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1000"/>
                                        <p:tgtEl>
                                          <p:spTgt spid="4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dissolve">
                                      <p:cBhvr>
                                        <p:cTn id="13" dur="10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10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10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10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10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10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10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dissolve">
                                      <p:cBhvr>
                                        <p:cTn id="74" dur="1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10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P spid="38" grpId="0"/>
      <p:bldP spid="39" grpId="0"/>
      <p:bldP spid="40" grpId="0"/>
      <p:bldP spid="48" grpId="0"/>
      <p:bldP spid="49" grpId="0"/>
      <p:bldP spid="17" grpId="0"/>
      <p:bldP spid="18" grpId="0"/>
      <p:bldP spid="19" grpId="0"/>
      <p:bldP spid="21" grpId="0"/>
      <p:bldP spid="22" grpId="0" animBg="1"/>
      <p:bldP spid="24" grpId="0"/>
      <p:bldP spid="25" grpId="0"/>
      <p:bldP spid="26" grpId="0"/>
      <p:bldP spid="27" grpId="0" animBg="1"/>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371600"/>
            <a:ext cx="4134261" cy="3479300"/>
          </a:xfrm>
          <a:prstGeom prst="rect">
            <a:avLst/>
          </a:prstGeom>
        </p:spPr>
      </p:pic>
      <p:sp>
        <p:nvSpPr>
          <p:cNvPr id="2" name="Title 1"/>
          <p:cNvSpPr>
            <a:spLocks noGrp="1"/>
          </p:cNvSpPr>
          <p:nvPr>
            <p:ph type="title"/>
          </p:nvPr>
        </p:nvSpPr>
        <p:spPr>
          <a:xfrm>
            <a:off x="457200" y="274638"/>
            <a:ext cx="8229600" cy="715962"/>
          </a:xfrm>
        </p:spPr>
        <p:txBody>
          <a:bodyPr>
            <a:normAutofit/>
          </a:bodyPr>
          <a:lstStyle/>
          <a:p>
            <a:r>
              <a:rPr lang="en-US" sz="3900" dirty="0" smtClean="0"/>
              <a:t>CPCU 540 Tutoring Session Schedule</a:t>
            </a:r>
            <a:endParaRPr lang="en-US" sz="3900" dirty="0"/>
          </a:p>
        </p:txBody>
      </p:sp>
      <p:sp>
        <p:nvSpPr>
          <p:cNvPr id="3" name="Content Placeholder 2"/>
          <p:cNvSpPr>
            <a:spLocks noGrp="1"/>
          </p:cNvSpPr>
          <p:nvPr>
            <p:ph idx="1"/>
          </p:nvPr>
        </p:nvSpPr>
        <p:spPr>
          <a:xfrm>
            <a:off x="152400" y="1295400"/>
            <a:ext cx="4800600" cy="4343400"/>
          </a:xfrm>
        </p:spPr>
        <p:txBody>
          <a:bodyPr>
            <a:normAutofit/>
          </a:bodyPr>
          <a:lstStyle/>
          <a:p>
            <a:r>
              <a:rPr lang="en-US" sz="2500" dirty="0" smtClean="0"/>
              <a:t>Session 1 – Introduction, overview of basic CPCU 540 calculations and using the Financial Calculator</a:t>
            </a:r>
          </a:p>
          <a:p>
            <a:r>
              <a:rPr lang="en-US" sz="2500" dirty="0" smtClean="0"/>
              <a:t>Session 2 – Chapters 1, 2, &amp; 3</a:t>
            </a:r>
          </a:p>
          <a:p>
            <a:r>
              <a:rPr lang="en-US" sz="2500" dirty="0" smtClean="0"/>
              <a:t>Session 3 – Chapters 4, 5, &amp; 6</a:t>
            </a:r>
          </a:p>
          <a:p>
            <a:r>
              <a:rPr lang="en-US" sz="2500" dirty="0" smtClean="0"/>
              <a:t>Session 4 – Chapters 7, 8, &amp; 9</a:t>
            </a:r>
          </a:p>
          <a:p>
            <a:r>
              <a:rPr lang="en-US" sz="2500" dirty="0" smtClean="0"/>
              <a:t>Session 5 – Chapter 10, 11, &amp; 12</a:t>
            </a:r>
          </a:p>
          <a:p>
            <a:r>
              <a:rPr lang="en-US" sz="2500" dirty="0" smtClean="0"/>
              <a:t>Session 6 – Final Review</a:t>
            </a:r>
            <a:endParaRPr lang="en-US" sz="2500" dirty="0"/>
          </a:p>
        </p:txBody>
      </p:sp>
      <p:sp>
        <p:nvSpPr>
          <p:cNvPr id="4" name="Slide Number Placeholder 3"/>
          <p:cNvSpPr>
            <a:spLocks noGrp="1"/>
          </p:cNvSpPr>
          <p:nvPr>
            <p:ph type="sldNum" sz="quarter" idx="12"/>
          </p:nvPr>
        </p:nvSpPr>
        <p:spPr/>
        <p:txBody>
          <a:bodyPr/>
          <a:lstStyle/>
          <a:p>
            <a:fld id="{DD26710F-096F-40E8-B76B-EF69C67F41A1}"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533400"/>
          </a:xfrm>
        </p:spPr>
        <p:txBody>
          <a:bodyPr>
            <a:normAutofit lnSpcReduction="10000"/>
          </a:bodyPr>
          <a:lstStyle/>
          <a:p>
            <a:pPr algn="ctr">
              <a:buNone/>
            </a:pPr>
            <a:r>
              <a:rPr lang="en-US" dirty="0" smtClean="0"/>
              <a:t>Other Basic Calculations</a:t>
            </a:r>
          </a:p>
          <a:p>
            <a:pPr>
              <a:buNone/>
            </a:pPr>
            <a:endParaRPr lang="en-US" dirty="0" smtClean="0"/>
          </a:p>
        </p:txBody>
      </p:sp>
      <p:sp>
        <p:nvSpPr>
          <p:cNvPr id="28" name="Slide Number Placeholder 27"/>
          <p:cNvSpPr>
            <a:spLocks noGrp="1"/>
          </p:cNvSpPr>
          <p:nvPr>
            <p:ph type="sldNum" sz="quarter" idx="12"/>
          </p:nvPr>
        </p:nvSpPr>
        <p:spPr>
          <a:xfrm>
            <a:off x="6553200" y="6051550"/>
            <a:ext cx="2133600" cy="365125"/>
          </a:xfrm>
        </p:spPr>
        <p:txBody>
          <a:bodyPr/>
          <a:lstStyle/>
          <a:p>
            <a:fld id="{DD26710F-096F-40E8-B76B-EF69C67F41A1}" type="slidenum">
              <a:rPr lang="en-US" smtClean="0"/>
              <a:pPr/>
              <a:t>30</a:t>
            </a:fld>
            <a:endParaRPr lang="en-US"/>
          </a:p>
        </p:txBody>
      </p:sp>
      <p:sp>
        <p:nvSpPr>
          <p:cNvPr id="23" name="TextBox 22"/>
          <p:cNvSpPr txBox="1"/>
          <p:nvPr/>
        </p:nvSpPr>
        <p:spPr>
          <a:xfrm>
            <a:off x="152400" y="1143000"/>
            <a:ext cx="8534400" cy="369332"/>
          </a:xfrm>
          <a:prstGeom prst="rect">
            <a:avLst/>
          </a:prstGeom>
          <a:noFill/>
        </p:spPr>
        <p:txBody>
          <a:bodyPr wrap="square" rtlCol="0">
            <a:spAutoFit/>
          </a:bodyPr>
          <a:lstStyle/>
          <a:p>
            <a:r>
              <a:rPr lang="en-US" dirty="0" smtClean="0"/>
              <a:t>Variance = the difference of a value from the mean.</a:t>
            </a:r>
          </a:p>
        </p:txBody>
      </p:sp>
      <p:sp>
        <p:nvSpPr>
          <p:cNvPr id="7" name="TextBox 6"/>
          <p:cNvSpPr txBox="1"/>
          <p:nvPr/>
        </p:nvSpPr>
        <p:spPr>
          <a:xfrm>
            <a:off x="152400" y="2743200"/>
            <a:ext cx="8382000" cy="646331"/>
          </a:xfrm>
          <a:prstGeom prst="rect">
            <a:avLst/>
          </a:prstGeom>
          <a:noFill/>
        </p:spPr>
        <p:txBody>
          <a:bodyPr wrap="square" rtlCol="0">
            <a:spAutoFit/>
          </a:bodyPr>
          <a:lstStyle/>
          <a:p>
            <a:r>
              <a:rPr lang="en-US" dirty="0" smtClean="0"/>
              <a:t>Standard Deviation = indicates how far the average data point is from the mean.  Low standard deviation indicates that data points are close to the average and vice versa.</a:t>
            </a:r>
          </a:p>
        </p:txBody>
      </p:sp>
      <p:sp>
        <p:nvSpPr>
          <p:cNvPr id="8" name="Rectangle 7"/>
          <p:cNvSpPr/>
          <p:nvPr/>
        </p:nvSpPr>
        <p:spPr>
          <a:xfrm>
            <a:off x="152400" y="5257800"/>
            <a:ext cx="8305800" cy="369332"/>
          </a:xfrm>
          <a:prstGeom prst="rect">
            <a:avLst/>
          </a:prstGeom>
        </p:spPr>
        <p:txBody>
          <a:bodyPr wrap="square">
            <a:spAutoFit/>
          </a:bodyPr>
          <a:lstStyle/>
          <a:p>
            <a:r>
              <a:rPr lang="en-US" dirty="0" smtClean="0"/>
              <a:t>Coefficient of Variation = used to compare two data sets who have different means.</a:t>
            </a:r>
          </a:p>
        </p:txBody>
      </p:sp>
      <p:grpSp>
        <p:nvGrpSpPr>
          <p:cNvPr id="4" name="Group 20"/>
          <p:cNvGrpSpPr/>
          <p:nvPr/>
        </p:nvGrpSpPr>
        <p:grpSpPr>
          <a:xfrm>
            <a:off x="4191000" y="3352800"/>
            <a:ext cx="3733800" cy="861774"/>
            <a:chOff x="4191000" y="1752600"/>
            <a:chExt cx="3733800" cy="861774"/>
          </a:xfrm>
        </p:grpSpPr>
        <p:sp>
          <p:nvSpPr>
            <p:cNvPr id="15" name="TextBox 14"/>
            <p:cNvSpPr txBox="1"/>
            <p:nvPr/>
          </p:nvSpPr>
          <p:spPr>
            <a:xfrm>
              <a:off x="4191000" y="1905000"/>
              <a:ext cx="3733800" cy="646331"/>
            </a:xfrm>
            <a:prstGeom prst="rect">
              <a:avLst/>
            </a:prstGeom>
            <a:noFill/>
          </p:spPr>
          <p:txBody>
            <a:bodyPr wrap="square" rtlCol="0">
              <a:spAutoFit/>
            </a:bodyPr>
            <a:lstStyle/>
            <a:p>
              <a:r>
                <a:rPr lang="en-US" dirty="0" smtClean="0"/>
                <a:t>Standard =          1+1+9+1+4+0+9+1+9</a:t>
              </a:r>
            </a:p>
            <a:p>
              <a:r>
                <a:rPr lang="en-US" dirty="0" smtClean="0"/>
                <a:t>Deviation                             9</a:t>
              </a:r>
            </a:p>
          </p:txBody>
        </p:sp>
        <p:sp>
          <p:nvSpPr>
            <p:cNvPr id="16" name="TextBox 15"/>
            <p:cNvSpPr txBox="1"/>
            <p:nvPr/>
          </p:nvSpPr>
          <p:spPr>
            <a:xfrm>
              <a:off x="5257800" y="1752600"/>
              <a:ext cx="1828800" cy="861774"/>
            </a:xfrm>
            <a:prstGeom prst="rect">
              <a:avLst/>
            </a:prstGeom>
            <a:noFill/>
          </p:spPr>
          <p:txBody>
            <a:bodyPr wrap="square" rtlCol="0">
              <a:spAutoFit/>
            </a:bodyPr>
            <a:lstStyle/>
            <a:p>
              <a:r>
                <a:rPr lang="en-US" sz="5000" dirty="0" smtClean="0"/>
                <a:t>√</a:t>
              </a:r>
              <a:endParaRPr lang="en-US" sz="5000" dirty="0"/>
            </a:p>
          </p:txBody>
        </p:sp>
        <p:cxnSp>
          <p:nvCxnSpPr>
            <p:cNvPr id="18" name="Straight Connector 17"/>
            <p:cNvCxnSpPr/>
            <p:nvPr/>
          </p:nvCxnSpPr>
          <p:spPr>
            <a:xfrm>
              <a:off x="5715000" y="2209800"/>
              <a:ext cx="1981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38800" y="1905000"/>
              <a:ext cx="2057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191000" y="4191000"/>
            <a:ext cx="3505200" cy="369332"/>
          </a:xfrm>
          <a:prstGeom prst="rect">
            <a:avLst/>
          </a:prstGeom>
          <a:noFill/>
        </p:spPr>
        <p:txBody>
          <a:bodyPr wrap="square" rtlCol="0">
            <a:spAutoFit/>
          </a:bodyPr>
          <a:lstStyle/>
          <a:p>
            <a:r>
              <a:rPr lang="en-US" dirty="0" smtClean="0"/>
              <a:t>Standard Deviation = 1.972</a:t>
            </a:r>
            <a:endParaRPr lang="en-US" dirty="0"/>
          </a:p>
        </p:txBody>
      </p:sp>
      <p:sp>
        <p:nvSpPr>
          <p:cNvPr id="24" name="TextBox 23"/>
          <p:cNvSpPr txBox="1"/>
          <p:nvPr/>
        </p:nvSpPr>
        <p:spPr>
          <a:xfrm>
            <a:off x="609600" y="1447800"/>
            <a:ext cx="1981200" cy="1600438"/>
          </a:xfrm>
          <a:prstGeom prst="rect">
            <a:avLst/>
          </a:prstGeom>
          <a:noFill/>
        </p:spPr>
        <p:txBody>
          <a:bodyPr wrap="square" rtlCol="0">
            <a:spAutoFit/>
          </a:bodyPr>
          <a:lstStyle/>
          <a:p>
            <a:r>
              <a:rPr lang="en-US" sz="1600" dirty="0" smtClean="0"/>
              <a:t>(5 – 6) </a:t>
            </a:r>
            <a:r>
              <a:rPr lang="en-US" sz="1600" baseline="30000" dirty="0" smtClean="0"/>
              <a:t>2</a:t>
            </a:r>
            <a:r>
              <a:rPr lang="en-US" sz="1600" dirty="0" smtClean="0"/>
              <a:t> = -1</a:t>
            </a:r>
            <a:r>
              <a:rPr lang="en-US" sz="1600" baseline="30000" dirty="0" smtClean="0"/>
              <a:t> 2</a:t>
            </a:r>
            <a:r>
              <a:rPr lang="en-US" sz="1600" dirty="0" smtClean="0"/>
              <a:t> = 1 </a:t>
            </a:r>
          </a:p>
          <a:p>
            <a:r>
              <a:rPr lang="en-US" sz="1600" dirty="0" smtClean="0"/>
              <a:t>(7 – 6) </a:t>
            </a:r>
            <a:r>
              <a:rPr lang="en-US" sz="1600" baseline="30000" dirty="0" smtClean="0"/>
              <a:t>2</a:t>
            </a:r>
            <a:r>
              <a:rPr lang="en-US" sz="1600" dirty="0" smtClean="0"/>
              <a:t> =  1</a:t>
            </a:r>
            <a:r>
              <a:rPr lang="en-US" sz="1600" baseline="30000" dirty="0" smtClean="0"/>
              <a:t> 2</a:t>
            </a:r>
            <a:r>
              <a:rPr lang="en-US" sz="1600" dirty="0" smtClean="0"/>
              <a:t> = 1</a:t>
            </a:r>
          </a:p>
          <a:p>
            <a:r>
              <a:rPr lang="en-US" sz="1600" dirty="0" smtClean="0"/>
              <a:t>(3 – 6) </a:t>
            </a:r>
            <a:r>
              <a:rPr lang="en-US" sz="1600" baseline="30000" dirty="0" smtClean="0"/>
              <a:t>2</a:t>
            </a:r>
            <a:r>
              <a:rPr lang="en-US" sz="1600" dirty="0" smtClean="0"/>
              <a:t> = -3</a:t>
            </a:r>
            <a:r>
              <a:rPr lang="en-US" sz="1600" baseline="30000" dirty="0" smtClean="0"/>
              <a:t> 2</a:t>
            </a:r>
            <a:r>
              <a:rPr lang="en-US" sz="1600" dirty="0" smtClean="0"/>
              <a:t> = 9</a:t>
            </a:r>
          </a:p>
          <a:p>
            <a:r>
              <a:rPr lang="en-US" sz="1600" dirty="0" smtClean="0"/>
              <a:t>(5 – 6) </a:t>
            </a:r>
            <a:r>
              <a:rPr lang="en-US" sz="1600" baseline="30000" dirty="0" smtClean="0"/>
              <a:t>2</a:t>
            </a:r>
            <a:r>
              <a:rPr lang="en-US" sz="1600" dirty="0" smtClean="0"/>
              <a:t> = -1</a:t>
            </a:r>
            <a:r>
              <a:rPr lang="en-US" sz="1600" baseline="30000" dirty="0" smtClean="0"/>
              <a:t> 2 </a:t>
            </a:r>
            <a:r>
              <a:rPr lang="en-US" sz="1600" dirty="0" smtClean="0"/>
              <a:t>= 1</a:t>
            </a:r>
          </a:p>
          <a:p>
            <a:r>
              <a:rPr lang="en-US" sz="1600" dirty="0" smtClean="0"/>
              <a:t>(4 – 6) </a:t>
            </a:r>
            <a:r>
              <a:rPr lang="en-US" sz="1600" baseline="30000" dirty="0" smtClean="0"/>
              <a:t>2</a:t>
            </a:r>
            <a:r>
              <a:rPr lang="en-US" sz="1600" dirty="0" smtClean="0"/>
              <a:t> = -2</a:t>
            </a:r>
            <a:r>
              <a:rPr lang="en-US" sz="1600" baseline="30000" dirty="0" smtClean="0"/>
              <a:t> 2 </a:t>
            </a:r>
            <a:r>
              <a:rPr lang="en-US" sz="1600" dirty="0" smtClean="0"/>
              <a:t>= 4</a:t>
            </a:r>
          </a:p>
          <a:p>
            <a:endParaRPr lang="en-US" dirty="0" smtClean="0"/>
          </a:p>
        </p:txBody>
      </p:sp>
      <p:sp>
        <p:nvSpPr>
          <p:cNvPr id="25" name="TextBox 24"/>
          <p:cNvSpPr txBox="1"/>
          <p:nvPr/>
        </p:nvSpPr>
        <p:spPr>
          <a:xfrm>
            <a:off x="2209800" y="1447800"/>
            <a:ext cx="1981200" cy="1354217"/>
          </a:xfrm>
          <a:prstGeom prst="rect">
            <a:avLst/>
          </a:prstGeom>
          <a:noFill/>
        </p:spPr>
        <p:txBody>
          <a:bodyPr wrap="square" rtlCol="0">
            <a:spAutoFit/>
          </a:bodyPr>
          <a:lstStyle/>
          <a:p>
            <a:r>
              <a:rPr lang="en-US" sz="1600" dirty="0" smtClean="0"/>
              <a:t>(6 – 6) </a:t>
            </a:r>
            <a:r>
              <a:rPr lang="en-US" sz="1600" baseline="30000" dirty="0" smtClean="0"/>
              <a:t>2</a:t>
            </a:r>
            <a:r>
              <a:rPr lang="en-US" sz="1600" dirty="0" smtClean="0"/>
              <a:t> =  0</a:t>
            </a:r>
            <a:r>
              <a:rPr lang="en-US" sz="1600" baseline="30000" dirty="0" smtClean="0"/>
              <a:t> 2</a:t>
            </a:r>
            <a:r>
              <a:rPr lang="en-US" sz="1600" dirty="0" smtClean="0"/>
              <a:t> = 0</a:t>
            </a:r>
          </a:p>
          <a:p>
            <a:r>
              <a:rPr lang="en-US" sz="1600" dirty="0" smtClean="0"/>
              <a:t>(3 – 6) </a:t>
            </a:r>
            <a:r>
              <a:rPr lang="en-US" sz="1600" baseline="30000" dirty="0" smtClean="0"/>
              <a:t>2</a:t>
            </a:r>
            <a:r>
              <a:rPr lang="en-US" sz="1600" dirty="0" smtClean="0"/>
              <a:t> = -3</a:t>
            </a:r>
            <a:r>
              <a:rPr lang="en-US" sz="1600" baseline="30000" dirty="0" smtClean="0"/>
              <a:t> 2</a:t>
            </a:r>
            <a:r>
              <a:rPr lang="en-US" sz="1600" dirty="0" smtClean="0"/>
              <a:t> = 9</a:t>
            </a:r>
          </a:p>
          <a:p>
            <a:r>
              <a:rPr lang="en-US" sz="1600" dirty="0" smtClean="0"/>
              <a:t>(5 – 6) </a:t>
            </a:r>
            <a:r>
              <a:rPr lang="en-US" sz="1600" baseline="30000" dirty="0" smtClean="0"/>
              <a:t>2</a:t>
            </a:r>
            <a:r>
              <a:rPr lang="en-US" sz="1600" dirty="0" smtClean="0"/>
              <a:t> = -1</a:t>
            </a:r>
            <a:r>
              <a:rPr lang="en-US" sz="1600" baseline="30000" dirty="0" smtClean="0"/>
              <a:t> 2 </a:t>
            </a:r>
            <a:r>
              <a:rPr lang="en-US" sz="1600" dirty="0" smtClean="0"/>
              <a:t>= 1</a:t>
            </a:r>
          </a:p>
          <a:p>
            <a:r>
              <a:rPr lang="en-US" sz="1600" dirty="0" smtClean="0"/>
              <a:t>(9 – 6) </a:t>
            </a:r>
            <a:r>
              <a:rPr lang="en-US" sz="1600" baseline="30000" dirty="0" smtClean="0"/>
              <a:t>2</a:t>
            </a:r>
            <a:r>
              <a:rPr lang="en-US" sz="1600" dirty="0" smtClean="0"/>
              <a:t> =  3</a:t>
            </a:r>
            <a:r>
              <a:rPr lang="en-US" sz="1600" baseline="30000" dirty="0" smtClean="0"/>
              <a:t> 2 </a:t>
            </a:r>
            <a:r>
              <a:rPr lang="en-US" sz="1600" dirty="0" smtClean="0"/>
              <a:t>= 9</a:t>
            </a:r>
          </a:p>
          <a:p>
            <a:endParaRPr lang="en-US" dirty="0" smtClean="0"/>
          </a:p>
        </p:txBody>
      </p:sp>
      <p:grpSp>
        <p:nvGrpSpPr>
          <p:cNvPr id="5" name="Group 25"/>
          <p:cNvGrpSpPr/>
          <p:nvPr/>
        </p:nvGrpSpPr>
        <p:grpSpPr>
          <a:xfrm>
            <a:off x="4114800" y="1447800"/>
            <a:ext cx="3733800" cy="861774"/>
            <a:chOff x="4191000" y="1752600"/>
            <a:chExt cx="3733800" cy="861774"/>
          </a:xfrm>
        </p:grpSpPr>
        <p:sp>
          <p:nvSpPr>
            <p:cNvPr id="27" name="TextBox 26"/>
            <p:cNvSpPr txBox="1"/>
            <p:nvPr/>
          </p:nvSpPr>
          <p:spPr>
            <a:xfrm>
              <a:off x="4191000" y="1905000"/>
              <a:ext cx="3733800" cy="646331"/>
            </a:xfrm>
            <a:prstGeom prst="rect">
              <a:avLst/>
            </a:prstGeom>
            <a:noFill/>
          </p:spPr>
          <p:txBody>
            <a:bodyPr wrap="square" rtlCol="0">
              <a:spAutoFit/>
            </a:bodyPr>
            <a:lstStyle/>
            <a:p>
              <a:r>
                <a:rPr lang="en-US" dirty="0" smtClean="0"/>
                <a:t>Variance =          1+1+9+1+4+0+9+1+9</a:t>
              </a:r>
            </a:p>
            <a:p>
              <a:r>
                <a:rPr lang="en-US" dirty="0" smtClean="0"/>
                <a:t>                                              9</a:t>
              </a:r>
            </a:p>
          </p:txBody>
        </p:sp>
        <p:sp>
          <p:nvSpPr>
            <p:cNvPr id="29" name="TextBox 28"/>
            <p:cNvSpPr txBox="1"/>
            <p:nvPr/>
          </p:nvSpPr>
          <p:spPr>
            <a:xfrm>
              <a:off x="5257800" y="1752600"/>
              <a:ext cx="1828800" cy="861774"/>
            </a:xfrm>
            <a:prstGeom prst="rect">
              <a:avLst/>
            </a:prstGeom>
            <a:noFill/>
          </p:spPr>
          <p:txBody>
            <a:bodyPr wrap="square" rtlCol="0">
              <a:spAutoFit/>
            </a:bodyPr>
            <a:lstStyle/>
            <a:p>
              <a:endParaRPr lang="en-US" sz="5000" dirty="0"/>
            </a:p>
          </p:txBody>
        </p:sp>
        <p:cxnSp>
          <p:nvCxnSpPr>
            <p:cNvPr id="30" name="Straight Connector 29"/>
            <p:cNvCxnSpPr/>
            <p:nvPr/>
          </p:nvCxnSpPr>
          <p:spPr>
            <a:xfrm>
              <a:off x="5715000" y="2209800"/>
              <a:ext cx="1981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4114800" y="2286000"/>
            <a:ext cx="3505200" cy="369332"/>
          </a:xfrm>
          <a:prstGeom prst="rect">
            <a:avLst/>
          </a:prstGeom>
          <a:noFill/>
        </p:spPr>
        <p:txBody>
          <a:bodyPr wrap="square" rtlCol="0">
            <a:spAutoFit/>
          </a:bodyPr>
          <a:lstStyle/>
          <a:p>
            <a:r>
              <a:rPr lang="en-US" dirty="0" smtClean="0"/>
              <a:t>Variance = 3.889</a:t>
            </a:r>
            <a:endParaRPr lang="en-US" dirty="0"/>
          </a:p>
        </p:txBody>
      </p:sp>
      <p:sp>
        <p:nvSpPr>
          <p:cNvPr id="38" name="TextBox 37"/>
          <p:cNvSpPr txBox="1"/>
          <p:nvPr/>
        </p:nvSpPr>
        <p:spPr>
          <a:xfrm>
            <a:off x="685800" y="5638800"/>
            <a:ext cx="2895600" cy="369332"/>
          </a:xfrm>
          <a:prstGeom prst="rect">
            <a:avLst/>
          </a:prstGeom>
          <a:noFill/>
        </p:spPr>
        <p:txBody>
          <a:bodyPr wrap="square" rtlCol="0">
            <a:spAutoFit/>
          </a:bodyPr>
          <a:lstStyle/>
          <a:p>
            <a:r>
              <a:rPr lang="en-US" dirty="0" smtClean="0"/>
              <a:t>= Standard Deviation ÷ Mean</a:t>
            </a:r>
          </a:p>
        </p:txBody>
      </p:sp>
      <p:sp>
        <p:nvSpPr>
          <p:cNvPr id="39" name="TextBox 38"/>
          <p:cNvSpPr txBox="1"/>
          <p:nvPr/>
        </p:nvSpPr>
        <p:spPr>
          <a:xfrm>
            <a:off x="685800" y="5943600"/>
            <a:ext cx="2895600" cy="369332"/>
          </a:xfrm>
          <a:prstGeom prst="rect">
            <a:avLst/>
          </a:prstGeom>
          <a:noFill/>
        </p:spPr>
        <p:txBody>
          <a:bodyPr wrap="square" rtlCol="0">
            <a:spAutoFit/>
          </a:bodyPr>
          <a:lstStyle/>
          <a:p>
            <a:r>
              <a:rPr lang="en-US" dirty="0" smtClean="0"/>
              <a:t>= 1.972 ÷ 6</a:t>
            </a:r>
          </a:p>
        </p:txBody>
      </p:sp>
      <p:sp>
        <p:nvSpPr>
          <p:cNvPr id="40" name="TextBox 39"/>
          <p:cNvSpPr txBox="1"/>
          <p:nvPr/>
        </p:nvSpPr>
        <p:spPr>
          <a:xfrm>
            <a:off x="685800" y="6248400"/>
            <a:ext cx="2895600" cy="369332"/>
          </a:xfrm>
          <a:prstGeom prst="rect">
            <a:avLst/>
          </a:prstGeom>
          <a:noFill/>
        </p:spPr>
        <p:txBody>
          <a:bodyPr wrap="square" rtlCol="0">
            <a:spAutoFit/>
          </a:bodyPr>
          <a:lstStyle/>
          <a:p>
            <a:r>
              <a:rPr lang="en-US" dirty="0" smtClean="0"/>
              <a:t>= 0.328</a:t>
            </a:r>
          </a:p>
        </p:txBody>
      </p:sp>
      <p:sp>
        <p:nvSpPr>
          <p:cNvPr id="41" name="TextBox 40"/>
          <p:cNvSpPr txBox="1"/>
          <p:nvPr/>
        </p:nvSpPr>
        <p:spPr>
          <a:xfrm>
            <a:off x="152400" y="4648200"/>
            <a:ext cx="8229600" cy="523220"/>
          </a:xfrm>
          <a:prstGeom prst="rect">
            <a:avLst/>
          </a:prstGeom>
          <a:noFill/>
        </p:spPr>
        <p:txBody>
          <a:bodyPr wrap="square" rtlCol="0">
            <a:spAutoFit/>
          </a:bodyPr>
          <a:lstStyle/>
          <a:p>
            <a:r>
              <a:rPr lang="en-US" sz="1400" dirty="0" smtClean="0"/>
              <a:t>Example:  If two data sets have the same mean (6), but one set has a STDEV of 1.972 and the other is 6.538 the first set’s values are closer to the mean on average.</a:t>
            </a:r>
            <a:endParaRPr lang="en-US" sz="1400" dirty="0"/>
          </a:p>
        </p:txBody>
      </p:sp>
      <p:sp>
        <p:nvSpPr>
          <p:cNvPr id="42" name="TextBox 41"/>
          <p:cNvSpPr txBox="1"/>
          <p:nvPr/>
        </p:nvSpPr>
        <p:spPr>
          <a:xfrm>
            <a:off x="3810000" y="5715000"/>
            <a:ext cx="4495800" cy="954107"/>
          </a:xfrm>
          <a:prstGeom prst="rect">
            <a:avLst/>
          </a:prstGeom>
          <a:noFill/>
        </p:spPr>
        <p:txBody>
          <a:bodyPr wrap="square" rtlCol="0">
            <a:spAutoFit/>
          </a:bodyPr>
          <a:lstStyle/>
          <a:p>
            <a:r>
              <a:rPr lang="en-US" sz="1400" dirty="0" smtClean="0"/>
              <a:t>Understanding:  A standard deviation of 10% is a big difference if the expected return on an investment is 15%, but not as big an issue if the expected return is 40%.  Coefficient of Variation helps you compare these two.</a:t>
            </a:r>
            <a:endParaRPr lang="en-US" sz="1400" dirty="0"/>
          </a:p>
        </p:txBody>
      </p:sp>
      <p:grpSp>
        <p:nvGrpSpPr>
          <p:cNvPr id="6" name="Group 35"/>
          <p:cNvGrpSpPr/>
          <p:nvPr/>
        </p:nvGrpSpPr>
        <p:grpSpPr>
          <a:xfrm>
            <a:off x="533400" y="3733800"/>
            <a:ext cx="3276600" cy="461665"/>
            <a:chOff x="533400" y="3810000"/>
            <a:chExt cx="3276600" cy="461665"/>
          </a:xfrm>
        </p:grpSpPr>
        <p:sp>
          <p:nvSpPr>
            <p:cNvPr id="31" name="TextBox 30"/>
            <p:cNvSpPr txBox="1"/>
            <p:nvPr/>
          </p:nvSpPr>
          <p:spPr>
            <a:xfrm>
              <a:off x="533400" y="3810000"/>
              <a:ext cx="3276600" cy="461665"/>
            </a:xfrm>
            <a:prstGeom prst="rect">
              <a:avLst/>
            </a:prstGeom>
            <a:noFill/>
          </p:spPr>
          <p:txBody>
            <a:bodyPr wrap="square" rtlCol="0">
              <a:spAutoFit/>
            </a:bodyPr>
            <a:lstStyle/>
            <a:p>
              <a:r>
                <a:rPr lang="en-US" dirty="0" smtClean="0"/>
                <a:t>Standard Deviation = </a:t>
              </a:r>
              <a:r>
                <a:rPr lang="en-US" sz="2400" dirty="0" smtClean="0"/>
                <a:t>√</a:t>
              </a:r>
              <a:r>
                <a:rPr lang="en-US" dirty="0" smtClean="0"/>
                <a:t> Variance</a:t>
              </a:r>
              <a:endParaRPr lang="en-US" dirty="0"/>
            </a:p>
          </p:txBody>
        </p:sp>
        <p:cxnSp>
          <p:nvCxnSpPr>
            <p:cNvPr id="35" name="Straight Connector 34"/>
            <p:cNvCxnSpPr/>
            <p:nvPr/>
          </p:nvCxnSpPr>
          <p:spPr>
            <a:xfrm>
              <a:off x="2743200" y="3962400"/>
              <a:ext cx="8382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10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10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32" grpId="0"/>
      <p:bldP spid="38" grpId="0"/>
      <p:bldP spid="39" grpId="0"/>
      <p:bldP spid="40"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37360" y="381001"/>
            <a:ext cx="5638800" cy="761999"/>
          </a:xfrm>
          <a:prstGeom prst="rect">
            <a:avLst/>
          </a:prstGeom>
          <a:solidFill>
            <a:schemeClr val="bg1"/>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Session 1 – </a:t>
            </a:r>
            <a:r>
              <a:rPr lang="en-US" sz="4000" dirty="0" smtClean="0">
                <a:latin typeface="+mj-lt"/>
                <a:ea typeface="+mj-ea"/>
                <a:cs typeface="+mj-cs"/>
              </a:rPr>
              <a:t>March 1, 2011</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 name="Title 1"/>
          <p:cNvSpPr>
            <a:spLocks noGrp="1"/>
          </p:cNvSpPr>
          <p:nvPr>
            <p:ph type="ctrTitle"/>
          </p:nvPr>
        </p:nvSpPr>
        <p:spPr>
          <a:xfrm>
            <a:off x="762000" y="990600"/>
            <a:ext cx="7543800" cy="1295400"/>
          </a:xfrm>
        </p:spPr>
        <p:txBody>
          <a:bodyPr>
            <a:noAutofit/>
          </a:bodyPr>
          <a:lstStyle/>
          <a:p>
            <a:r>
              <a:rPr lang="en-US" sz="2600" dirty="0" smtClean="0"/>
              <a:t>Introduction to CPCU 540 Financial Calculations</a:t>
            </a:r>
            <a:br>
              <a:rPr lang="en-US" sz="2600" dirty="0" smtClean="0"/>
            </a:br>
            <a:r>
              <a:rPr lang="en-US" sz="2600" dirty="0" smtClean="0"/>
              <a:t>and using the Financial Calculator</a:t>
            </a:r>
            <a:endParaRPr lang="en-US" sz="2600" dirty="0"/>
          </a:p>
        </p:txBody>
      </p:sp>
      <p:sp>
        <p:nvSpPr>
          <p:cNvPr id="10" name="Slide Number Placeholder 9"/>
          <p:cNvSpPr>
            <a:spLocks noGrp="1"/>
          </p:cNvSpPr>
          <p:nvPr>
            <p:ph type="sldNum" sz="quarter" idx="12"/>
          </p:nvPr>
        </p:nvSpPr>
        <p:spPr/>
        <p:txBody>
          <a:bodyPr/>
          <a:lstStyle/>
          <a:p>
            <a:fld id="{DD26710F-096F-40E8-B76B-EF69C67F41A1}" type="slidenum">
              <a:rPr lang="en-US" smtClean="0"/>
              <a:pPr/>
              <a:t>4</a:t>
            </a:fld>
            <a:endParaRPr lang="en-US"/>
          </a:p>
        </p:txBody>
      </p:sp>
      <p:pic>
        <p:nvPicPr>
          <p:cNvPr id="6" name="Picture 5" descr="Math answ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209800"/>
            <a:ext cx="3445565" cy="2438400"/>
          </a:xfrm>
          <a:prstGeom prst="rect">
            <a:avLst/>
          </a:prstGeom>
        </p:spPr>
      </p:pic>
      <p:pic>
        <p:nvPicPr>
          <p:cNvPr id="7" name="Picture 6" descr="funny-exam-answers-18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2286000"/>
            <a:ext cx="3276600" cy="2228088"/>
          </a:xfrm>
          <a:prstGeom prst="rect">
            <a:avLst/>
          </a:prstGeom>
        </p:spPr>
      </p:pic>
      <p:pic>
        <p:nvPicPr>
          <p:cNvPr id="9" name="Picture 8" descr="funny-math-test-answer1.jpg"/>
          <p:cNvPicPr>
            <a:picLocks noChangeAspect="1"/>
          </p:cNvPicPr>
          <p:nvPr/>
        </p:nvPicPr>
        <p:blipFill>
          <a:blip r:embed="rId5" cstate="print"/>
          <a:stretch>
            <a:fillRect/>
          </a:stretch>
        </p:blipFill>
        <p:spPr>
          <a:xfrm>
            <a:off x="2667000" y="4424947"/>
            <a:ext cx="3467100" cy="243305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3810000"/>
          </a:xfrm>
        </p:spPr>
        <p:txBody>
          <a:bodyPr>
            <a:normAutofit/>
          </a:bodyPr>
          <a:lstStyle/>
          <a:p>
            <a:pPr algn="ctr">
              <a:buNone/>
            </a:pPr>
            <a:r>
              <a:rPr lang="en-US" dirty="0" smtClean="0"/>
              <a:t>Order of Operations</a:t>
            </a:r>
          </a:p>
          <a:p>
            <a:r>
              <a:rPr lang="en-US" dirty="0" smtClean="0"/>
              <a:t>PPMDAS (</a:t>
            </a:r>
            <a:r>
              <a:rPr lang="en-US" u="sng" dirty="0" smtClean="0"/>
              <a:t>P</a:t>
            </a:r>
            <a:r>
              <a:rPr lang="en-US" dirty="0" smtClean="0"/>
              <a:t>retty </a:t>
            </a:r>
            <a:r>
              <a:rPr lang="en-US" u="sng" dirty="0" smtClean="0"/>
              <a:t>P</a:t>
            </a:r>
            <a:r>
              <a:rPr lang="en-US" dirty="0" smtClean="0"/>
              <a:t>lease </a:t>
            </a:r>
            <a:r>
              <a:rPr lang="en-US" u="sng" dirty="0" smtClean="0"/>
              <a:t>M</a:t>
            </a:r>
            <a:r>
              <a:rPr lang="en-US" dirty="0" smtClean="0"/>
              <a:t>y </a:t>
            </a:r>
            <a:r>
              <a:rPr lang="en-US" u="sng" dirty="0" smtClean="0"/>
              <a:t>D</a:t>
            </a:r>
            <a:r>
              <a:rPr lang="en-US" dirty="0" smtClean="0"/>
              <a:t>ear </a:t>
            </a:r>
            <a:r>
              <a:rPr lang="en-US" u="sng" dirty="0" smtClean="0"/>
              <a:t>A</a:t>
            </a:r>
            <a:r>
              <a:rPr lang="en-US" dirty="0" smtClean="0"/>
              <a:t>unt </a:t>
            </a:r>
            <a:r>
              <a:rPr lang="en-US" u="sng" dirty="0" smtClean="0"/>
              <a:t>S</a:t>
            </a:r>
            <a:r>
              <a:rPr lang="en-US" dirty="0" smtClean="0"/>
              <a:t>ally)</a:t>
            </a:r>
          </a:p>
          <a:p>
            <a:pPr lvl="2">
              <a:buNone/>
            </a:pPr>
            <a:r>
              <a:rPr lang="en-US" u="sng" dirty="0" smtClean="0"/>
              <a:t>P</a:t>
            </a:r>
            <a:r>
              <a:rPr lang="en-US" dirty="0" smtClean="0"/>
              <a:t>arenthesis        (  )</a:t>
            </a:r>
          </a:p>
          <a:p>
            <a:pPr lvl="2">
              <a:buNone/>
            </a:pPr>
            <a:r>
              <a:rPr lang="en-US" u="sng" dirty="0" smtClean="0"/>
              <a:t>P</a:t>
            </a:r>
            <a:r>
              <a:rPr lang="en-US" dirty="0" smtClean="0"/>
              <a:t>owers              ^ or 1</a:t>
            </a:r>
            <a:r>
              <a:rPr lang="en-US" baseline="30000" dirty="0" smtClean="0"/>
              <a:t>n</a:t>
            </a:r>
            <a:endParaRPr lang="en-US" baseline="30000" dirty="0"/>
          </a:p>
          <a:p>
            <a:pPr lvl="2">
              <a:buNone/>
            </a:pPr>
            <a:r>
              <a:rPr lang="en-US" u="sng" dirty="0" smtClean="0"/>
              <a:t>M</a:t>
            </a:r>
            <a:r>
              <a:rPr lang="en-US" dirty="0" smtClean="0"/>
              <a:t>ultiplication     x</a:t>
            </a:r>
          </a:p>
          <a:p>
            <a:pPr lvl="2">
              <a:buNone/>
            </a:pPr>
            <a:r>
              <a:rPr lang="en-US" u="sng" dirty="0" smtClean="0"/>
              <a:t>D</a:t>
            </a:r>
            <a:r>
              <a:rPr lang="en-US" dirty="0" smtClean="0"/>
              <a:t>ivision              ÷ or /</a:t>
            </a:r>
            <a:endParaRPr lang="en-US" dirty="0"/>
          </a:p>
          <a:p>
            <a:pPr lvl="2">
              <a:buNone/>
            </a:pPr>
            <a:r>
              <a:rPr lang="en-US" u="sng" dirty="0" smtClean="0"/>
              <a:t>A</a:t>
            </a:r>
            <a:r>
              <a:rPr lang="en-US" dirty="0" smtClean="0"/>
              <a:t>ddition               +</a:t>
            </a:r>
          </a:p>
          <a:p>
            <a:pPr lvl="2">
              <a:buNone/>
            </a:pPr>
            <a:r>
              <a:rPr lang="en-US" u="sng" dirty="0" smtClean="0"/>
              <a:t>S</a:t>
            </a:r>
            <a:r>
              <a:rPr lang="en-US" dirty="0" smtClean="0"/>
              <a:t>ubtraction          –</a:t>
            </a:r>
          </a:p>
        </p:txBody>
      </p:sp>
      <p:sp>
        <p:nvSpPr>
          <p:cNvPr id="6" name="TextBox 5"/>
          <p:cNvSpPr txBox="1"/>
          <p:nvPr/>
        </p:nvSpPr>
        <p:spPr>
          <a:xfrm>
            <a:off x="8077200" y="3352800"/>
            <a:ext cx="457200" cy="381000"/>
          </a:xfrm>
          <a:prstGeom prst="rect">
            <a:avLst/>
          </a:prstGeom>
          <a:noFill/>
        </p:spPr>
        <p:txBody>
          <a:bodyPr wrap="square" rtlCol="0">
            <a:spAutoFit/>
          </a:bodyPr>
          <a:lstStyle/>
          <a:p>
            <a:r>
              <a:rPr lang="en-US" dirty="0" smtClean="0"/>
              <a:t>24</a:t>
            </a:r>
            <a:endParaRPr lang="en-US" dirty="0"/>
          </a:p>
        </p:txBody>
      </p:sp>
      <p:grpSp>
        <p:nvGrpSpPr>
          <p:cNvPr id="5" name="Group 12"/>
          <p:cNvGrpSpPr/>
          <p:nvPr/>
        </p:nvGrpSpPr>
        <p:grpSpPr>
          <a:xfrm>
            <a:off x="4495800" y="2438400"/>
            <a:ext cx="3657600" cy="369332"/>
            <a:chOff x="3962400" y="4572000"/>
            <a:chExt cx="3657600" cy="369332"/>
          </a:xfrm>
        </p:grpSpPr>
        <p:sp>
          <p:nvSpPr>
            <p:cNvPr id="4" name="TextBox 3"/>
            <p:cNvSpPr txBox="1"/>
            <p:nvPr/>
          </p:nvSpPr>
          <p:spPr>
            <a:xfrm>
              <a:off x="3962400" y="4572000"/>
              <a:ext cx="3657600" cy="369332"/>
            </a:xfrm>
            <a:prstGeom prst="rect">
              <a:avLst/>
            </a:prstGeom>
            <a:noFill/>
          </p:spPr>
          <p:txBody>
            <a:bodyPr wrap="square" rtlCol="0">
              <a:spAutoFit/>
            </a:bodyPr>
            <a:lstStyle/>
            <a:p>
              <a:pPr algn="r"/>
              <a:r>
                <a:rPr lang="en-US" dirty="0" smtClean="0"/>
                <a:t>Example:  ( 2 + 4 ) </a:t>
              </a:r>
              <a:r>
                <a:rPr lang="en-US" baseline="30000" dirty="0" smtClean="0"/>
                <a:t>2</a:t>
              </a:r>
              <a:r>
                <a:rPr lang="en-US" dirty="0" smtClean="0"/>
                <a:t> x 2 ÷ √ 25 – 16  =</a:t>
              </a:r>
              <a:endParaRPr lang="en-US" dirty="0"/>
            </a:p>
          </p:txBody>
        </p:sp>
        <p:cxnSp>
          <p:nvCxnSpPr>
            <p:cNvPr id="8" name="Straight Connector 7"/>
            <p:cNvCxnSpPr/>
            <p:nvPr/>
          </p:nvCxnSpPr>
          <p:spPr>
            <a:xfrm>
              <a:off x="6553200" y="46482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a:xfrm>
            <a:off x="4495800" y="2743200"/>
            <a:ext cx="3657600" cy="369332"/>
            <a:chOff x="3962400" y="4876800"/>
            <a:chExt cx="3657600" cy="369332"/>
          </a:xfrm>
        </p:grpSpPr>
        <p:sp>
          <p:nvSpPr>
            <p:cNvPr id="18" name="TextBox 17"/>
            <p:cNvSpPr txBox="1"/>
            <p:nvPr/>
          </p:nvSpPr>
          <p:spPr>
            <a:xfrm>
              <a:off x="3962400" y="4876800"/>
              <a:ext cx="3657600" cy="369332"/>
            </a:xfrm>
            <a:prstGeom prst="rect">
              <a:avLst/>
            </a:prstGeom>
            <a:noFill/>
          </p:spPr>
          <p:txBody>
            <a:bodyPr wrap="square" rtlCol="0">
              <a:spAutoFit/>
            </a:bodyPr>
            <a:lstStyle/>
            <a:p>
              <a:pPr algn="r"/>
              <a:r>
                <a:rPr lang="en-US" dirty="0" smtClean="0"/>
                <a:t>6 </a:t>
              </a:r>
              <a:r>
                <a:rPr lang="en-US" baseline="30000" dirty="0" smtClean="0"/>
                <a:t>2</a:t>
              </a:r>
              <a:r>
                <a:rPr lang="en-US" dirty="0" smtClean="0"/>
                <a:t> x 2 ÷ √ 9  =</a:t>
              </a:r>
              <a:endParaRPr lang="en-US" dirty="0"/>
            </a:p>
          </p:txBody>
        </p:sp>
        <p:cxnSp>
          <p:nvCxnSpPr>
            <p:cNvPr id="19" name="Straight Connector 18"/>
            <p:cNvCxnSpPr/>
            <p:nvPr/>
          </p:nvCxnSpPr>
          <p:spPr>
            <a:xfrm>
              <a:off x="7162800" y="49530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495800" y="3048000"/>
            <a:ext cx="3657600" cy="369332"/>
          </a:xfrm>
          <a:prstGeom prst="rect">
            <a:avLst/>
          </a:prstGeom>
          <a:noFill/>
        </p:spPr>
        <p:txBody>
          <a:bodyPr wrap="square" rtlCol="0">
            <a:spAutoFit/>
          </a:bodyPr>
          <a:lstStyle/>
          <a:p>
            <a:pPr algn="r"/>
            <a:r>
              <a:rPr lang="en-US" dirty="0" smtClean="0"/>
              <a:t>36 x 2 ÷ 3  =</a:t>
            </a:r>
            <a:endParaRPr lang="en-US" dirty="0"/>
          </a:p>
        </p:txBody>
      </p:sp>
      <p:sp>
        <p:nvSpPr>
          <p:cNvPr id="25" name="TextBox 24"/>
          <p:cNvSpPr txBox="1"/>
          <p:nvPr/>
        </p:nvSpPr>
        <p:spPr>
          <a:xfrm>
            <a:off x="4495800" y="3352800"/>
            <a:ext cx="3657600" cy="369332"/>
          </a:xfrm>
          <a:prstGeom prst="rect">
            <a:avLst/>
          </a:prstGeom>
          <a:noFill/>
        </p:spPr>
        <p:txBody>
          <a:bodyPr wrap="square" rtlCol="0">
            <a:spAutoFit/>
          </a:bodyPr>
          <a:lstStyle/>
          <a:p>
            <a:pPr algn="r"/>
            <a:r>
              <a:rPr lang="en-US" dirty="0" smtClean="0"/>
              <a:t>72 ÷ 3  =</a:t>
            </a:r>
            <a:endParaRPr lang="en-US" dirty="0"/>
          </a:p>
        </p:txBody>
      </p:sp>
      <p:sp>
        <p:nvSpPr>
          <p:cNvPr id="28" name="Slide Number Placeholder 27"/>
          <p:cNvSpPr>
            <a:spLocks noGrp="1"/>
          </p:cNvSpPr>
          <p:nvPr>
            <p:ph type="sldNum" sz="quarter" idx="12"/>
          </p:nvPr>
        </p:nvSpPr>
        <p:spPr/>
        <p:txBody>
          <a:bodyPr/>
          <a:lstStyle/>
          <a:p>
            <a:fld id="{DD26710F-096F-40E8-B76B-EF69C67F41A1}" type="slidenum">
              <a:rPr lang="en-US" smtClean="0"/>
              <a:pPr/>
              <a:t>5</a:t>
            </a:fld>
            <a:endParaRPr lang="en-US"/>
          </a:p>
        </p:txBody>
      </p:sp>
      <p:sp>
        <p:nvSpPr>
          <p:cNvPr id="15" name="TextBox 14"/>
          <p:cNvSpPr txBox="1"/>
          <p:nvPr/>
        </p:nvSpPr>
        <p:spPr>
          <a:xfrm>
            <a:off x="533400" y="4800600"/>
            <a:ext cx="4114800" cy="1200329"/>
          </a:xfrm>
          <a:prstGeom prst="rect">
            <a:avLst/>
          </a:prstGeom>
          <a:noFill/>
        </p:spPr>
        <p:txBody>
          <a:bodyPr wrap="square" rtlCol="0">
            <a:spAutoFit/>
          </a:bodyPr>
          <a:lstStyle/>
          <a:p>
            <a:r>
              <a:rPr lang="en-US" dirty="0" smtClean="0"/>
              <a:t>Reminder:  Roots are powers (example – square root = ^ ½), but also treated as parenthesis (operations must be done inside before applying the root).</a:t>
            </a:r>
            <a:endParaRPr lang="en-US" dirty="0"/>
          </a:p>
        </p:txBody>
      </p:sp>
      <p:grpSp>
        <p:nvGrpSpPr>
          <p:cNvPr id="9" name="Group 33"/>
          <p:cNvGrpSpPr/>
          <p:nvPr/>
        </p:nvGrpSpPr>
        <p:grpSpPr>
          <a:xfrm>
            <a:off x="4876800" y="4876800"/>
            <a:ext cx="3962400" cy="646331"/>
            <a:chOff x="5562600" y="4876800"/>
            <a:chExt cx="2590800" cy="646331"/>
          </a:xfrm>
        </p:grpSpPr>
        <p:sp>
          <p:nvSpPr>
            <p:cNvPr id="16" name="TextBox 15"/>
            <p:cNvSpPr txBox="1"/>
            <p:nvPr/>
          </p:nvSpPr>
          <p:spPr>
            <a:xfrm>
              <a:off x="5562600" y="4876800"/>
              <a:ext cx="2590800" cy="646331"/>
            </a:xfrm>
            <a:prstGeom prst="rect">
              <a:avLst/>
            </a:prstGeom>
            <a:noFill/>
          </p:spPr>
          <p:txBody>
            <a:bodyPr wrap="square" rtlCol="0">
              <a:spAutoFit/>
            </a:bodyPr>
            <a:lstStyle/>
            <a:p>
              <a:r>
                <a:rPr lang="en-US" dirty="0" smtClean="0"/>
                <a:t>Yes:  √25 – 16 = (25 – 16)</a:t>
              </a:r>
              <a:r>
                <a:rPr lang="en-US" baseline="30000" dirty="0" smtClean="0"/>
                <a:t>1/2</a:t>
              </a:r>
              <a:r>
                <a:rPr lang="en-US" dirty="0" smtClean="0"/>
                <a:t> = √9 = 3</a:t>
              </a:r>
            </a:p>
          </p:txBody>
        </p:sp>
        <p:cxnSp>
          <p:nvCxnSpPr>
            <p:cNvPr id="20" name="Straight Connector 19"/>
            <p:cNvCxnSpPr/>
            <p:nvPr/>
          </p:nvCxnSpPr>
          <p:spPr>
            <a:xfrm>
              <a:off x="6011008" y="4953000"/>
              <a:ext cx="44840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55877" y="4953000"/>
              <a:ext cx="9964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34"/>
          <p:cNvGrpSpPr/>
          <p:nvPr/>
        </p:nvGrpSpPr>
        <p:grpSpPr>
          <a:xfrm>
            <a:off x="4876800" y="5257800"/>
            <a:ext cx="4267200" cy="646331"/>
            <a:chOff x="5562600" y="4876800"/>
            <a:chExt cx="2590800" cy="646331"/>
          </a:xfrm>
        </p:grpSpPr>
        <p:sp>
          <p:nvSpPr>
            <p:cNvPr id="36" name="TextBox 35"/>
            <p:cNvSpPr txBox="1"/>
            <p:nvPr/>
          </p:nvSpPr>
          <p:spPr>
            <a:xfrm>
              <a:off x="5562600" y="4876800"/>
              <a:ext cx="2590800" cy="646331"/>
            </a:xfrm>
            <a:prstGeom prst="rect">
              <a:avLst/>
            </a:prstGeom>
            <a:noFill/>
          </p:spPr>
          <p:txBody>
            <a:bodyPr wrap="square" rtlCol="0">
              <a:spAutoFit/>
            </a:bodyPr>
            <a:lstStyle/>
            <a:p>
              <a:r>
                <a:rPr lang="en-US" dirty="0" smtClean="0"/>
                <a:t>No:  √25 – 16 = √25 - √16 = 5 – 4 = 1</a:t>
              </a:r>
            </a:p>
          </p:txBody>
        </p:sp>
        <p:cxnSp>
          <p:nvCxnSpPr>
            <p:cNvPr id="37" name="Straight Connector 36"/>
            <p:cNvCxnSpPr/>
            <p:nvPr/>
          </p:nvCxnSpPr>
          <p:spPr>
            <a:xfrm>
              <a:off x="5932714" y="4953000"/>
              <a:ext cx="4163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58000" y="4953000"/>
              <a:ext cx="18505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6477000" y="5334000"/>
            <a:ext cx="304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6210300" y="5372100"/>
            <a:ext cx="2286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up)">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wipe(up)">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22" grpId="0" build="allAtOnce"/>
      <p:bldP spid="2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609600"/>
          </a:xfrm>
        </p:spPr>
        <p:txBody>
          <a:bodyPr>
            <a:normAutofit/>
          </a:bodyPr>
          <a:lstStyle/>
          <a:p>
            <a:pPr algn="ctr">
              <a:buNone/>
            </a:pPr>
            <a:r>
              <a:rPr lang="en-US" dirty="0" smtClean="0"/>
              <a:t>Texas Instruments BA-II Plus Financial Calculator</a:t>
            </a:r>
          </a:p>
          <a:p>
            <a:pPr>
              <a:buNone/>
            </a:pPr>
            <a:endParaRPr lang="en-US" dirty="0" smtClean="0"/>
          </a:p>
        </p:txBody>
      </p:sp>
      <p:sp>
        <p:nvSpPr>
          <p:cNvPr id="28" name="Slide Number Placeholder 27"/>
          <p:cNvSpPr>
            <a:spLocks noGrp="1"/>
          </p:cNvSpPr>
          <p:nvPr>
            <p:ph type="sldNum" sz="quarter" idx="12"/>
          </p:nvPr>
        </p:nvSpPr>
        <p:spPr/>
        <p:txBody>
          <a:bodyPr/>
          <a:lstStyle/>
          <a:p>
            <a:fld id="{DD26710F-096F-40E8-B76B-EF69C67F41A1}" type="slidenum">
              <a:rPr lang="en-US" smtClean="0"/>
              <a:pPr/>
              <a:t>6</a:t>
            </a:fld>
            <a:endParaRPr lang="en-US"/>
          </a:p>
        </p:txBody>
      </p:sp>
      <p:pic>
        <p:nvPicPr>
          <p:cNvPr id="17" name="Picture 16" descr="BA-II Plus zoom.jpg"/>
          <p:cNvPicPr>
            <a:picLocks noChangeAspect="1"/>
          </p:cNvPicPr>
          <p:nvPr/>
        </p:nvPicPr>
        <p:blipFill>
          <a:blip r:embed="rId3" cstate="print"/>
          <a:stretch>
            <a:fillRect/>
          </a:stretch>
        </p:blipFill>
        <p:spPr>
          <a:xfrm>
            <a:off x="685800" y="1371600"/>
            <a:ext cx="3390192" cy="4876800"/>
          </a:xfrm>
          <a:prstGeom prst="rect">
            <a:avLst/>
          </a:prstGeom>
        </p:spPr>
      </p:pic>
      <p:sp>
        <p:nvSpPr>
          <p:cNvPr id="20" name="TextBox 19"/>
          <p:cNvSpPr txBox="1"/>
          <p:nvPr/>
        </p:nvSpPr>
        <p:spPr>
          <a:xfrm>
            <a:off x="4419600" y="1371600"/>
            <a:ext cx="3810000" cy="400110"/>
          </a:xfrm>
          <a:prstGeom prst="rect">
            <a:avLst/>
          </a:prstGeom>
          <a:noFill/>
        </p:spPr>
        <p:txBody>
          <a:bodyPr wrap="square" rtlCol="0">
            <a:spAutoFit/>
          </a:bodyPr>
          <a:lstStyle/>
          <a:p>
            <a:r>
              <a:rPr lang="en-US" sz="2000" dirty="0" smtClean="0"/>
              <a:t>Important Buttons</a:t>
            </a:r>
            <a:endParaRPr lang="en-US" sz="2000" dirty="0"/>
          </a:p>
        </p:txBody>
      </p:sp>
      <p:sp>
        <p:nvSpPr>
          <p:cNvPr id="21" name="TextBox 20"/>
          <p:cNvSpPr txBox="1"/>
          <p:nvPr/>
        </p:nvSpPr>
        <p:spPr>
          <a:xfrm>
            <a:off x="4495800" y="1752600"/>
            <a:ext cx="4495800" cy="923330"/>
          </a:xfrm>
          <a:prstGeom prst="rect">
            <a:avLst/>
          </a:prstGeom>
          <a:noFill/>
        </p:spPr>
        <p:txBody>
          <a:bodyPr wrap="square" rtlCol="0">
            <a:spAutoFit/>
          </a:bodyPr>
          <a:lstStyle/>
          <a:p>
            <a:r>
              <a:rPr lang="en-US" u="sng" dirty="0" smtClean="0"/>
              <a:t>Standard Keys</a:t>
            </a:r>
          </a:p>
          <a:p>
            <a:r>
              <a:rPr lang="en-US" dirty="0" smtClean="0"/>
              <a:t>Number keys and decimal point</a:t>
            </a:r>
          </a:p>
          <a:p>
            <a:r>
              <a:rPr lang="en-US" dirty="0" smtClean="0"/>
              <a:t>( )  x</a:t>
            </a:r>
            <a:r>
              <a:rPr lang="en-US" baseline="30000" dirty="0" smtClean="0"/>
              <a:t>y</a:t>
            </a:r>
            <a:r>
              <a:rPr lang="en-US" dirty="0" smtClean="0"/>
              <a:t>  x  ÷  +  –  =  and  + I – (positive/negative)</a:t>
            </a:r>
            <a:endParaRPr lang="en-US" dirty="0"/>
          </a:p>
        </p:txBody>
      </p:sp>
      <p:sp>
        <p:nvSpPr>
          <p:cNvPr id="24" name="TextBox 23"/>
          <p:cNvSpPr txBox="1"/>
          <p:nvPr/>
        </p:nvSpPr>
        <p:spPr>
          <a:xfrm>
            <a:off x="4495800" y="2667000"/>
            <a:ext cx="4267200" cy="3970318"/>
          </a:xfrm>
          <a:prstGeom prst="rect">
            <a:avLst/>
          </a:prstGeom>
          <a:noFill/>
        </p:spPr>
        <p:txBody>
          <a:bodyPr wrap="square" rtlCol="0">
            <a:spAutoFit/>
          </a:bodyPr>
          <a:lstStyle/>
          <a:p>
            <a:r>
              <a:rPr lang="en-US" u="sng" dirty="0" smtClean="0"/>
              <a:t>Important Time Value of Money (TVM) Keys</a:t>
            </a:r>
          </a:p>
          <a:p>
            <a:r>
              <a:rPr lang="en-US" dirty="0" smtClean="0"/>
              <a:t>N = Number of Years</a:t>
            </a:r>
          </a:p>
          <a:p>
            <a:r>
              <a:rPr lang="en-US" dirty="0" smtClean="0"/>
              <a:t>I/Y = Interest Rate per Year</a:t>
            </a:r>
          </a:p>
          <a:p>
            <a:r>
              <a:rPr lang="en-US" dirty="0" smtClean="0"/>
              <a:t>PV = Present Value</a:t>
            </a:r>
          </a:p>
          <a:p>
            <a:r>
              <a:rPr lang="en-US" dirty="0" smtClean="0"/>
              <a:t>PMT = PMT per Period</a:t>
            </a:r>
          </a:p>
          <a:p>
            <a:r>
              <a:rPr lang="en-US" dirty="0" smtClean="0"/>
              <a:t>FV = Future Value</a:t>
            </a:r>
          </a:p>
          <a:p>
            <a:r>
              <a:rPr lang="en-US" dirty="0" smtClean="0"/>
              <a:t>2ND = Do the function in Yellow above key</a:t>
            </a:r>
          </a:p>
          <a:p>
            <a:r>
              <a:rPr lang="en-US" dirty="0" smtClean="0"/>
              <a:t>P/Y = Number of Payments per Year</a:t>
            </a:r>
          </a:p>
          <a:p>
            <a:r>
              <a:rPr lang="en-US" dirty="0" smtClean="0"/>
              <a:t>BGN = Beginning (for annuity due)</a:t>
            </a:r>
          </a:p>
          <a:p>
            <a:r>
              <a:rPr lang="en-US" dirty="0" smtClean="0"/>
              <a:t>CF = Cash Flow</a:t>
            </a:r>
          </a:p>
          <a:p>
            <a:r>
              <a:rPr lang="en-US" dirty="0" smtClean="0"/>
              <a:t>NPV = Net Present Value</a:t>
            </a:r>
          </a:p>
          <a:p>
            <a:r>
              <a:rPr lang="en-US" dirty="0" smtClean="0"/>
              <a:t>IRR = Internal Rate of Return</a:t>
            </a:r>
          </a:p>
          <a:p>
            <a:r>
              <a:rPr lang="en-US" dirty="0" smtClean="0"/>
              <a:t>RESET = for resetting calculator in between </a:t>
            </a:r>
          </a:p>
          <a:p>
            <a:r>
              <a:rPr lang="en-US" dirty="0" smtClean="0"/>
              <a:t>               calculations to clear entries</a:t>
            </a:r>
            <a:endParaRPr lang="en-US" dirty="0"/>
          </a:p>
        </p:txBody>
      </p:sp>
      <p:sp>
        <p:nvSpPr>
          <p:cNvPr id="9" name="TextBox 8"/>
          <p:cNvSpPr txBox="1"/>
          <p:nvPr/>
        </p:nvSpPr>
        <p:spPr>
          <a:xfrm>
            <a:off x="609600" y="6273225"/>
            <a:ext cx="3505200" cy="584775"/>
          </a:xfrm>
          <a:prstGeom prst="rect">
            <a:avLst/>
          </a:prstGeom>
          <a:noFill/>
        </p:spPr>
        <p:txBody>
          <a:bodyPr wrap="square" rtlCol="0">
            <a:spAutoFit/>
          </a:bodyPr>
          <a:lstStyle/>
          <a:p>
            <a:r>
              <a:rPr lang="en-US" sz="1600" dirty="0" smtClean="0"/>
              <a:t>Note: remember the difference between ENTER and Equals (=)</a:t>
            </a:r>
            <a:endParaRPr lang="en-US" sz="1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10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additive="base">
                                        <p:cTn id="15"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1">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 calcmode="lin" valueType="num">
                                      <p:cBhvr additive="base">
                                        <p:cTn id="19" dur="500" fill="hold"/>
                                        <p:tgtEl>
                                          <p:spTgt spid="2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anim calcmode="lin" valueType="num">
                                      <p:cBhvr additive="base">
                                        <p:cTn id="23" dur="500" fill="hold"/>
                                        <p:tgtEl>
                                          <p:spTgt spid="21">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 calcmode="lin" valueType="num">
                                      <p:cBhvr additive="base">
                                        <p:cTn id="29"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4">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4">
                                            <p:txEl>
                                              <p:pRg st="1" end="1"/>
                                            </p:txEl>
                                          </p:spTgt>
                                        </p:tgtEl>
                                        <p:attrNameLst>
                                          <p:attrName>style.visibility</p:attrName>
                                        </p:attrNameLst>
                                      </p:cBhvr>
                                      <p:to>
                                        <p:strVal val="visible"/>
                                      </p:to>
                                    </p:set>
                                    <p:anim calcmode="lin" valueType="num">
                                      <p:cBhvr additive="base">
                                        <p:cTn id="33"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4">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4">
                                            <p:txEl>
                                              <p:pRg st="2" end="2"/>
                                            </p:txEl>
                                          </p:spTgt>
                                        </p:tgtEl>
                                        <p:attrNameLst>
                                          <p:attrName>style.visibility</p:attrName>
                                        </p:attrNameLst>
                                      </p:cBhvr>
                                      <p:to>
                                        <p:strVal val="visible"/>
                                      </p:to>
                                    </p:set>
                                    <p:anim calcmode="lin" valueType="num">
                                      <p:cBhvr additive="base">
                                        <p:cTn id="37" dur="500" fill="hold"/>
                                        <p:tgtEl>
                                          <p:spTgt spid="24">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4">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4">
                                            <p:txEl>
                                              <p:pRg st="3" end="3"/>
                                            </p:txEl>
                                          </p:spTgt>
                                        </p:tgtEl>
                                        <p:attrNameLst>
                                          <p:attrName>style.visibility</p:attrName>
                                        </p:attrNameLst>
                                      </p:cBhvr>
                                      <p:to>
                                        <p:strVal val="visible"/>
                                      </p:to>
                                    </p:set>
                                    <p:anim calcmode="lin" valueType="num">
                                      <p:cBhvr additive="base">
                                        <p:cTn id="41" dur="500" fill="hold"/>
                                        <p:tgtEl>
                                          <p:spTgt spid="24">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4">
                                            <p:txEl>
                                              <p:pRg st="3" end="3"/>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4">
                                            <p:txEl>
                                              <p:pRg st="4" end="4"/>
                                            </p:txEl>
                                          </p:spTgt>
                                        </p:tgtEl>
                                        <p:attrNameLst>
                                          <p:attrName>style.visibility</p:attrName>
                                        </p:attrNameLst>
                                      </p:cBhvr>
                                      <p:to>
                                        <p:strVal val="visible"/>
                                      </p:to>
                                    </p:set>
                                    <p:anim calcmode="lin" valueType="num">
                                      <p:cBhvr additive="base">
                                        <p:cTn id="45" dur="500" fill="hold"/>
                                        <p:tgtEl>
                                          <p:spTgt spid="24">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4">
                                            <p:txEl>
                                              <p:pRg st="4" end="4"/>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4">
                                            <p:txEl>
                                              <p:pRg st="5" end="5"/>
                                            </p:txEl>
                                          </p:spTgt>
                                        </p:tgtEl>
                                        <p:attrNameLst>
                                          <p:attrName>style.visibility</p:attrName>
                                        </p:attrNameLst>
                                      </p:cBhvr>
                                      <p:to>
                                        <p:strVal val="visible"/>
                                      </p:to>
                                    </p:set>
                                    <p:anim calcmode="lin" valueType="num">
                                      <p:cBhvr additive="base">
                                        <p:cTn id="49" dur="500" fill="hold"/>
                                        <p:tgtEl>
                                          <p:spTgt spid="24">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4">
                                            <p:txEl>
                                              <p:pRg st="5" end="5"/>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4">
                                            <p:txEl>
                                              <p:pRg st="6" end="6"/>
                                            </p:txEl>
                                          </p:spTgt>
                                        </p:tgtEl>
                                        <p:attrNameLst>
                                          <p:attrName>style.visibility</p:attrName>
                                        </p:attrNameLst>
                                      </p:cBhvr>
                                      <p:to>
                                        <p:strVal val="visible"/>
                                      </p:to>
                                    </p:set>
                                    <p:anim calcmode="lin" valueType="num">
                                      <p:cBhvr additive="base">
                                        <p:cTn id="53" dur="500" fill="hold"/>
                                        <p:tgtEl>
                                          <p:spTgt spid="24">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4">
                                            <p:txEl>
                                              <p:pRg st="6" end="6"/>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4">
                                            <p:txEl>
                                              <p:pRg st="7" end="7"/>
                                            </p:txEl>
                                          </p:spTgt>
                                        </p:tgtEl>
                                        <p:attrNameLst>
                                          <p:attrName>style.visibility</p:attrName>
                                        </p:attrNameLst>
                                      </p:cBhvr>
                                      <p:to>
                                        <p:strVal val="visible"/>
                                      </p:to>
                                    </p:set>
                                    <p:anim calcmode="lin" valueType="num">
                                      <p:cBhvr additive="base">
                                        <p:cTn id="57" dur="500" fill="hold"/>
                                        <p:tgtEl>
                                          <p:spTgt spid="24">
                                            <p:txEl>
                                              <p:pRg st="7" end="7"/>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4">
                                            <p:txEl>
                                              <p:pRg st="7" end="7"/>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4">
                                            <p:txEl>
                                              <p:pRg st="8" end="8"/>
                                            </p:txEl>
                                          </p:spTgt>
                                        </p:tgtEl>
                                        <p:attrNameLst>
                                          <p:attrName>style.visibility</p:attrName>
                                        </p:attrNameLst>
                                      </p:cBhvr>
                                      <p:to>
                                        <p:strVal val="visible"/>
                                      </p:to>
                                    </p:set>
                                    <p:anim calcmode="lin" valueType="num">
                                      <p:cBhvr additive="base">
                                        <p:cTn id="61" dur="500" fill="hold"/>
                                        <p:tgtEl>
                                          <p:spTgt spid="24">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4">
                                            <p:txEl>
                                              <p:pRg st="8" end="8"/>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4">
                                            <p:txEl>
                                              <p:pRg st="9" end="9"/>
                                            </p:txEl>
                                          </p:spTgt>
                                        </p:tgtEl>
                                        <p:attrNameLst>
                                          <p:attrName>style.visibility</p:attrName>
                                        </p:attrNameLst>
                                      </p:cBhvr>
                                      <p:to>
                                        <p:strVal val="visible"/>
                                      </p:to>
                                    </p:set>
                                    <p:anim calcmode="lin" valueType="num">
                                      <p:cBhvr additive="base">
                                        <p:cTn id="65" dur="500" fill="hold"/>
                                        <p:tgtEl>
                                          <p:spTgt spid="24">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4">
                                            <p:txEl>
                                              <p:pRg st="9" end="9"/>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4">
                                            <p:txEl>
                                              <p:pRg st="10" end="10"/>
                                            </p:txEl>
                                          </p:spTgt>
                                        </p:tgtEl>
                                        <p:attrNameLst>
                                          <p:attrName>style.visibility</p:attrName>
                                        </p:attrNameLst>
                                      </p:cBhvr>
                                      <p:to>
                                        <p:strVal val="visible"/>
                                      </p:to>
                                    </p:set>
                                    <p:anim calcmode="lin" valueType="num">
                                      <p:cBhvr additive="base">
                                        <p:cTn id="69" dur="500" fill="hold"/>
                                        <p:tgtEl>
                                          <p:spTgt spid="24">
                                            <p:txEl>
                                              <p:pRg st="10" end="1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4">
                                            <p:txEl>
                                              <p:pRg st="10" end="10"/>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4">
                                            <p:txEl>
                                              <p:pRg st="11" end="11"/>
                                            </p:txEl>
                                          </p:spTgt>
                                        </p:tgtEl>
                                        <p:attrNameLst>
                                          <p:attrName>style.visibility</p:attrName>
                                        </p:attrNameLst>
                                      </p:cBhvr>
                                      <p:to>
                                        <p:strVal val="visible"/>
                                      </p:to>
                                    </p:set>
                                    <p:anim calcmode="lin" valueType="num">
                                      <p:cBhvr additive="base">
                                        <p:cTn id="73" dur="500" fill="hold"/>
                                        <p:tgtEl>
                                          <p:spTgt spid="24">
                                            <p:txEl>
                                              <p:pRg st="11" end="1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4">
                                            <p:txEl>
                                              <p:pRg st="11" end="11"/>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4">
                                            <p:txEl>
                                              <p:pRg st="12" end="12"/>
                                            </p:txEl>
                                          </p:spTgt>
                                        </p:tgtEl>
                                        <p:attrNameLst>
                                          <p:attrName>style.visibility</p:attrName>
                                        </p:attrNameLst>
                                      </p:cBhvr>
                                      <p:to>
                                        <p:strVal val="visible"/>
                                      </p:to>
                                    </p:set>
                                    <p:anim calcmode="lin" valueType="num">
                                      <p:cBhvr additive="base">
                                        <p:cTn id="77" dur="500" fill="hold"/>
                                        <p:tgtEl>
                                          <p:spTgt spid="24">
                                            <p:txEl>
                                              <p:pRg st="12" end="12"/>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4">
                                            <p:txEl>
                                              <p:pRg st="12" end="12"/>
                                            </p:tx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4">
                                            <p:txEl>
                                              <p:pRg st="13" end="13"/>
                                            </p:txEl>
                                          </p:spTgt>
                                        </p:tgtEl>
                                        <p:attrNameLst>
                                          <p:attrName>style.visibility</p:attrName>
                                        </p:attrNameLst>
                                      </p:cBhvr>
                                      <p:to>
                                        <p:strVal val="visible"/>
                                      </p:to>
                                    </p:set>
                                    <p:anim calcmode="lin" valueType="num">
                                      <p:cBhvr additive="base">
                                        <p:cTn id="81" dur="500" fill="hold"/>
                                        <p:tgtEl>
                                          <p:spTgt spid="24">
                                            <p:txEl>
                                              <p:pRg st="13" end="13"/>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24">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allAtOnce"/>
      <p:bldP spid="24" grpId="0" build="allAtOnce"/>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P 10bii Fron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219200"/>
            <a:ext cx="4038600" cy="5638800"/>
          </a:xfrm>
          <a:prstGeom prst="rect">
            <a:avLst/>
          </a:prstGeom>
        </p:spPr>
      </p:pic>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152400" y="609600"/>
            <a:ext cx="8839200" cy="609600"/>
          </a:xfrm>
        </p:spPr>
        <p:txBody>
          <a:bodyPr>
            <a:normAutofit/>
          </a:bodyPr>
          <a:lstStyle/>
          <a:p>
            <a:pPr algn="ctr">
              <a:buNone/>
            </a:pPr>
            <a:r>
              <a:rPr lang="en-US" dirty="0" smtClean="0"/>
              <a:t>HP 10bII Financial Calculator</a:t>
            </a:r>
          </a:p>
          <a:p>
            <a:pPr>
              <a:buNone/>
            </a:pPr>
            <a:endParaRPr lang="en-US" dirty="0" smtClean="0"/>
          </a:p>
        </p:txBody>
      </p:sp>
      <p:sp>
        <p:nvSpPr>
          <p:cNvPr id="28" name="Slide Number Placeholder 27"/>
          <p:cNvSpPr>
            <a:spLocks noGrp="1"/>
          </p:cNvSpPr>
          <p:nvPr>
            <p:ph type="sldNum" sz="quarter" idx="12"/>
          </p:nvPr>
        </p:nvSpPr>
        <p:spPr/>
        <p:txBody>
          <a:bodyPr/>
          <a:lstStyle/>
          <a:p>
            <a:fld id="{DD26710F-096F-40E8-B76B-EF69C67F41A1}" type="slidenum">
              <a:rPr lang="en-US" smtClean="0"/>
              <a:pPr/>
              <a:t>7</a:t>
            </a:fld>
            <a:endParaRPr lang="en-US"/>
          </a:p>
        </p:txBody>
      </p:sp>
      <p:sp>
        <p:nvSpPr>
          <p:cNvPr id="20" name="TextBox 19"/>
          <p:cNvSpPr txBox="1"/>
          <p:nvPr/>
        </p:nvSpPr>
        <p:spPr>
          <a:xfrm>
            <a:off x="4191000" y="1371600"/>
            <a:ext cx="4038600" cy="400110"/>
          </a:xfrm>
          <a:prstGeom prst="rect">
            <a:avLst/>
          </a:prstGeom>
          <a:noFill/>
        </p:spPr>
        <p:txBody>
          <a:bodyPr wrap="square" rtlCol="0">
            <a:spAutoFit/>
          </a:bodyPr>
          <a:lstStyle/>
          <a:p>
            <a:r>
              <a:rPr lang="en-US" sz="2000" dirty="0" smtClean="0"/>
              <a:t>Important Buttons</a:t>
            </a:r>
            <a:endParaRPr lang="en-US" sz="2000" dirty="0"/>
          </a:p>
        </p:txBody>
      </p:sp>
      <p:sp>
        <p:nvSpPr>
          <p:cNvPr id="21" name="TextBox 20"/>
          <p:cNvSpPr txBox="1"/>
          <p:nvPr/>
        </p:nvSpPr>
        <p:spPr>
          <a:xfrm>
            <a:off x="4191000" y="1752600"/>
            <a:ext cx="4800600" cy="923330"/>
          </a:xfrm>
          <a:prstGeom prst="rect">
            <a:avLst/>
          </a:prstGeom>
          <a:noFill/>
        </p:spPr>
        <p:txBody>
          <a:bodyPr wrap="square" rtlCol="0">
            <a:spAutoFit/>
          </a:bodyPr>
          <a:lstStyle/>
          <a:p>
            <a:r>
              <a:rPr lang="en-US" u="sng" dirty="0" smtClean="0"/>
              <a:t>Standard Keys</a:t>
            </a:r>
          </a:p>
          <a:p>
            <a:r>
              <a:rPr lang="en-US" dirty="0" smtClean="0"/>
              <a:t>Number keys and decimal point</a:t>
            </a:r>
          </a:p>
          <a:p>
            <a:r>
              <a:rPr lang="en-US" dirty="0" smtClean="0"/>
              <a:t>( )  x</a:t>
            </a:r>
            <a:r>
              <a:rPr lang="en-US" baseline="30000" dirty="0" smtClean="0"/>
              <a:t>y</a:t>
            </a:r>
            <a:r>
              <a:rPr lang="en-US" dirty="0" smtClean="0"/>
              <a:t>  x  ÷  +  –  =  and  + I – (positive/negative)</a:t>
            </a:r>
            <a:endParaRPr lang="en-US" dirty="0"/>
          </a:p>
        </p:txBody>
      </p:sp>
      <p:sp>
        <p:nvSpPr>
          <p:cNvPr id="24" name="TextBox 23"/>
          <p:cNvSpPr txBox="1"/>
          <p:nvPr/>
        </p:nvSpPr>
        <p:spPr>
          <a:xfrm>
            <a:off x="4191000" y="2667000"/>
            <a:ext cx="4953000" cy="4247317"/>
          </a:xfrm>
          <a:prstGeom prst="rect">
            <a:avLst/>
          </a:prstGeom>
          <a:noFill/>
        </p:spPr>
        <p:txBody>
          <a:bodyPr wrap="square" rtlCol="0">
            <a:spAutoFit/>
          </a:bodyPr>
          <a:lstStyle/>
          <a:p>
            <a:r>
              <a:rPr lang="en-US" u="sng" dirty="0" smtClean="0"/>
              <a:t>Important Time Value of Money (TVM) Keys</a:t>
            </a:r>
          </a:p>
          <a:p>
            <a:r>
              <a:rPr lang="en-US" dirty="0" smtClean="0"/>
              <a:t>N = Number of Years</a:t>
            </a:r>
          </a:p>
          <a:p>
            <a:r>
              <a:rPr lang="en-US" dirty="0" smtClean="0"/>
              <a:t>I/YR = Interest Rate per Year</a:t>
            </a:r>
          </a:p>
          <a:p>
            <a:r>
              <a:rPr lang="en-US" dirty="0" smtClean="0"/>
              <a:t>PV = Present Value</a:t>
            </a:r>
          </a:p>
          <a:p>
            <a:r>
              <a:rPr lang="en-US" dirty="0" smtClean="0"/>
              <a:t>PMT = PMT per Period</a:t>
            </a:r>
          </a:p>
          <a:p>
            <a:r>
              <a:rPr lang="en-US" dirty="0" smtClean="0"/>
              <a:t>FV = Future Value</a:t>
            </a:r>
          </a:p>
          <a:p>
            <a:r>
              <a:rPr lang="en-US" dirty="0" smtClean="0"/>
              <a:t>Orange = Do the function in Orange below key</a:t>
            </a:r>
          </a:p>
          <a:p>
            <a:r>
              <a:rPr lang="en-US" dirty="0" smtClean="0"/>
              <a:t>P/YR = Number of Payments per Year</a:t>
            </a:r>
          </a:p>
          <a:p>
            <a:r>
              <a:rPr lang="en-US" dirty="0" smtClean="0"/>
              <a:t>END = Payment at End of Year (Ordinary Annuity)</a:t>
            </a:r>
          </a:p>
          <a:p>
            <a:r>
              <a:rPr lang="en-US" dirty="0" smtClean="0"/>
              <a:t>BGN = Payment at Beginning of Year (Annuity Due)</a:t>
            </a:r>
          </a:p>
          <a:p>
            <a:r>
              <a:rPr lang="en-US" dirty="0" smtClean="0"/>
              <a:t>CF = Cash Flow</a:t>
            </a:r>
          </a:p>
          <a:p>
            <a:r>
              <a:rPr lang="en-US" dirty="0" smtClean="0"/>
              <a:t>NPV = Net Present Value</a:t>
            </a:r>
          </a:p>
          <a:p>
            <a:r>
              <a:rPr lang="en-US" dirty="0" smtClean="0"/>
              <a:t>EFF % = Effective Rate of Return</a:t>
            </a:r>
          </a:p>
          <a:p>
            <a:r>
              <a:rPr lang="en-US" dirty="0" smtClean="0"/>
              <a:t>C ALL = for resetting calculator in between </a:t>
            </a:r>
          </a:p>
          <a:p>
            <a:r>
              <a:rPr lang="en-US" dirty="0" smtClean="0"/>
              <a:t>               calculations to clear entries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1+#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3" name="Content Placeholder 2"/>
          <p:cNvSpPr>
            <a:spLocks noGrp="1"/>
          </p:cNvSpPr>
          <p:nvPr>
            <p:ph idx="1"/>
          </p:nvPr>
        </p:nvSpPr>
        <p:spPr>
          <a:xfrm>
            <a:off x="0" y="838200"/>
            <a:ext cx="8839200" cy="381000"/>
          </a:xfrm>
        </p:spPr>
        <p:txBody>
          <a:bodyPr>
            <a:normAutofit fontScale="92500" lnSpcReduction="10000"/>
          </a:bodyPr>
          <a:lstStyle/>
          <a:p>
            <a:pPr algn="r">
              <a:buNone/>
            </a:pPr>
            <a:r>
              <a:rPr lang="en-US" sz="2200" dirty="0" smtClean="0"/>
              <a:t>Standard Accounting Equation:                 Assets = Liabilities + Owners’ Equity</a:t>
            </a:r>
          </a:p>
        </p:txBody>
      </p:sp>
      <p:sp>
        <p:nvSpPr>
          <p:cNvPr id="28" name="Slide Number Placeholder 27"/>
          <p:cNvSpPr>
            <a:spLocks noGrp="1"/>
          </p:cNvSpPr>
          <p:nvPr>
            <p:ph type="sldNum" sz="quarter" idx="12"/>
          </p:nvPr>
        </p:nvSpPr>
        <p:spPr/>
        <p:txBody>
          <a:bodyPr/>
          <a:lstStyle/>
          <a:p>
            <a:fld id="{DD26710F-096F-40E8-B76B-EF69C67F41A1}" type="slidenum">
              <a:rPr lang="en-US" smtClean="0"/>
              <a:pPr/>
              <a:t>8</a:t>
            </a:fld>
            <a:endParaRPr lang="en-US"/>
          </a:p>
        </p:txBody>
      </p:sp>
      <p:sp>
        <p:nvSpPr>
          <p:cNvPr id="24" name="TextBox 23"/>
          <p:cNvSpPr txBox="1"/>
          <p:nvPr/>
        </p:nvSpPr>
        <p:spPr>
          <a:xfrm>
            <a:off x="2743200" y="2438400"/>
            <a:ext cx="3886200" cy="1200329"/>
          </a:xfrm>
          <a:prstGeom prst="rect">
            <a:avLst/>
          </a:prstGeom>
          <a:noFill/>
        </p:spPr>
        <p:txBody>
          <a:bodyPr wrap="square" rtlCol="0">
            <a:spAutoFit/>
          </a:bodyPr>
          <a:lstStyle/>
          <a:p>
            <a:pPr algn="r"/>
            <a:r>
              <a:rPr lang="en-US" dirty="0" smtClean="0"/>
              <a:t>Shelter Re 2010 Example:</a:t>
            </a:r>
          </a:p>
          <a:p>
            <a:pPr algn="r"/>
            <a:r>
              <a:rPr lang="en-US" dirty="0" smtClean="0"/>
              <a:t>Policyholders’ Surplus = $270M – $99M</a:t>
            </a:r>
          </a:p>
          <a:p>
            <a:pPr algn="r"/>
            <a:r>
              <a:rPr lang="en-US" dirty="0" smtClean="0"/>
              <a:t>Policyholders’ Surplus = $171M</a:t>
            </a:r>
          </a:p>
          <a:p>
            <a:endParaRPr lang="en-US" dirty="0"/>
          </a:p>
        </p:txBody>
      </p:sp>
      <p:sp>
        <p:nvSpPr>
          <p:cNvPr id="7" name="TextBox 6"/>
          <p:cNvSpPr txBox="1"/>
          <p:nvPr/>
        </p:nvSpPr>
        <p:spPr>
          <a:xfrm>
            <a:off x="-533400" y="1143000"/>
            <a:ext cx="9372600" cy="400110"/>
          </a:xfrm>
          <a:prstGeom prst="rect">
            <a:avLst/>
          </a:prstGeom>
          <a:noFill/>
        </p:spPr>
        <p:txBody>
          <a:bodyPr wrap="square" rtlCol="0">
            <a:spAutoFit/>
          </a:bodyPr>
          <a:lstStyle/>
          <a:p>
            <a:pPr algn="r">
              <a:buNone/>
            </a:pPr>
            <a:r>
              <a:rPr lang="en-US" sz="2000" dirty="0" smtClean="0"/>
              <a:t>Insurance Accounting Equation:     Assets = Liabilities + Policyholders’ Surplus</a:t>
            </a:r>
          </a:p>
        </p:txBody>
      </p:sp>
      <p:sp>
        <p:nvSpPr>
          <p:cNvPr id="8" name="TextBox 7"/>
          <p:cNvSpPr txBox="1"/>
          <p:nvPr/>
        </p:nvSpPr>
        <p:spPr>
          <a:xfrm>
            <a:off x="-533400" y="1524000"/>
            <a:ext cx="9372600" cy="400110"/>
          </a:xfrm>
          <a:prstGeom prst="rect">
            <a:avLst/>
          </a:prstGeom>
          <a:noFill/>
        </p:spPr>
        <p:txBody>
          <a:bodyPr wrap="square" rtlCol="0">
            <a:spAutoFit/>
          </a:bodyPr>
          <a:lstStyle/>
          <a:p>
            <a:pPr algn="r">
              <a:buNone/>
            </a:pPr>
            <a:r>
              <a:rPr lang="en-US" sz="2000" dirty="0" smtClean="0"/>
              <a:t>also restated as:     Policyholders’ Surplus = Assets – Liabilities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1000"/>
                                        <p:tgtEl>
                                          <p:spTgt spid="2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fade">
                                      <p:cBhvr>
                                        <p:cTn id="25" dur="1000"/>
                                        <p:tgtEl>
                                          <p:spTgt spid="2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fade">
                                      <p:cBhvr>
                                        <p:cTn id="28" dur="10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build="allAtOnce"/>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sz="2000" u="sng" dirty="0" smtClean="0"/>
              <a:t>Introduction to CPCU 540 Financial Calculations and using the Financial Calculator</a:t>
            </a:r>
            <a:endParaRPr lang="en-US" sz="2000" u="sng" dirty="0"/>
          </a:p>
        </p:txBody>
      </p:sp>
      <p:sp>
        <p:nvSpPr>
          <p:cNvPr id="28" name="Slide Number Placeholder 27"/>
          <p:cNvSpPr>
            <a:spLocks noGrp="1"/>
          </p:cNvSpPr>
          <p:nvPr>
            <p:ph type="sldNum" sz="quarter" idx="12"/>
          </p:nvPr>
        </p:nvSpPr>
        <p:spPr/>
        <p:txBody>
          <a:bodyPr/>
          <a:lstStyle/>
          <a:p>
            <a:fld id="{DD26710F-096F-40E8-B76B-EF69C67F41A1}" type="slidenum">
              <a:rPr lang="en-US" smtClean="0"/>
              <a:pPr/>
              <a:t>9</a:t>
            </a:fld>
            <a:endParaRPr lang="en-US"/>
          </a:p>
        </p:txBody>
      </p:sp>
      <p:sp>
        <p:nvSpPr>
          <p:cNvPr id="13" name="Content Placeholder 2"/>
          <p:cNvSpPr txBox="1">
            <a:spLocks/>
          </p:cNvSpPr>
          <p:nvPr/>
        </p:nvSpPr>
        <p:spPr>
          <a:xfrm>
            <a:off x="457200" y="838200"/>
            <a:ext cx="8382000" cy="12954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Written Premium – the amount of premium written for</a:t>
            </a:r>
            <a:r>
              <a:rPr kumimoji="0" lang="en-US" sz="2100" b="0" i="0" u="none" strike="noStrike" kern="1200" cap="none" spc="0" normalizeH="0" noProof="0" dirty="0" smtClean="0">
                <a:ln>
                  <a:noFill/>
                </a:ln>
                <a:solidFill>
                  <a:schemeClr val="tx1"/>
                </a:solidFill>
                <a:effectLst/>
                <a:uLnTx/>
                <a:uFillTx/>
                <a:latin typeface="+mn-lt"/>
                <a:ea typeface="+mn-ea"/>
                <a:cs typeface="+mn-cs"/>
              </a:rPr>
              <a:t> a policy period.</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sz="2100" baseline="0" dirty="0" smtClean="0"/>
              <a:t>Earned</a:t>
            </a:r>
            <a:r>
              <a:rPr lang="en-US" sz="2100" dirty="0" smtClean="0"/>
              <a:t> Premium – the portion of written premium that has been earned based on the amount of coverage provided for the time that has passed.</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TextBox 19"/>
          <p:cNvSpPr txBox="1"/>
          <p:nvPr/>
        </p:nvSpPr>
        <p:spPr>
          <a:xfrm>
            <a:off x="1295400" y="3429000"/>
            <a:ext cx="6096000" cy="1200329"/>
          </a:xfrm>
          <a:prstGeom prst="rect">
            <a:avLst/>
          </a:prstGeom>
          <a:noFill/>
        </p:spPr>
        <p:txBody>
          <a:bodyPr wrap="square" rtlCol="0">
            <a:spAutoFit/>
          </a:bodyPr>
          <a:lstStyle/>
          <a:p>
            <a:pPr algn="r"/>
            <a:r>
              <a:rPr lang="en-US" dirty="0" smtClean="0"/>
              <a:t>Example:  Earned Premium = $1,200 x ( 6 months ÷ 12 months )</a:t>
            </a:r>
          </a:p>
          <a:p>
            <a:pPr algn="r"/>
            <a:r>
              <a:rPr lang="en-US" dirty="0" smtClean="0"/>
              <a:t>= $1,200 x 1 / 2</a:t>
            </a:r>
          </a:p>
          <a:p>
            <a:pPr algn="r"/>
            <a:r>
              <a:rPr lang="en-US" dirty="0" smtClean="0"/>
              <a:t>= $600</a:t>
            </a:r>
          </a:p>
          <a:p>
            <a:endParaRPr lang="en-US" dirty="0"/>
          </a:p>
        </p:txBody>
      </p:sp>
      <p:grpSp>
        <p:nvGrpSpPr>
          <p:cNvPr id="3" name="Group 20"/>
          <p:cNvGrpSpPr/>
          <p:nvPr/>
        </p:nvGrpSpPr>
        <p:grpSpPr>
          <a:xfrm>
            <a:off x="609600" y="1981200"/>
            <a:ext cx="8153400" cy="1525518"/>
            <a:chOff x="228600" y="1600200"/>
            <a:chExt cx="8153400" cy="1525518"/>
          </a:xfrm>
        </p:grpSpPr>
        <p:grpSp>
          <p:nvGrpSpPr>
            <p:cNvPr id="4" name="Group 10"/>
            <p:cNvGrpSpPr/>
            <p:nvPr/>
          </p:nvGrpSpPr>
          <p:grpSpPr>
            <a:xfrm>
              <a:off x="4114800" y="1600200"/>
              <a:ext cx="3124200" cy="1525518"/>
              <a:chOff x="4751013" y="4300053"/>
              <a:chExt cx="3740605" cy="1525518"/>
            </a:xfrm>
          </p:grpSpPr>
          <p:cxnSp>
            <p:nvCxnSpPr>
              <p:cNvPr id="15" name="Straight Connector 14"/>
              <p:cNvCxnSpPr/>
              <p:nvPr/>
            </p:nvCxnSpPr>
            <p:spPr>
              <a:xfrm>
                <a:off x="4876800" y="5029200"/>
                <a:ext cx="335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rot="13747763">
                <a:off x="4674813" y="4377771"/>
                <a:ext cx="1524000" cy="1371600"/>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2681971">
                <a:off x="6967618" y="4300053"/>
                <a:ext cx="1524000" cy="1371600"/>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TextBox 9"/>
            <p:cNvSpPr txBox="1"/>
            <p:nvPr/>
          </p:nvSpPr>
          <p:spPr>
            <a:xfrm>
              <a:off x="228600" y="1981200"/>
              <a:ext cx="8153400" cy="978729"/>
            </a:xfrm>
            <a:prstGeom prst="rect">
              <a:avLst/>
            </a:prstGeom>
            <a:noFill/>
          </p:spPr>
          <p:txBody>
            <a:bodyPr wrap="square" rtlCol="0">
              <a:spAutoFit/>
            </a:bodyPr>
            <a:lstStyle/>
            <a:p>
              <a:pPr marL="342900" lvl="0" indent="-342900">
                <a:spcBef>
                  <a:spcPct val="20000"/>
                </a:spcBef>
                <a:defRPr/>
              </a:pPr>
              <a:r>
                <a:rPr lang="en-US" dirty="0" smtClean="0"/>
                <a:t>Earned Premium = Written Premium x        # of days into policy period</a:t>
              </a:r>
            </a:p>
            <a:p>
              <a:pPr marL="342900" lvl="0" indent="-342900">
                <a:spcBef>
                  <a:spcPct val="20000"/>
                </a:spcBef>
                <a:defRPr/>
              </a:pPr>
              <a:r>
                <a:rPr lang="en-US" dirty="0" smtClean="0"/>
                <a:t>                                                                             # of days in policy period</a:t>
              </a:r>
            </a:p>
            <a:p>
              <a:endParaRPr lang="en-US" dirty="0"/>
            </a:p>
          </p:txBody>
        </p:sp>
      </p:grpSp>
      <p:sp>
        <p:nvSpPr>
          <p:cNvPr id="12" name="TextBox 11"/>
          <p:cNvSpPr txBox="1"/>
          <p:nvPr/>
        </p:nvSpPr>
        <p:spPr>
          <a:xfrm>
            <a:off x="457200" y="4419600"/>
            <a:ext cx="8382000" cy="1061829"/>
          </a:xfrm>
          <a:prstGeom prst="rect">
            <a:avLst/>
          </a:prstGeom>
          <a:noFill/>
        </p:spPr>
        <p:txBody>
          <a:bodyPr wrap="square" rtlCol="0">
            <a:spAutoFit/>
          </a:bodyPr>
          <a:lstStyle/>
          <a:p>
            <a:r>
              <a:rPr lang="en-US" sz="2100" dirty="0" smtClean="0"/>
              <a:t>Unearned Premium – the amount of premium for a policy period that has not been earned (the remainder after Earned Premium has been subtracted from Written Premium.</a:t>
            </a:r>
            <a:endParaRPr lang="en-US" sz="2100" dirty="0"/>
          </a:p>
        </p:txBody>
      </p:sp>
      <p:sp>
        <p:nvSpPr>
          <p:cNvPr id="19" name="TextBox 18"/>
          <p:cNvSpPr txBox="1"/>
          <p:nvPr/>
        </p:nvSpPr>
        <p:spPr>
          <a:xfrm>
            <a:off x="609600" y="5562600"/>
            <a:ext cx="8153400" cy="369332"/>
          </a:xfrm>
          <a:prstGeom prst="rect">
            <a:avLst/>
          </a:prstGeom>
          <a:noFill/>
        </p:spPr>
        <p:txBody>
          <a:bodyPr wrap="square" rtlCol="0">
            <a:spAutoFit/>
          </a:bodyPr>
          <a:lstStyle/>
          <a:p>
            <a:pPr marL="342900" lvl="0" indent="-342900">
              <a:spcBef>
                <a:spcPct val="20000"/>
              </a:spcBef>
              <a:defRPr/>
            </a:pPr>
            <a:r>
              <a:rPr lang="en-US" dirty="0" smtClean="0"/>
              <a:t>Unearned Premium = Written Premium – Earned Premium</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11352</Words>
  <Application>Microsoft Macintosh PowerPoint</Application>
  <PresentationFormat>On-screen Show (4:3)</PresentationFormat>
  <Paragraphs>757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CPCU 540 – Finance and Accounting for Insurance Professionals</vt:lpstr>
      <vt:lpstr>Clint Smith</vt:lpstr>
      <vt:lpstr>CPCU 540 Tutoring Session Schedule</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Chapter 6 – Cash Flow Valuation</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lpstr>Introduction to CPCU 540 Financial Calculations and using the Financial Calculator</vt:lpstr>
    </vt:vector>
  </TitlesOfParts>
  <Company>Landmark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Clint Smith</cp:lastModifiedBy>
  <cp:revision>10</cp:revision>
  <dcterms:created xsi:type="dcterms:W3CDTF">2014-06-13T22:34:53Z</dcterms:created>
  <dcterms:modified xsi:type="dcterms:W3CDTF">2014-06-16T17:39:13Z</dcterms:modified>
</cp:coreProperties>
</file>